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 id="2147483677" r:id="rId3"/>
  </p:sldMasterIdLst>
  <p:notesMasterIdLst>
    <p:notesMasterId r:id="rId89"/>
  </p:notesMasterIdLst>
  <p:sldIdLst>
    <p:sldId id="378" r:id="rId4"/>
    <p:sldId id="256" r:id="rId5"/>
    <p:sldId id="257" r:id="rId6"/>
    <p:sldId id="258" r:id="rId7"/>
    <p:sldId id="259" r:id="rId8"/>
    <p:sldId id="260" r:id="rId9"/>
    <p:sldId id="266" r:id="rId10"/>
    <p:sldId id="294" r:id="rId11"/>
    <p:sldId id="296" r:id="rId12"/>
    <p:sldId id="298" r:id="rId13"/>
    <p:sldId id="303" r:id="rId14"/>
    <p:sldId id="306" r:id="rId15"/>
    <p:sldId id="307" r:id="rId16"/>
    <p:sldId id="308" r:id="rId17"/>
    <p:sldId id="309" r:id="rId18"/>
    <p:sldId id="311" r:id="rId19"/>
    <p:sldId id="267" r:id="rId20"/>
    <p:sldId id="268" r:id="rId21"/>
    <p:sldId id="269" r:id="rId22"/>
    <p:sldId id="270" r:id="rId23"/>
    <p:sldId id="271" r:id="rId24"/>
    <p:sldId id="272" r:id="rId25"/>
    <p:sldId id="338" r:id="rId26"/>
    <p:sldId id="339" r:id="rId27"/>
    <p:sldId id="340" r:id="rId28"/>
    <p:sldId id="341" r:id="rId29"/>
    <p:sldId id="342" r:id="rId30"/>
    <p:sldId id="343" r:id="rId31"/>
    <p:sldId id="345" r:id="rId32"/>
    <p:sldId id="346" r:id="rId33"/>
    <p:sldId id="347" r:id="rId34"/>
    <p:sldId id="348" r:id="rId35"/>
    <p:sldId id="359" r:id="rId36"/>
    <p:sldId id="360" r:id="rId37"/>
    <p:sldId id="361" r:id="rId38"/>
    <p:sldId id="362" r:id="rId39"/>
    <p:sldId id="363" r:id="rId40"/>
    <p:sldId id="364" r:id="rId41"/>
    <p:sldId id="365" r:id="rId42"/>
    <p:sldId id="366" r:id="rId43"/>
    <p:sldId id="368" r:id="rId44"/>
    <p:sldId id="349" r:id="rId45"/>
    <p:sldId id="350" r:id="rId46"/>
    <p:sldId id="351" r:id="rId47"/>
    <p:sldId id="352" r:id="rId48"/>
    <p:sldId id="353" r:id="rId49"/>
    <p:sldId id="354" r:id="rId50"/>
    <p:sldId id="355" r:id="rId51"/>
    <p:sldId id="369" r:id="rId52"/>
    <p:sldId id="274" r:id="rId53"/>
    <p:sldId id="275" r:id="rId54"/>
    <p:sldId id="276" r:id="rId55"/>
    <p:sldId id="277" r:id="rId56"/>
    <p:sldId id="278" r:id="rId57"/>
    <p:sldId id="279" r:id="rId58"/>
    <p:sldId id="280" r:id="rId59"/>
    <p:sldId id="379" r:id="rId60"/>
    <p:sldId id="371" r:id="rId61"/>
    <p:sldId id="263" r:id="rId62"/>
    <p:sldId id="372" r:id="rId63"/>
    <p:sldId id="373" r:id="rId64"/>
    <p:sldId id="375" r:id="rId65"/>
    <p:sldId id="374" r:id="rId66"/>
    <p:sldId id="376" r:id="rId67"/>
    <p:sldId id="377" r:id="rId68"/>
    <p:sldId id="281" r:id="rId69"/>
    <p:sldId id="282" r:id="rId70"/>
    <p:sldId id="262" r:id="rId71"/>
    <p:sldId id="283" r:id="rId72"/>
    <p:sldId id="284" r:id="rId73"/>
    <p:sldId id="286" r:id="rId74"/>
    <p:sldId id="332" r:id="rId75"/>
    <p:sldId id="333" r:id="rId76"/>
    <p:sldId id="335" r:id="rId77"/>
    <p:sldId id="370" r:id="rId78"/>
    <p:sldId id="287" r:id="rId79"/>
    <p:sldId id="288" r:id="rId80"/>
    <p:sldId id="289" r:id="rId81"/>
    <p:sldId id="356" r:id="rId82"/>
    <p:sldId id="336" r:id="rId83"/>
    <p:sldId id="357" r:id="rId84"/>
    <p:sldId id="337" r:id="rId85"/>
    <p:sldId id="358" r:id="rId86"/>
    <p:sldId id="290" r:id="rId87"/>
    <p:sldId id="292" r:id="rId8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browse/>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7003"/>
    <p:restoredTop sz="83878"/>
  </p:normalViewPr>
  <p:slideViewPr>
    <p:cSldViewPr snapToGrid="0" snapToObjects="1">
      <p:cViewPr varScale="1">
        <p:scale>
          <a:sx n="11" d="100"/>
          <a:sy n="11" d="100"/>
        </p:scale>
        <p:origin x="312" y="2048"/>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notesMaster" Target="notesMasters/notesMaster1.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5" Type="http://schemas.openxmlformats.org/officeDocument/2006/relationships/slide" Target="slides/slide2.xml"/><Relationship Id="rId90" Type="http://schemas.openxmlformats.org/officeDocument/2006/relationships/presProps" Target="presProps.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slide" Target="slides/slide77.xml"/><Relationship Id="rId85" Type="http://schemas.openxmlformats.org/officeDocument/2006/relationships/slide" Target="slides/slide82.xml"/><Relationship Id="rId93"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slide" Target="slides/slide85.xml"/><Relationship Id="rId9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theme" Target="theme/theme1.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tiff>
</file>

<file path=ppt/media/image24.tiff>
</file>

<file path=ppt/media/image25.tiff>
</file>

<file path=ppt/media/image26.tiff>
</file>

<file path=ppt/media/image27.tiff>
</file>

<file path=ppt/media/image28.tiff>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a:spLocks noGrp="1" noRot="1" noChangeAspect="1"/>
          </p:cNvSpPr>
          <p:nvPr>
            <p:ph type="sldImg"/>
          </p:nvPr>
        </p:nvSpPr>
        <p:spPr>
          <a:prstGeom prst="rect">
            <a:avLst/>
          </a:prstGeom>
        </p:spPr>
        <p:txBody>
          <a:bodyPr/>
          <a:lstStyle/>
          <a:p>
            <a:endParaRPr/>
          </a:p>
        </p:txBody>
      </p:sp>
      <p:sp>
        <p:nvSpPr>
          <p:cNvPr id="123" name="Shape 123"/>
          <p:cNvSpPr>
            <a:spLocks noGrp="1"/>
          </p:cNvSpPr>
          <p:nvPr>
            <p:ph type="body" sz="quarter" idx="1"/>
          </p:nvPr>
        </p:nvSpPr>
        <p:spPr>
          <a:prstGeom prst="rect">
            <a:avLst/>
          </a:prstGeom>
        </p:spPr>
        <p:txBody>
          <a:bodyPr/>
          <a:lstStyle/>
          <a:p>
            <a:r>
              <a:t>Good afternoon, I am Jun. I am here to present our work about the unwritten contract of solid state drives. </a:t>
            </a:r>
          </a:p>
        </p:txBody>
      </p:sp>
    </p:spTree>
    <p:extLst>
      <p:ext uri="{BB962C8B-B14F-4D97-AF65-F5344CB8AC3E}">
        <p14:creationId xmlns:p14="http://schemas.microsoft.com/office/powerpoint/2010/main" val="4672792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Shape 418"/>
          <p:cNvSpPr>
            <a:spLocks noGrp="1" noRot="1" noChangeAspect="1"/>
          </p:cNvSpPr>
          <p:nvPr>
            <p:ph type="sldImg"/>
          </p:nvPr>
        </p:nvSpPr>
        <p:spPr>
          <a:xfrm>
            <a:off x="381000" y="685800"/>
            <a:ext cx="6096000" cy="3429000"/>
          </a:xfrm>
          <a:prstGeom prst="rect">
            <a:avLst/>
          </a:prstGeom>
        </p:spPr>
        <p:txBody>
          <a:bodyPr/>
          <a:lstStyle/>
          <a:p>
            <a:endParaRPr/>
          </a:p>
        </p:txBody>
      </p:sp>
      <p:sp>
        <p:nvSpPr>
          <p:cNvPr id="419" name="Shape 419"/>
          <p:cNvSpPr>
            <a:spLocks noGrp="1"/>
          </p:cNvSpPr>
          <p:nvPr>
            <p:ph type="body" sz="quarter" idx="1"/>
          </p:nvPr>
        </p:nvSpPr>
        <p:spPr>
          <a:prstGeom prst="rect">
            <a:avLst/>
          </a:prstGeom>
        </p:spPr>
        <p:txBody>
          <a:bodyPr/>
          <a:lstStyle/>
          <a:p>
            <a:r>
              <a:t>If we violate this rule, and send small request to SSD, in this example, only one channel is used and the rest is wasted. </a:t>
            </a:r>
          </a:p>
          <a:p>
            <a:endParaRPr/>
          </a:p>
          <a:p>
            <a:r>
              <a:t>So, if you violate this rule, you will end up with low internal parallelism. According to existing studies, violation can reduce read bandwidth by 18 times and write bandwidth by 10 times. </a:t>
            </a:r>
          </a:p>
        </p:txBody>
      </p:sp>
    </p:spTree>
    <p:extLst>
      <p:ext uri="{BB962C8B-B14F-4D97-AF65-F5344CB8AC3E}">
        <p14:creationId xmlns:p14="http://schemas.microsoft.com/office/powerpoint/2010/main" val="17326586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0" name="Shape 490"/>
          <p:cNvSpPr>
            <a:spLocks noGrp="1" noRot="1" noChangeAspect="1"/>
          </p:cNvSpPr>
          <p:nvPr>
            <p:ph type="sldImg"/>
          </p:nvPr>
        </p:nvSpPr>
        <p:spPr>
          <a:xfrm>
            <a:off x="381000" y="685800"/>
            <a:ext cx="6096000" cy="3429000"/>
          </a:xfrm>
          <a:prstGeom prst="rect">
            <a:avLst/>
          </a:prstGeom>
        </p:spPr>
        <p:txBody>
          <a:bodyPr/>
          <a:lstStyle/>
          <a:p>
            <a:endParaRPr/>
          </a:p>
        </p:txBody>
      </p:sp>
      <p:sp>
        <p:nvSpPr>
          <p:cNvPr id="491" name="Shape 491"/>
          <p:cNvSpPr>
            <a:spLocks noGrp="1"/>
          </p:cNvSpPr>
          <p:nvPr>
            <p:ph type="body" sz="quarter" idx="1"/>
          </p:nvPr>
        </p:nvSpPr>
        <p:spPr>
          <a:prstGeom prst="rect">
            <a:avLst/>
          </a:prstGeom>
        </p:spPr>
        <p:txBody>
          <a:bodyPr/>
          <a:lstStyle/>
          <a:p>
            <a:r>
              <a:t>In page-level mapping, you have large mapping table stored in flash, the mapping entries are loaded to memory when they are needed. If you have good locality, the same entries can be reused for many times. </a:t>
            </a:r>
          </a:p>
        </p:txBody>
      </p:sp>
    </p:spTree>
    <p:extLst>
      <p:ext uri="{BB962C8B-B14F-4D97-AF65-F5344CB8AC3E}">
        <p14:creationId xmlns:p14="http://schemas.microsoft.com/office/powerpoint/2010/main" val="9151730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 name="Shape 604"/>
          <p:cNvSpPr>
            <a:spLocks noGrp="1" noRot="1" noChangeAspect="1"/>
          </p:cNvSpPr>
          <p:nvPr>
            <p:ph type="sldImg"/>
          </p:nvPr>
        </p:nvSpPr>
        <p:spPr>
          <a:xfrm>
            <a:off x="381000" y="685800"/>
            <a:ext cx="6096000" cy="3429000"/>
          </a:xfrm>
          <a:prstGeom prst="rect">
            <a:avLst/>
          </a:prstGeom>
        </p:spPr>
        <p:txBody>
          <a:bodyPr/>
          <a:lstStyle/>
          <a:p>
            <a:endParaRPr/>
          </a:p>
        </p:txBody>
      </p:sp>
      <p:sp>
        <p:nvSpPr>
          <p:cNvPr id="605" name="Shape 605"/>
          <p:cNvSpPr>
            <a:spLocks noGrp="1"/>
          </p:cNvSpPr>
          <p:nvPr>
            <p:ph type="body" sz="quarter" idx="1"/>
          </p:nvPr>
        </p:nvSpPr>
        <p:spPr>
          <a:prstGeom prst="rect">
            <a:avLst/>
          </a:prstGeom>
        </p:spPr>
        <p:txBody>
          <a:bodyPr/>
          <a:lstStyle/>
          <a:p>
            <a:r>
              <a:t>In hybrid FTLs, you have both page-level mapping and block-level mapping. Page-level mapping is flexible but it takes more space. Block-level mapping is less flexible but takes much less space. When we are about to run out of memory, we want to convert page-level mapping to block-level mapping. For example, we have logical block 2 and physical block 4. If you comply with the rule, you will have nice mapping, …</a:t>
            </a:r>
          </a:p>
        </p:txBody>
      </p:sp>
    </p:spTree>
    <p:extLst>
      <p:ext uri="{BB962C8B-B14F-4D97-AF65-F5344CB8AC3E}">
        <p14:creationId xmlns:p14="http://schemas.microsoft.com/office/powerpoint/2010/main" val="1035067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 name="Shape 604"/>
          <p:cNvSpPr>
            <a:spLocks noGrp="1" noRot="1" noChangeAspect="1"/>
          </p:cNvSpPr>
          <p:nvPr>
            <p:ph type="sldImg"/>
          </p:nvPr>
        </p:nvSpPr>
        <p:spPr>
          <a:xfrm>
            <a:off x="381000" y="685800"/>
            <a:ext cx="6096000" cy="3429000"/>
          </a:xfrm>
          <a:prstGeom prst="rect">
            <a:avLst/>
          </a:prstGeom>
        </p:spPr>
        <p:txBody>
          <a:bodyPr/>
          <a:lstStyle/>
          <a:p>
            <a:endParaRPr/>
          </a:p>
        </p:txBody>
      </p:sp>
      <p:sp>
        <p:nvSpPr>
          <p:cNvPr id="605" name="Shape 605"/>
          <p:cNvSpPr>
            <a:spLocks noGrp="1"/>
          </p:cNvSpPr>
          <p:nvPr>
            <p:ph type="body" sz="quarter" idx="1"/>
          </p:nvPr>
        </p:nvSpPr>
        <p:spPr>
          <a:prstGeom prst="rect">
            <a:avLst/>
          </a:prstGeom>
        </p:spPr>
        <p:txBody>
          <a:bodyPr/>
          <a:lstStyle/>
          <a:p>
            <a:r>
              <a:t>In hybrid FTLs, you have both page-level mapping and block-level mapping. Page-level mapping is flexible but it takes more space. Block-level mapping is less flexible but takes much less space. When we are about to run out of memory, we want to convert page-level mapping to block-level mapping. For example, we have logical block 2 and physical block 4. If you comply with the rule, you will have nice mapping, …</a:t>
            </a:r>
          </a:p>
        </p:txBody>
      </p:sp>
    </p:spTree>
    <p:extLst>
      <p:ext uri="{BB962C8B-B14F-4D97-AF65-F5344CB8AC3E}">
        <p14:creationId xmlns:p14="http://schemas.microsoft.com/office/powerpoint/2010/main" val="20782574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6" name="Shape 626"/>
          <p:cNvSpPr>
            <a:spLocks noGrp="1" noRot="1" noChangeAspect="1"/>
          </p:cNvSpPr>
          <p:nvPr>
            <p:ph type="sldImg"/>
          </p:nvPr>
        </p:nvSpPr>
        <p:spPr>
          <a:prstGeom prst="rect">
            <a:avLst/>
          </a:prstGeom>
        </p:spPr>
        <p:txBody>
          <a:bodyPr/>
          <a:lstStyle/>
          <a:p>
            <a:endParaRPr/>
          </a:p>
        </p:txBody>
      </p:sp>
      <p:sp>
        <p:nvSpPr>
          <p:cNvPr id="627" name="Shape 627"/>
          <p:cNvSpPr>
            <a:spLocks noGrp="1"/>
          </p:cNvSpPr>
          <p:nvPr>
            <p:ph type="body" sz="quarter" idx="1"/>
          </p:nvPr>
        </p:nvSpPr>
        <p:spPr>
          <a:prstGeom prst="rect">
            <a:avLst/>
          </a:prstGeom>
        </p:spPr>
        <p:txBody>
          <a:bodyPr/>
          <a:lstStyle/>
          <a:p>
            <a:r>
              <a:t>Rule 4 says that data with similar death time should be placed in the same block. For example, if </a:t>
            </a:r>
          </a:p>
        </p:txBody>
      </p:sp>
    </p:spTree>
    <p:extLst>
      <p:ext uri="{BB962C8B-B14F-4D97-AF65-F5344CB8AC3E}">
        <p14:creationId xmlns:p14="http://schemas.microsoft.com/office/powerpoint/2010/main" val="13771846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9" name="Shape 659"/>
          <p:cNvSpPr>
            <a:spLocks noGrp="1" noRot="1" noChangeAspect="1"/>
          </p:cNvSpPr>
          <p:nvPr>
            <p:ph type="sldImg"/>
          </p:nvPr>
        </p:nvSpPr>
        <p:spPr>
          <a:xfrm>
            <a:off x="381000" y="685800"/>
            <a:ext cx="6096000" cy="3429000"/>
          </a:xfrm>
          <a:prstGeom prst="rect">
            <a:avLst/>
          </a:prstGeom>
        </p:spPr>
        <p:txBody>
          <a:bodyPr/>
          <a:lstStyle/>
          <a:p>
            <a:endParaRPr/>
          </a:p>
        </p:txBody>
      </p:sp>
      <p:sp>
        <p:nvSpPr>
          <p:cNvPr id="660" name="Shape 660"/>
          <p:cNvSpPr>
            <a:spLocks noGrp="1"/>
          </p:cNvSpPr>
          <p:nvPr>
            <p:ph type="body" sz="quarter" idx="1"/>
          </p:nvPr>
        </p:nvSpPr>
        <p:spPr>
          <a:prstGeom prst="rect">
            <a:avLst/>
          </a:prstGeom>
        </p:spPr>
        <p:txBody>
          <a:bodyPr/>
          <a:lstStyle/>
          <a:p>
            <a:r>
              <a:t>Rule 4 says that data with similar death time should be placed in the same block. For example, if </a:t>
            </a:r>
          </a:p>
        </p:txBody>
      </p:sp>
    </p:spTree>
    <p:extLst>
      <p:ext uri="{BB962C8B-B14F-4D97-AF65-F5344CB8AC3E}">
        <p14:creationId xmlns:p14="http://schemas.microsoft.com/office/powerpoint/2010/main" val="7640349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9" name="Shape 739"/>
          <p:cNvSpPr>
            <a:spLocks noGrp="1" noRot="1" noChangeAspect="1"/>
          </p:cNvSpPr>
          <p:nvPr>
            <p:ph type="sldImg"/>
          </p:nvPr>
        </p:nvSpPr>
        <p:spPr>
          <a:prstGeom prst="rect">
            <a:avLst/>
          </a:prstGeom>
        </p:spPr>
        <p:txBody>
          <a:bodyPr/>
          <a:lstStyle/>
          <a:p>
            <a:endParaRPr/>
          </a:p>
        </p:txBody>
      </p:sp>
      <p:sp>
        <p:nvSpPr>
          <p:cNvPr id="740" name="Shape 740"/>
          <p:cNvSpPr>
            <a:spLocks noGrp="1"/>
          </p:cNvSpPr>
          <p:nvPr>
            <p:ph type="body" sz="quarter" idx="1"/>
          </p:nvPr>
        </p:nvSpPr>
        <p:spPr>
          <a:prstGeom prst="rect">
            <a:avLst/>
          </a:prstGeom>
        </p:spPr>
        <p:txBody>
          <a:bodyPr/>
          <a:lstStyle/>
          <a:p>
            <a:r>
              <a:t>To avoid uneven flash wear-out, rule 5 says that clients of SSDs should create data with similar lifetimes. For example, if all you data has lifetime of one day, the blocks of this SSD will be evenly programmed and erased. No wear-leveling is needed.</a:t>
            </a:r>
          </a:p>
          <a:p>
            <a:endParaRPr/>
          </a:p>
          <a:p>
            <a:r>
              <a:t>If you violate this rule and have data with lifetimes of one day and one thousand years, the blocks occupied by long-living data will be used much less than the rest of the blocks. Wear-leveling is needed to balance the usage in this case. </a:t>
            </a:r>
          </a:p>
          <a:p>
            <a:endParaRPr/>
          </a:p>
          <a:p>
            <a:r>
              <a:t>Violation of this rule will lead to performance penalty and write amplification. According to existing studies, the performance penalty is large. </a:t>
            </a:r>
          </a:p>
        </p:txBody>
      </p:sp>
    </p:spTree>
    <p:extLst>
      <p:ext uri="{BB962C8B-B14F-4D97-AF65-F5344CB8AC3E}">
        <p14:creationId xmlns:p14="http://schemas.microsoft.com/office/powerpoint/2010/main" val="13304775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7" name="Shape 987"/>
          <p:cNvSpPr>
            <a:spLocks noGrp="1" noRot="1" noChangeAspect="1"/>
          </p:cNvSpPr>
          <p:nvPr>
            <p:ph type="sldImg"/>
          </p:nvPr>
        </p:nvSpPr>
        <p:spPr>
          <a:xfrm>
            <a:off x="381000" y="685800"/>
            <a:ext cx="6096000" cy="3429000"/>
          </a:xfrm>
          <a:prstGeom prst="rect">
            <a:avLst/>
          </a:prstGeom>
        </p:spPr>
        <p:txBody>
          <a:bodyPr/>
          <a:lstStyle/>
          <a:p>
            <a:endParaRPr/>
          </a:p>
        </p:txBody>
      </p:sp>
      <p:sp>
        <p:nvSpPr>
          <p:cNvPr id="988" name="Shape 988"/>
          <p:cNvSpPr>
            <a:spLocks noGrp="1"/>
          </p:cNvSpPr>
          <p:nvPr>
            <p:ph type="body" sz="quarter" idx="1"/>
          </p:nvPr>
        </p:nvSpPr>
        <p:spPr>
          <a:prstGeom prst="rect">
            <a:avLst/>
          </a:prstGeom>
        </p:spPr>
        <p:txBody>
          <a:bodyPr/>
          <a:lstStyle/>
          <a:p>
            <a:r>
              <a:t>To conclude, in this paper, we reveal the five …</a:t>
            </a:r>
          </a:p>
        </p:txBody>
      </p:sp>
    </p:spTree>
    <p:extLst>
      <p:ext uri="{BB962C8B-B14F-4D97-AF65-F5344CB8AC3E}">
        <p14:creationId xmlns:p14="http://schemas.microsoft.com/office/powerpoint/2010/main" val="4431117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Shape 208"/>
          <p:cNvSpPr>
            <a:spLocks noGrp="1" noRot="1" noChangeAspect="1"/>
          </p:cNvSpPr>
          <p:nvPr>
            <p:ph type="sldImg"/>
          </p:nvPr>
        </p:nvSpPr>
        <p:spPr>
          <a:xfrm>
            <a:off x="381000" y="685800"/>
            <a:ext cx="6096000" cy="3429000"/>
          </a:xfrm>
          <a:prstGeom prst="rect">
            <a:avLst/>
          </a:prstGeom>
        </p:spPr>
        <p:txBody>
          <a:bodyPr/>
          <a:lstStyle/>
          <a:p>
            <a:endParaRPr/>
          </a:p>
        </p:txBody>
      </p:sp>
      <p:sp>
        <p:nvSpPr>
          <p:cNvPr id="209" name="Shape 209"/>
          <p:cNvSpPr>
            <a:spLocks noGrp="1"/>
          </p:cNvSpPr>
          <p:nvPr>
            <p:ph type="body" sz="quarter" idx="1"/>
          </p:nvPr>
        </p:nvSpPr>
        <p:spPr>
          <a:prstGeom prst="rect">
            <a:avLst/>
          </a:prstGeom>
        </p:spPr>
        <p:txBody>
          <a:bodyPr/>
          <a:lstStyle/>
          <a:p>
            <a:pPr>
              <a:defRPr sz="1500"/>
            </a:pPr>
            <a:r>
              <a:t>However, i/o amplification is a major problem in lsm-trees. </a:t>
            </a:r>
          </a:p>
          <a:p>
            <a:pPr>
              <a:defRPr sz="1500"/>
            </a:pPr>
            <a:r>
              <a:t>i/o amplification is defined as the ratio between the amount of data issue to the device and </a:t>
            </a:r>
          </a:p>
          <a:p>
            <a:pPr>
              <a:defRPr sz="1500"/>
            </a:pPr>
            <a:r>
              <a:t>the amount of data requested by the user. </a:t>
            </a:r>
          </a:p>
          <a:p>
            <a:pPr>
              <a:defRPr sz="1500"/>
            </a:pPr>
            <a:endParaRPr/>
          </a:p>
          <a:p>
            <a:pPr>
              <a:defRPr sz="1500"/>
            </a:pPr>
            <a:r>
              <a:t>let’s look at i/o amplification of leveldb with a simple experiment. </a:t>
            </a:r>
          </a:p>
          <a:p>
            <a:pPr>
              <a:defRPr sz="1500"/>
            </a:pPr>
            <a:r>
              <a:t>to analyze the write amplification, we randomly load a 100GB database, and measure the amount of </a:t>
            </a:r>
          </a:p>
          <a:p>
            <a:pPr>
              <a:defRPr sz="1500"/>
            </a:pPr>
            <a:r>
              <a:t>data written to the device. We found that leveldb wrote 14x times data to the device. </a:t>
            </a:r>
          </a:p>
          <a:p>
            <a:pPr>
              <a:defRPr sz="1500"/>
            </a:pPr>
            <a:r>
              <a:t>The main reason is the background compaction, constantly sorting data in the background. </a:t>
            </a:r>
          </a:p>
          <a:p>
            <a:pPr>
              <a:defRPr sz="1500"/>
            </a:pPr>
            <a:r>
              <a:t>Kv pairs are read, sort, and write back over and over again. </a:t>
            </a:r>
          </a:p>
          <a:p>
            <a:pPr>
              <a:defRPr sz="1500"/>
            </a:pPr>
            <a:endParaRPr/>
          </a:p>
          <a:p>
            <a:pPr>
              <a:defRPr sz="1500"/>
            </a:pPr>
            <a:r>
              <a:t>to analyze the read amplification, we issue 100,000 random lookup to the 100 gb database.</a:t>
            </a:r>
          </a:p>
          <a:p>
            <a:pPr>
              <a:defRPr sz="1500"/>
            </a:pPr>
            <a:r>
              <a:t>we found the read amplification can be over 300. the main reason is that to lookup a kv pair, </a:t>
            </a:r>
          </a:p>
          <a:p>
            <a:pPr>
              <a:defRPr sz="1500"/>
            </a:pPr>
            <a:r>
              <a:t>leveldb may need to search multiple files at at different levels. for each file, it needs to read </a:t>
            </a:r>
          </a:p>
          <a:p>
            <a:pPr>
              <a:defRPr sz="1500"/>
            </a:pPr>
            <a:r>
              <a:t>extra metadata to search the kv pair. </a:t>
            </a:r>
          </a:p>
          <a:p>
            <a:pPr>
              <a:defRPr sz="1500"/>
            </a:pPr>
            <a:endParaRPr/>
          </a:p>
          <a:p>
            <a:pPr>
              <a:defRPr sz="1500"/>
            </a:pPr>
            <a:r>
              <a:t>So, lsm-trees have large write amplification and read amplification. </a:t>
            </a:r>
          </a:p>
        </p:txBody>
      </p:sp>
    </p:spTree>
    <p:extLst>
      <p:ext uri="{BB962C8B-B14F-4D97-AF65-F5344CB8AC3E}">
        <p14:creationId xmlns:p14="http://schemas.microsoft.com/office/powerpoint/2010/main" val="9950606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Shape 183"/>
          <p:cNvSpPr>
            <a:spLocks noGrp="1" noRot="1" noChangeAspect="1"/>
          </p:cNvSpPr>
          <p:nvPr>
            <p:ph type="sldImg"/>
          </p:nvPr>
        </p:nvSpPr>
        <p:spPr>
          <a:prstGeom prst="rect">
            <a:avLst/>
          </a:prstGeom>
        </p:spPr>
        <p:txBody>
          <a:bodyPr/>
          <a:lstStyle/>
          <a:p>
            <a:endParaRPr/>
          </a:p>
        </p:txBody>
      </p:sp>
      <p:sp>
        <p:nvSpPr>
          <p:cNvPr id="184" name="Shape 184"/>
          <p:cNvSpPr>
            <a:spLocks noGrp="1"/>
          </p:cNvSpPr>
          <p:nvPr>
            <p:ph type="body" sz="quarter" idx="1"/>
          </p:nvPr>
        </p:nvSpPr>
        <p:spPr>
          <a:prstGeom prst="rect">
            <a:avLst/>
          </a:prstGeom>
        </p:spPr>
        <p:txBody>
          <a:bodyPr/>
          <a:lstStyle/>
          <a:p>
            <a:pPr>
              <a:defRPr sz="1500"/>
            </a:pPr>
            <a:r>
              <a:t>since lsm-trees are so popular, now, let’s look at a Google’s implementation leveldb briefly,</a:t>
            </a:r>
          </a:p>
          <a:p>
            <a:pPr>
              <a:defRPr sz="1500"/>
            </a:pPr>
            <a:r>
              <a:t>understand its high-level architecture. </a:t>
            </a:r>
          </a:p>
          <a:p>
            <a:pPr>
              <a:defRPr sz="1500"/>
            </a:pPr>
            <a:endParaRPr/>
          </a:p>
          <a:p>
            <a:pPr>
              <a:defRPr sz="1500"/>
            </a:pPr>
            <a:r>
              <a:t>as shown in this picture, on-disk: there are one log file and many table files. </a:t>
            </a:r>
          </a:p>
          <a:p>
            <a:pPr>
              <a:defRPr sz="1500"/>
            </a:pPr>
            <a:r>
              <a:t>Key-value pairs are inserted to the log file first in case of a crash. </a:t>
            </a:r>
          </a:p>
          <a:p>
            <a:pPr>
              <a:defRPr sz="1500"/>
            </a:pPr>
            <a:r>
              <a:t>A table file contains sorted kv pairs. Table files are logically partitioned into seven levels. </a:t>
            </a:r>
          </a:p>
          <a:p>
            <a:pPr>
              <a:defRPr sz="1500"/>
            </a:pPr>
            <a:r>
              <a:t>The size of all files in each level is limited, increase by a factor of 10 across levels. </a:t>
            </a:r>
          </a:p>
          <a:p>
            <a:pPr>
              <a:defRPr sz="1500"/>
            </a:pPr>
            <a:r>
              <a:t>For example, the size limit of all files at L1 is10MB/ L2: 100MB</a:t>
            </a:r>
          </a:p>
          <a:p>
            <a:pPr>
              <a:defRPr sz="1500"/>
            </a:pPr>
            <a:endParaRPr/>
          </a:p>
          <a:p>
            <a:pPr>
              <a:defRPr sz="1500"/>
            </a:pPr>
            <a:r>
              <a:t>go through the insertion process. a background thread flush mem to be a table file on L0 on disk. </a:t>
            </a:r>
          </a:p>
          <a:p>
            <a:pPr>
              <a:defRPr sz="1500"/>
            </a:pPr>
            <a:r>
              <a:t>Once the size of a level exceeds its limit, a background thread will pick one file, and merge sort with </a:t>
            </a:r>
          </a:p>
          <a:p>
            <a:pPr>
              <a:defRPr sz="1500"/>
            </a:pPr>
            <a:r>
              <a:t>files on the next level. This is called compaction. So, compaction involves reading several files, do sorting in memory, and write the back to disk again. </a:t>
            </a:r>
          </a:p>
          <a:p>
            <a:pPr>
              <a:defRPr sz="1500"/>
            </a:pPr>
            <a:endParaRPr/>
          </a:p>
          <a:p>
            <a:pPr>
              <a:defRPr sz="1500"/>
            </a:pPr>
            <a:r>
              <a:t>in summary: </a:t>
            </a:r>
          </a:p>
        </p:txBody>
      </p:sp>
    </p:spTree>
    <p:extLst>
      <p:ext uri="{BB962C8B-B14F-4D97-AF65-F5344CB8AC3E}">
        <p14:creationId xmlns:p14="http://schemas.microsoft.com/office/powerpoint/2010/main" val="77684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Shape 134"/>
          <p:cNvSpPr>
            <a:spLocks noGrp="1" noRot="1" noChangeAspect="1"/>
          </p:cNvSpPr>
          <p:nvPr>
            <p:ph type="sldImg"/>
          </p:nvPr>
        </p:nvSpPr>
        <p:spPr>
          <a:xfrm>
            <a:off x="381000" y="685800"/>
            <a:ext cx="6096000" cy="3429000"/>
          </a:xfrm>
          <a:prstGeom prst="rect">
            <a:avLst/>
          </a:prstGeom>
        </p:spPr>
        <p:txBody>
          <a:bodyPr/>
          <a:lstStyle/>
          <a:p>
            <a:endParaRPr/>
          </a:p>
        </p:txBody>
      </p:sp>
      <p:sp>
        <p:nvSpPr>
          <p:cNvPr id="135" name="Shape 135"/>
          <p:cNvSpPr>
            <a:spLocks noGrp="1"/>
          </p:cNvSpPr>
          <p:nvPr>
            <p:ph type="body" sz="quarter" idx="1"/>
          </p:nvPr>
        </p:nvSpPr>
        <p:spPr>
          <a:prstGeom prst="rect">
            <a:avLst/>
          </a:prstGeom>
        </p:spPr>
        <p:txBody>
          <a:bodyPr/>
          <a:lstStyle/>
          <a:p>
            <a:r>
              <a:t>As you probably has noticed, more and more SSDs are used. This figure shows that enterprise SSD revenue is expected to exceed enterprise HDD this year. </a:t>
            </a:r>
          </a:p>
        </p:txBody>
      </p:sp>
    </p:spTree>
    <p:extLst>
      <p:ext uri="{BB962C8B-B14F-4D97-AF65-F5344CB8AC3E}">
        <p14:creationId xmlns:p14="http://schemas.microsoft.com/office/powerpoint/2010/main" val="2139517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Shape 201"/>
          <p:cNvSpPr>
            <a:spLocks noGrp="1" noRot="1" noChangeAspect="1"/>
          </p:cNvSpPr>
          <p:nvPr>
            <p:ph type="sldImg"/>
          </p:nvPr>
        </p:nvSpPr>
        <p:spPr>
          <a:prstGeom prst="rect">
            <a:avLst/>
          </a:prstGeom>
        </p:spPr>
        <p:txBody>
          <a:bodyPr/>
          <a:lstStyle/>
          <a:p>
            <a:endParaRPr/>
          </a:p>
        </p:txBody>
      </p:sp>
      <p:sp>
        <p:nvSpPr>
          <p:cNvPr id="202" name="Shape 202"/>
          <p:cNvSpPr>
            <a:spLocks noGrp="1"/>
          </p:cNvSpPr>
          <p:nvPr>
            <p:ph type="body" sz="quarter" idx="1"/>
          </p:nvPr>
        </p:nvSpPr>
        <p:spPr>
          <a:prstGeom prst="rect">
            <a:avLst/>
          </a:prstGeom>
        </p:spPr>
        <p:txBody>
          <a:bodyPr/>
          <a:lstStyle/>
          <a:p>
            <a:pPr>
              <a:defRPr sz="1600"/>
            </a:pPr>
            <a:r>
              <a:t>meltable: </a:t>
            </a:r>
          </a:p>
          <a:p>
            <a:pPr>
              <a:defRPr sz="1600"/>
            </a:pPr>
            <a:r>
              <a:t>l0: files have key ranges overlapped, lookup all files in this level </a:t>
            </a:r>
          </a:p>
          <a:p>
            <a:pPr>
              <a:defRPr sz="1600"/>
            </a:pPr>
            <a:r>
              <a:t>L1 to L6: one file at each level, key ranges of different files do not overlap </a:t>
            </a:r>
          </a:p>
        </p:txBody>
      </p:sp>
    </p:spTree>
    <p:extLst>
      <p:ext uri="{BB962C8B-B14F-4D97-AF65-F5344CB8AC3E}">
        <p14:creationId xmlns:p14="http://schemas.microsoft.com/office/powerpoint/2010/main" val="12673765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dirty="0"/>
              <a:t>To sum</a:t>
            </a:r>
            <a:r>
              <a:rPr lang="en-US" altLang="zh-CN" baseline="0" dirty="0"/>
              <a:t> up, this is the full lookup path of Sazerac. When we reach a file, we check if there exists a model for this file. If so, we do a model lookup, check the filter and then search in the target chunk. If not, we go through the baseline Index Block, Filter Block and Data Block way. At the end, we use the value address to read the actual vale in the value log.</a:t>
            </a:r>
            <a:endParaRPr lang="zh-CN" altLang="en-US" dirty="0"/>
          </a:p>
        </p:txBody>
      </p:sp>
      <p:sp>
        <p:nvSpPr>
          <p:cNvPr id="4" name="灯片编号占位符 3"/>
          <p:cNvSpPr>
            <a:spLocks noGrp="1"/>
          </p:cNvSpPr>
          <p:nvPr>
            <p:ph type="sldNum" sz="quarter" idx="10"/>
          </p:nvPr>
        </p:nvSpPr>
        <p:spPr/>
        <p:txBody>
          <a:bodyPr/>
          <a:lstStyle/>
          <a:p>
            <a:fld id="{7E9ED1A8-B414-448B-8905-AD1C082D3275}" type="slidenum">
              <a:rPr lang="zh-CN" altLang="en-US" smtClean="0"/>
              <a:t>62</a:t>
            </a:fld>
            <a:endParaRPr lang="zh-CN" altLang="en-US"/>
          </a:p>
        </p:txBody>
      </p:sp>
    </p:spTree>
    <p:extLst>
      <p:ext uri="{BB962C8B-B14F-4D97-AF65-F5344CB8AC3E}">
        <p14:creationId xmlns:p14="http://schemas.microsoft.com/office/powerpoint/2010/main" val="42937945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Wisckey does one major</a:t>
            </a:r>
            <a:r>
              <a:rPr lang="en-US" altLang="zh-CN" baseline="0" dirty="0"/>
              <a:t> change in the LevelDB structure. Instead of storing the whole key-value pairs, Wisckey stores key-</a:t>
            </a:r>
            <a:r>
              <a:rPr lang="en-US" altLang="zh-CN" baseline="0" dirty="0" err="1"/>
              <a:t>value_address</a:t>
            </a:r>
            <a:r>
              <a:rPr lang="en-US" altLang="zh-CN" baseline="0" dirty="0"/>
              <a:t> pairs in the previous LSM-tree structure and store values in a separate value log. During gets, after a search in the LSM-tree, Wisckey requires another lookup in the value log to retrieve the actual value, but this extra random access is not expensive with an SSD, which Wisckey is designed for. For large values, Wisckey has huge gain in terms of puts and compactions and leaves a much smaller LSM-tree, which also benefits the get workload. Also, Wisckey gives us a constant value size, the pointer size, that largely accelerates and simplifies our design.</a:t>
            </a:r>
            <a:endParaRPr lang="zh-CN" altLang="en-US" dirty="0"/>
          </a:p>
        </p:txBody>
      </p:sp>
      <p:sp>
        <p:nvSpPr>
          <p:cNvPr id="4" name="灯片编号占位符 3"/>
          <p:cNvSpPr>
            <a:spLocks noGrp="1"/>
          </p:cNvSpPr>
          <p:nvPr>
            <p:ph type="sldNum" sz="quarter" idx="10"/>
          </p:nvPr>
        </p:nvSpPr>
        <p:spPr/>
        <p:txBody>
          <a:bodyPr/>
          <a:lstStyle/>
          <a:p>
            <a:fld id="{0720593B-00FF-48B0-AFD4-7A9FE1332167}" type="slidenum">
              <a:rPr lang="zh-CN" altLang="en-US" smtClean="0"/>
              <a:t>63</a:t>
            </a:fld>
            <a:endParaRPr lang="zh-CN" altLang="en-US"/>
          </a:p>
        </p:txBody>
      </p:sp>
    </p:spTree>
    <p:extLst>
      <p:ext uri="{BB962C8B-B14F-4D97-AF65-F5344CB8AC3E}">
        <p14:creationId xmlns:p14="http://schemas.microsoft.com/office/powerpoint/2010/main" val="32387023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aseline="0" dirty="0"/>
              <a:t>We do a set of read-only experiments on Wisckey, the baseline, when the data resides on different devices, and measure the percentage of time spent in different operations during a lookup. The Indexing parts we can improve include </a:t>
            </a:r>
            <a:r>
              <a:rPr lang="en-US" altLang="zh-CN" baseline="0" dirty="0" err="1"/>
              <a:t>FindFiles</a:t>
            </a:r>
            <a:r>
              <a:rPr lang="en-US" altLang="zh-CN" baseline="0" dirty="0"/>
              <a:t> and searching IB and DB. </a:t>
            </a:r>
          </a:p>
          <a:p>
            <a:endParaRPr lang="en-US" altLang="zh-CN" baseline="0" dirty="0"/>
          </a:p>
          <a:p>
            <a:r>
              <a:rPr lang="en-US" altLang="zh-CN" baseline="0" dirty="0"/>
              <a:t>On the graph below, we show the percentages of each step of the lookup process when the data resides on different devices. From the graph, we can see that the indexing part takes half of the total time when the data is in memory, but only about 20 percent when data is on a SATA SSD device. </a:t>
            </a:r>
          </a:p>
          <a:p>
            <a:endParaRPr lang="en-US" altLang="zh-CN" baseline="0" dirty="0"/>
          </a:p>
          <a:p>
            <a:r>
              <a:rPr lang="en-US" altLang="zh-CN" baseline="0" dirty="0"/>
              <a:t>However, when the storage devices go faster, the portion of indexing becomes larger again. Given the trend that emerging storage devices get faster, Sazerac will be even more beneficial.</a:t>
            </a:r>
          </a:p>
          <a:p>
            <a:endParaRPr lang="en-US" altLang="zh-CN" baseline="0" dirty="0"/>
          </a:p>
          <a:p>
            <a:r>
              <a:rPr lang="en-US" altLang="zh-CN" baseline="0" dirty="0"/>
              <a:t>In the following experiments except for the last one, we all use 16 byte keys, 64 byte values and the data reside in memory. If not specifically mentioned, the workload is in uniform random distribution.</a:t>
            </a:r>
            <a:endParaRPr lang="zh-CN" altLang="en-US" dirty="0"/>
          </a:p>
        </p:txBody>
      </p:sp>
      <p:sp>
        <p:nvSpPr>
          <p:cNvPr id="4" name="灯片编号占位符 3"/>
          <p:cNvSpPr>
            <a:spLocks noGrp="1"/>
          </p:cNvSpPr>
          <p:nvPr>
            <p:ph type="sldNum" sz="quarter" idx="10"/>
          </p:nvPr>
        </p:nvSpPr>
        <p:spPr/>
        <p:txBody>
          <a:bodyPr/>
          <a:lstStyle/>
          <a:p>
            <a:fld id="{7E9ED1A8-B414-448B-8905-AD1C082D3275}" type="slidenum">
              <a:rPr lang="zh-CN" altLang="en-US" smtClean="0"/>
              <a:t>64</a:t>
            </a:fld>
            <a:endParaRPr lang="zh-CN" altLang="en-US"/>
          </a:p>
        </p:txBody>
      </p:sp>
    </p:spTree>
    <p:extLst>
      <p:ext uri="{BB962C8B-B14F-4D97-AF65-F5344CB8AC3E}">
        <p14:creationId xmlns:p14="http://schemas.microsoft.com/office/powerpoint/2010/main" val="40405809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a:t>Then we study the</a:t>
            </a:r>
            <a:r>
              <a:rPr lang="en-US" altLang="zh-CN" baseline="0" dirty="0"/>
              <a:t> read-write mix workload and the effectiveness of our cost-benefit analyzer. We run uniform random workloads on AR dataset with </a:t>
            </a:r>
            <a:r>
              <a:rPr lang="en-US" altLang="zh-CN" dirty="0"/>
              <a:t>write percentages from 0.1%-50%.</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baseline="0" dirty="0"/>
              <a:t>In these graphs, the black line is baseline Wisckey. The red line is a policy that always learns a new file when it is generated. The green line is a policy that only use existing models and does not learn any new files. The blue line is a policy with our cost-benefit analyzer.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a:t>The first graph is the foreground</a:t>
            </a:r>
            <a:r>
              <a:rPr lang="en-US" altLang="zh-CN" baseline="0" dirty="0"/>
              <a:t> time of different learning policies. The second graph is the learning time. The third graph is the total time, which is the sum of foreground time, learning time and an un-shown compaction time. The introduction of learning doesn’t affect compaction much. The last graph is the percentage of lookups that follows the baseline path.</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baseline="0" dirty="0"/>
              <a:t>Graph b, learning time, is a direct representation of how much learning is done. We can see that when the write rate is low, our cost benefit analyzer judges that all the new files are worthwhile to learn and learns as much as the always learn policy does.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baseline="0" dirty="0"/>
              <a:t>When the write rate increases, the number of newly generated files increases so the red line goes high, but our analyzer decides that only a portion of them should be learned so the amount of learning is controlled. </a:t>
            </a: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baseline="0" dirty="0"/>
              <a:t>However, as we can see in graph a, the reduced amount of learning doesn’t affect foreground latency much, and the total time is largely reduced, as shown in graph c. One reason is that we always choose to learn the files that our collected data suggest will serve a large amount of lookups. This is shown in graph d, where in the right most data point, though we learn only a small number of files compared to the always-learn policy, about half of the lookups go through the models.</a:t>
            </a:r>
            <a:endParaRPr lang="en-US" altLang="zh-CN" dirty="0"/>
          </a:p>
        </p:txBody>
      </p:sp>
      <p:sp>
        <p:nvSpPr>
          <p:cNvPr id="4" name="灯片编号占位符 3"/>
          <p:cNvSpPr>
            <a:spLocks noGrp="1"/>
          </p:cNvSpPr>
          <p:nvPr>
            <p:ph type="sldNum" sz="quarter" idx="10"/>
          </p:nvPr>
        </p:nvSpPr>
        <p:spPr/>
        <p:txBody>
          <a:bodyPr/>
          <a:lstStyle/>
          <a:p>
            <a:fld id="{7E9ED1A8-B414-448B-8905-AD1C082D3275}" type="slidenum">
              <a:rPr lang="zh-CN" altLang="en-US" smtClean="0"/>
              <a:t>65</a:t>
            </a:fld>
            <a:endParaRPr lang="zh-CN" altLang="en-US"/>
          </a:p>
        </p:txBody>
      </p:sp>
    </p:spTree>
    <p:extLst>
      <p:ext uri="{BB962C8B-B14F-4D97-AF65-F5344CB8AC3E}">
        <p14:creationId xmlns:p14="http://schemas.microsoft.com/office/powerpoint/2010/main" val="41836456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5" name="Shape 865"/>
          <p:cNvSpPr>
            <a:spLocks noGrp="1" noRot="1" noChangeAspect="1"/>
          </p:cNvSpPr>
          <p:nvPr>
            <p:ph type="sldImg"/>
          </p:nvPr>
        </p:nvSpPr>
        <p:spPr>
          <a:prstGeom prst="rect">
            <a:avLst/>
          </a:prstGeom>
        </p:spPr>
        <p:txBody>
          <a:bodyPr/>
          <a:lstStyle/>
          <a:p>
            <a:endParaRPr/>
          </a:p>
        </p:txBody>
      </p:sp>
      <p:sp>
        <p:nvSpPr>
          <p:cNvPr id="866" name="Shape 866"/>
          <p:cNvSpPr>
            <a:spLocks noGrp="1"/>
          </p:cNvSpPr>
          <p:nvPr>
            <p:ph type="body" sz="quarter" idx="1"/>
          </p:nvPr>
        </p:nvSpPr>
        <p:spPr>
          <a:prstGeom prst="rect">
            <a:avLst/>
          </a:prstGeom>
        </p:spPr>
        <p:txBody>
          <a:bodyPr/>
          <a:lstStyle/>
          <a:p>
            <a:r>
              <a:t>We have just finished the overview of the talk. </a:t>
            </a:r>
          </a:p>
          <a:p>
            <a:r>
              <a:t>We will introduce the rules of SSD unwritten contract and </a:t>
            </a:r>
          </a:p>
        </p:txBody>
      </p:sp>
    </p:spTree>
    <p:extLst>
      <p:ext uri="{BB962C8B-B14F-4D97-AF65-F5344CB8AC3E}">
        <p14:creationId xmlns:p14="http://schemas.microsoft.com/office/powerpoint/2010/main" val="173650070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9" name="Shape 869"/>
          <p:cNvSpPr>
            <a:spLocks noGrp="1" noRot="1" noChangeAspect="1"/>
          </p:cNvSpPr>
          <p:nvPr>
            <p:ph type="sldImg"/>
          </p:nvPr>
        </p:nvSpPr>
        <p:spPr>
          <a:prstGeom prst="rect">
            <a:avLst/>
          </a:prstGeom>
        </p:spPr>
        <p:txBody>
          <a:bodyPr/>
          <a:lstStyle/>
          <a:p>
            <a:endParaRPr/>
          </a:p>
        </p:txBody>
      </p:sp>
      <p:sp>
        <p:nvSpPr>
          <p:cNvPr id="870" name="Shape 870"/>
          <p:cNvSpPr>
            <a:spLocks noGrp="1"/>
          </p:cNvSpPr>
          <p:nvPr>
            <p:ph type="body" sz="quarter" idx="1"/>
          </p:nvPr>
        </p:nvSpPr>
        <p:spPr>
          <a:prstGeom prst="rect">
            <a:avLst/>
          </a:prstGeom>
        </p:spPr>
        <p:txBody>
          <a:bodyPr/>
          <a:lstStyle/>
          <a:p>
            <a:r>
              <a:t>Now we have introduced all the five rules, let’s check whether the applications and file systems comply with the rules.</a:t>
            </a:r>
          </a:p>
        </p:txBody>
      </p:sp>
    </p:spTree>
    <p:extLst>
      <p:ext uri="{BB962C8B-B14F-4D97-AF65-F5344CB8AC3E}">
        <p14:creationId xmlns:p14="http://schemas.microsoft.com/office/powerpoint/2010/main" val="10646198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 name="Shape 258"/>
          <p:cNvSpPr>
            <a:spLocks noGrp="1" noRot="1" noChangeAspect="1"/>
          </p:cNvSpPr>
          <p:nvPr>
            <p:ph type="sldImg"/>
          </p:nvPr>
        </p:nvSpPr>
        <p:spPr>
          <a:xfrm>
            <a:off x="381000" y="685800"/>
            <a:ext cx="6096000" cy="3429000"/>
          </a:xfrm>
          <a:prstGeom prst="rect">
            <a:avLst/>
          </a:prstGeom>
        </p:spPr>
        <p:txBody>
          <a:bodyPr/>
          <a:lstStyle/>
          <a:p>
            <a:endParaRPr/>
          </a:p>
        </p:txBody>
      </p:sp>
      <p:sp>
        <p:nvSpPr>
          <p:cNvPr id="259" name="Shape 259"/>
          <p:cNvSpPr>
            <a:spLocks noGrp="1"/>
          </p:cNvSpPr>
          <p:nvPr>
            <p:ph type="body" sz="quarter" idx="1"/>
          </p:nvPr>
        </p:nvSpPr>
        <p:spPr>
          <a:prstGeom prst="rect">
            <a:avLst/>
          </a:prstGeom>
        </p:spPr>
        <p:txBody>
          <a:bodyPr/>
          <a:lstStyle/>
          <a:p>
            <a:r>
              <a:t>Now we know that SSDs have an unwritten contract. The next question is “Do the current applications and file systems comply with the unwritten contract?”</a:t>
            </a:r>
          </a:p>
          <a:p>
            <a:endParaRPr/>
          </a:p>
          <a:p>
            <a:r>
              <a:t>To answer this question, we run combinations of applications and file systems, and check whether they comply with each of the rules of the unwritten contract. For example, we ran SQLite on top of F2FS and check whether they comply with rule No. 4.</a:t>
            </a:r>
          </a:p>
        </p:txBody>
      </p:sp>
    </p:spTree>
    <p:extLst>
      <p:ext uri="{BB962C8B-B14F-4D97-AF65-F5344CB8AC3E}">
        <p14:creationId xmlns:p14="http://schemas.microsoft.com/office/powerpoint/2010/main" val="4456220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xfrm>
            <a:off x="381000" y="685800"/>
            <a:ext cx="6096000" cy="3429000"/>
          </a:xfrm>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r>
              <a:t>To find out the violations of the SSD unwritten contract, we run an application and a file system on top of a real SSD. We collect the trace and feed the trace to a SSD simulator that we developed. Then we analyze the block trace and the internal states of the SSD simulator to find out if there is any violation. At the end, we will go back to the applications and file systems to find out the root causes of the violations. </a:t>
            </a:r>
          </a:p>
        </p:txBody>
      </p:sp>
    </p:spTree>
    <p:extLst>
      <p:ext uri="{BB962C8B-B14F-4D97-AF65-F5344CB8AC3E}">
        <p14:creationId xmlns:p14="http://schemas.microsoft.com/office/powerpoint/2010/main" val="2315511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 name="Shape 901"/>
          <p:cNvSpPr>
            <a:spLocks noGrp="1" noRot="1" noChangeAspect="1"/>
          </p:cNvSpPr>
          <p:nvPr>
            <p:ph type="sldImg"/>
          </p:nvPr>
        </p:nvSpPr>
        <p:spPr>
          <a:xfrm>
            <a:off x="381000" y="685800"/>
            <a:ext cx="6096000" cy="3429000"/>
          </a:xfrm>
          <a:prstGeom prst="rect">
            <a:avLst/>
          </a:prstGeom>
        </p:spPr>
        <p:txBody>
          <a:bodyPr/>
          <a:lstStyle/>
          <a:p>
            <a:endParaRPr/>
          </a:p>
        </p:txBody>
      </p:sp>
      <p:sp>
        <p:nvSpPr>
          <p:cNvPr id="902" name="Shape 902"/>
          <p:cNvSpPr>
            <a:spLocks noGrp="1"/>
          </p:cNvSpPr>
          <p:nvPr>
            <p:ph type="body" sz="quarter" idx="1"/>
          </p:nvPr>
        </p:nvSpPr>
        <p:spPr>
          <a:prstGeom prst="rect">
            <a:avLst/>
          </a:prstGeom>
        </p:spPr>
        <p:txBody>
          <a:bodyPr/>
          <a:lstStyle/>
          <a:p>
            <a:r>
              <a:t>Now we have introduced all the five rules, let’s check whether the applications and file systems comply with the rules.</a:t>
            </a:r>
          </a:p>
        </p:txBody>
      </p:sp>
    </p:spTree>
    <p:extLst>
      <p:ext uri="{BB962C8B-B14F-4D97-AF65-F5344CB8AC3E}">
        <p14:creationId xmlns:p14="http://schemas.microsoft.com/office/powerpoint/2010/main" val="4394567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Shape 165"/>
          <p:cNvSpPr>
            <a:spLocks noGrp="1" noRot="1" noChangeAspect="1"/>
          </p:cNvSpPr>
          <p:nvPr>
            <p:ph type="sldImg"/>
          </p:nvPr>
        </p:nvSpPr>
        <p:spPr>
          <a:xfrm>
            <a:off x="381000" y="685800"/>
            <a:ext cx="6096000" cy="3429000"/>
          </a:xfrm>
          <a:prstGeom prst="rect">
            <a:avLst/>
          </a:prstGeom>
        </p:spPr>
        <p:txBody>
          <a:bodyPr/>
          <a:lstStyle/>
          <a:p>
            <a:endParaRPr/>
          </a:p>
        </p:txBody>
      </p:sp>
      <p:sp>
        <p:nvSpPr>
          <p:cNvPr id="166" name="Shape 166"/>
          <p:cNvSpPr>
            <a:spLocks noGrp="1"/>
          </p:cNvSpPr>
          <p:nvPr>
            <p:ph type="body" sz="quarter" idx="1"/>
          </p:nvPr>
        </p:nvSpPr>
        <p:spPr>
          <a:prstGeom prst="rect">
            <a:avLst/>
          </a:prstGeom>
        </p:spPr>
        <p:txBody>
          <a:bodyPr/>
          <a:lstStyle/>
          <a:p>
            <a:r>
              <a:t>As we shift from HDDs to SSDs, most applications and file systems remain the same. One question is whether these old applications and file systems work well. Also, we need to know whether the SSD work well for such old applications and file systems. </a:t>
            </a:r>
          </a:p>
          <a:p>
            <a:endParaRPr/>
          </a:p>
          <a:p>
            <a:r>
              <a:t>As SSDs become popular, there are also applications and file systems optimized for SSDs. We also would like to know whether such new applications and file systems work well on SSDs and whether SSDs work well for them.</a:t>
            </a:r>
          </a:p>
        </p:txBody>
      </p:sp>
    </p:spTree>
    <p:extLst>
      <p:ext uri="{BB962C8B-B14F-4D97-AF65-F5344CB8AC3E}">
        <p14:creationId xmlns:p14="http://schemas.microsoft.com/office/powerpoint/2010/main" val="99989096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3" name="Shape 943"/>
          <p:cNvSpPr>
            <a:spLocks noGrp="1" noRot="1" noChangeAspect="1"/>
          </p:cNvSpPr>
          <p:nvPr>
            <p:ph type="sldImg"/>
          </p:nvPr>
        </p:nvSpPr>
        <p:spPr>
          <a:xfrm>
            <a:off x="381000" y="685800"/>
            <a:ext cx="6096000" cy="3429000"/>
          </a:xfrm>
          <a:prstGeom prst="rect">
            <a:avLst/>
          </a:prstGeom>
        </p:spPr>
        <p:txBody>
          <a:bodyPr/>
          <a:lstStyle/>
          <a:p>
            <a:endParaRPr/>
          </a:p>
        </p:txBody>
      </p:sp>
      <p:sp>
        <p:nvSpPr>
          <p:cNvPr id="944" name="Shape 944"/>
          <p:cNvSpPr>
            <a:spLocks noGrp="1"/>
          </p:cNvSpPr>
          <p:nvPr>
            <p:ph type="body" sz="quarter" idx="1"/>
          </p:nvPr>
        </p:nvSpPr>
        <p:spPr>
          <a:prstGeom prst="rect">
            <a:avLst/>
          </a:prstGeom>
        </p:spPr>
        <p:txBody>
          <a:bodyPr/>
          <a:lstStyle/>
          <a:p>
            <a:r>
              <a:t>Before explaining the small size and concurrency of requests, let’s see how LevelDB and RocksDB work. LevelDB and RocksDB are key-value stores. The key-value pairs are buffered in the memory and flushed to the drive in large sizes. The compaction also read and write large files. The files are about 2MB each. Request scale is supposed to be large.</a:t>
            </a:r>
          </a:p>
        </p:txBody>
      </p:sp>
    </p:spTree>
    <p:extLst>
      <p:ext uri="{BB962C8B-B14F-4D97-AF65-F5344CB8AC3E}">
        <p14:creationId xmlns:p14="http://schemas.microsoft.com/office/powerpoint/2010/main" val="92914896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3" name="Shape 913"/>
          <p:cNvSpPr>
            <a:spLocks noGrp="1" noRot="1" noChangeAspect="1"/>
          </p:cNvSpPr>
          <p:nvPr>
            <p:ph type="sldImg"/>
          </p:nvPr>
        </p:nvSpPr>
        <p:spPr>
          <a:xfrm>
            <a:off x="381000" y="685800"/>
            <a:ext cx="6096000" cy="3429000"/>
          </a:xfrm>
          <a:prstGeom prst="rect">
            <a:avLst/>
          </a:prstGeom>
        </p:spPr>
        <p:txBody>
          <a:bodyPr/>
          <a:lstStyle/>
          <a:p>
            <a:endParaRPr/>
          </a:p>
        </p:txBody>
      </p:sp>
      <p:sp>
        <p:nvSpPr>
          <p:cNvPr id="914" name="Shape 914"/>
          <p:cNvSpPr>
            <a:spLocks noGrp="1"/>
          </p:cNvSpPr>
          <p:nvPr>
            <p:ph type="body" sz="quarter" idx="1"/>
          </p:nvPr>
        </p:nvSpPr>
        <p:spPr>
          <a:prstGeom prst="rect">
            <a:avLst/>
          </a:prstGeom>
        </p:spPr>
        <p:txBody>
          <a:bodyPr/>
          <a:lstStyle/>
          <a:p>
            <a:r>
              <a:t>We evaluate request scale by request size and the number of concurrent requests. These two figures show the results of all the applications and file systems. Now let’s focus on these two parts. They show the results of insertions and background compactions of LevelDB and RocksDB. The median of the request sizes is only 100 KB. The median of the number of concurrent requests is only 2.</a:t>
            </a:r>
          </a:p>
        </p:txBody>
      </p:sp>
    </p:spTree>
    <p:extLst>
      <p:ext uri="{BB962C8B-B14F-4D97-AF65-F5344CB8AC3E}">
        <p14:creationId xmlns:p14="http://schemas.microsoft.com/office/powerpoint/2010/main" val="1955089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3" name="Shape 913"/>
          <p:cNvSpPr>
            <a:spLocks noGrp="1" noRot="1" noChangeAspect="1"/>
          </p:cNvSpPr>
          <p:nvPr>
            <p:ph type="sldImg"/>
          </p:nvPr>
        </p:nvSpPr>
        <p:spPr>
          <a:xfrm>
            <a:off x="381000" y="685800"/>
            <a:ext cx="6096000" cy="3429000"/>
          </a:xfrm>
          <a:prstGeom prst="rect">
            <a:avLst/>
          </a:prstGeom>
        </p:spPr>
        <p:txBody>
          <a:bodyPr/>
          <a:lstStyle/>
          <a:p>
            <a:endParaRPr/>
          </a:p>
        </p:txBody>
      </p:sp>
      <p:sp>
        <p:nvSpPr>
          <p:cNvPr id="914" name="Shape 914"/>
          <p:cNvSpPr>
            <a:spLocks noGrp="1"/>
          </p:cNvSpPr>
          <p:nvPr>
            <p:ph type="body" sz="quarter" idx="1"/>
          </p:nvPr>
        </p:nvSpPr>
        <p:spPr>
          <a:prstGeom prst="rect">
            <a:avLst/>
          </a:prstGeom>
        </p:spPr>
        <p:txBody>
          <a:bodyPr/>
          <a:lstStyle/>
          <a:p>
            <a:r>
              <a:t>We evaluate request scale by request size and the number of concurrent requests. These two figures show the results of all the applications and file systems. Now let’s focus on these two parts. They show the results of insertions and background compactions of LevelDB and RocksDB. The median of the request sizes is only 100 KB. The median of the number of concurrent requests is only 2.</a:t>
            </a:r>
          </a:p>
        </p:txBody>
      </p:sp>
    </p:spTree>
    <p:extLst>
      <p:ext uri="{BB962C8B-B14F-4D97-AF65-F5344CB8AC3E}">
        <p14:creationId xmlns:p14="http://schemas.microsoft.com/office/powerpoint/2010/main" val="202564980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5" name="Shape 965"/>
          <p:cNvSpPr>
            <a:spLocks noGrp="1" noRot="1" noChangeAspect="1"/>
          </p:cNvSpPr>
          <p:nvPr>
            <p:ph type="sldImg"/>
          </p:nvPr>
        </p:nvSpPr>
        <p:spPr>
          <a:prstGeom prst="rect">
            <a:avLst/>
          </a:prstGeom>
        </p:spPr>
        <p:txBody>
          <a:bodyPr/>
          <a:lstStyle/>
          <a:p>
            <a:endParaRPr/>
          </a:p>
        </p:txBody>
      </p:sp>
      <p:sp>
        <p:nvSpPr>
          <p:cNvPr id="966" name="Shape 966"/>
          <p:cNvSpPr>
            <a:spLocks noGrp="1"/>
          </p:cNvSpPr>
          <p:nvPr>
            <p:ph type="body" sz="quarter" idx="1"/>
          </p:nvPr>
        </p:nvSpPr>
        <p:spPr>
          <a:prstGeom prst="rect">
            <a:avLst/>
          </a:prstGeom>
        </p:spPr>
        <p:txBody>
          <a:bodyPr/>
          <a:lstStyle/>
          <a:p>
            <a:pPr lvl="1" indent="0">
              <a:lnSpc>
                <a:spcPct val="120000"/>
              </a:lnSpc>
            </a:pPr>
            <a:r>
              <a:t>One reason for the low request scale is that page cache implementation splits and serialize user requests.</a:t>
            </a:r>
          </a:p>
          <a:p>
            <a:endParaRPr/>
          </a:p>
          <a:p>
            <a:r>
              <a:t>Both LevelDB and RocksDB use buffered read. When you read 2MB of data, page cache will issue a 128KB request to SSD one at a time. 128KB is the  readahead size of the OS. Such design works OK for spinning disk because spinning disk is slow and can only process one request at a time. But 128KB request at a time is too small for SSD. Because of this, reading 2MB in your application will not utilize the SSD well.</a:t>
            </a:r>
          </a:p>
        </p:txBody>
      </p:sp>
    </p:spTree>
    <p:extLst>
      <p:ext uri="{BB962C8B-B14F-4D97-AF65-F5344CB8AC3E}">
        <p14:creationId xmlns:p14="http://schemas.microsoft.com/office/powerpoint/2010/main" val="185300699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6" name="Shape 976"/>
          <p:cNvSpPr>
            <a:spLocks noGrp="1" noRot="1" noChangeAspect="1"/>
          </p:cNvSpPr>
          <p:nvPr>
            <p:ph type="sldImg"/>
          </p:nvPr>
        </p:nvSpPr>
        <p:spPr>
          <a:xfrm>
            <a:off x="381000" y="685800"/>
            <a:ext cx="6096000" cy="3429000"/>
          </a:xfrm>
          <a:prstGeom prst="rect">
            <a:avLst/>
          </a:prstGeom>
        </p:spPr>
        <p:txBody>
          <a:bodyPr/>
          <a:lstStyle/>
          <a:p>
            <a:endParaRPr/>
          </a:p>
        </p:txBody>
      </p:sp>
      <p:sp>
        <p:nvSpPr>
          <p:cNvPr id="977" name="Shape 977"/>
          <p:cNvSpPr>
            <a:spLocks noGrp="1"/>
          </p:cNvSpPr>
          <p:nvPr>
            <p:ph type="body" sz="quarter" idx="1"/>
          </p:nvPr>
        </p:nvSpPr>
        <p:spPr>
          <a:prstGeom prst="rect">
            <a:avLst/>
          </a:prstGeom>
        </p:spPr>
        <p:txBody>
          <a:bodyPr/>
          <a:lstStyle/>
          <a:p>
            <a:r>
              <a:t>We have learned several lessons from this study. First, the SSD contract is mutli-dimensional. So optimizing one dimension is not enough. Because it is complicated, we need more sophisticated tools to analyze the workloads. </a:t>
            </a:r>
          </a:p>
          <a:p>
            <a:r>
              <a:t>We also learned that although not performance, traditional file systems, such as ext4 and XFS, perform well upon SSDs, mostly because HDDs share some contract rules with SSDs. </a:t>
            </a:r>
          </a:p>
          <a:p>
            <a:r>
              <a:t>We also learned that myths spread if the unwritten contract is not clarified. For example, it is often believed that random writes increase GC overhead. Our study shows that they are irrelevant. </a:t>
            </a:r>
          </a:p>
        </p:txBody>
      </p:sp>
    </p:spTree>
    <p:extLst>
      <p:ext uri="{BB962C8B-B14F-4D97-AF65-F5344CB8AC3E}">
        <p14:creationId xmlns:p14="http://schemas.microsoft.com/office/powerpoint/2010/main" val="68074978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7" name="Shape 987"/>
          <p:cNvSpPr>
            <a:spLocks noGrp="1" noRot="1" noChangeAspect="1"/>
          </p:cNvSpPr>
          <p:nvPr>
            <p:ph type="sldImg"/>
          </p:nvPr>
        </p:nvSpPr>
        <p:spPr>
          <a:xfrm>
            <a:off x="381000" y="685800"/>
            <a:ext cx="6096000" cy="3429000"/>
          </a:xfrm>
          <a:prstGeom prst="rect">
            <a:avLst/>
          </a:prstGeom>
        </p:spPr>
        <p:txBody>
          <a:bodyPr/>
          <a:lstStyle/>
          <a:p>
            <a:endParaRPr/>
          </a:p>
        </p:txBody>
      </p:sp>
      <p:sp>
        <p:nvSpPr>
          <p:cNvPr id="988" name="Shape 988"/>
          <p:cNvSpPr>
            <a:spLocks noGrp="1"/>
          </p:cNvSpPr>
          <p:nvPr>
            <p:ph type="body" sz="quarter" idx="1"/>
          </p:nvPr>
        </p:nvSpPr>
        <p:spPr>
          <a:prstGeom prst="rect">
            <a:avLst/>
          </a:prstGeom>
        </p:spPr>
        <p:txBody>
          <a:bodyPr/>
          <a:lstStyle/>
          <a:p>
            <a:r>
              <a:t>To conclude, in this paper, we reveal the five …</a:t>
            </a:r>
          </a:p>
        </p:txBody>
      </p:sp>
    </p:spTree>
    <p:extLst>
      <p:ext uri="{BB962C8B-B14F-4D97-AF65-F5344CB8AC3E}">
        <p14:creationId xmlns:p14="http://schemas.microsoft.com/office/powerpoint/2010/main" val="21428364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a:spLocks noGrp="1" noRot="1" noChangeAspect="1"/>
          </p:cNvSpPr>
          <p:nvPr>
            <p:ph type="sldImg"/>
          </p:nvPr>
        </p:nvSpPr>
        <p:spPr>
          <a:xfrm>
            <a:off x="381000" y="685800"/>
            <a:ext cx="6096000" cy="3429000"/>
          </a:xfrm>
          <a:prstGeom prst="rect">
            <a:avLst/>
          </a:prstGeom>
        </p:spPr>
        <p:txBody>
          <a:bodyPr/>
          <a:lstStyle/>
          <a:p>
            <a:endParaRPr/>
          </a:p>
        </p:txBody>
      </p:sp>
      <p:sp>
        <p:nvSpPr>
          <p:cNvPr id="180" name="Shape 180"/>
          <p:cNvSpPr>
            <a:spLocks noGrp="1"/>
          </p:cNvSpPr>
          <p:nvPr>
            <p:ph type="body" sz="quarter" idx="1"/>
          </p:nvPr>
        </p:nvSpPr>
        <p:spPr>
          <a:prstGeom prst="rect">
            <a:avLst/>
          </a:prstGeom>
        </p:spPr>
        <p:txBody>
          <a:bodyPr/>
          <a:lstStyle/>
          <a:p>
            <a:r>
              <a:t>If the applications and file systems do not work well with SSDs, you will have performance degradation, fluctuation. Your device may die sooner. </a:t>
            </a:r>
          </a:p>
        </p:txBody>
      </p:sp>
    </p:spTree>
    <p:extLst>
      <p:ext uri="{BB962C8B-B14F-4D97-AF65-F5344CB8AC3E}">
        <p14:creationId xmlns:p14="http://schemas.microsoft.com/office/powerpoint/2010/main" val="11078437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Shape 189"/>
          <p:cNvSpPr>
            <a:spLocks noGrp="1" noRot="1" noChangeAspect="1"/>
          </p:cNvSpPr>
          <p:nvPr>
            <p:ph type="sldImg"/>
          </p:nvPr>
        </p:nvSpPr>
        <p:spPr>
          <a:xfrm>
            <a:off x="381000" y="685800"/>
            <a:ext cx="6096000" cy="3429000"/>
          </a:xfrm>
          <a:prstGeom prst="rect">
            <a:avLst/>
          </a:prstGeom>
        </p:spPr>
        <p:txBody>
          <a:bodyPr/>
          <a:lstStyle/>
          <a:p>
            <a:endParaRPr/>
          </a:p>
        </p:txBody>
      </p:sp>
      <p:sp>
        <p:nvSpPr>
          <p:cNvPr id="190" name="Shape 190"/>
          <p:cNvSpPr>
            <a:spLocks noGrp="1"/>
          </p:cNvSpPr>
          <p:nvPr>
            <p:ph type="body" sz="quarter" idx="1"/>
          </p:nvPr>
        </p:nvSpPr>
        <p:spPr>
          <a:prstGeom prst="rect">
            <a:avLst/>
          </a:prstGeom>
        </p:spPr>
        <p:txBody>
          <a:bodyPr/>
          <a:lstStyle/>
          <a:p>
            <a:r>
              <a:t>We know that misuses of SSD could cause problems. But what’s the right way to achieve high performance on SSDs?</a:t>
            </a:r>
          </a:p>
          <a:p>
            <a:endParaRPr/>
          </a:p>
          <a:p>
            <a:r>
              <a:t>Block devices provide a uniform interface. You can read, write, or discard a range. But different ways of using the interface can have very different performance.  Schlosser and Ganger have studied the unwritten contract of HDD, which specifies the right way to use HDD. But, what’s the unwritten contract of SSDs?</a:t>
            </a:r>
          </a:p>
          <a:p>
            <a:endParaRPr/>
          </a:p>
          <a:p>
            <a:r>
              <a:t>In this paper, we have summarized five rules of the unwritten contract from existing studies and our experience of implementing an SSD simulator. Users of SSD could follow these rules to get high performance. Later, we will introduce these rules one by one.</a:t>
            </a:r>
          </a:p>
        </p:txBody>
      </p:sp>
    </p:spTree>
    <p:extLst>
      <p:ext uri="{BB962C8B-B14F-4D97-AF65-F5344CB8AC3E}">
        <p14:creationId xmlns:p14="http://schemas.microsoft.com/office/powerpoint/2010/main" val="8467203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 name="Shape 365"/>
          <p:cNvSpPr>
            <a:spLocks noGrp="1" noRot="1" noChangeAspect="1"/>
          </p:cNvSpPr>
          <p:nvPr>
            <p:ph type="sldImg"/>
          </p:nvPr>
        </p:nvSpPr>
        <p:spPr>
          <a:xfrm>
            <a:off x="381000" y="685800"/>
            <a:ext cx="6096000" cy="3429000"/>
          </a:xfrm>
          <a:prstGeom prst="rect">
            <a:avLst/>
          </a:prstGeom>
        </p:spPr>
        <p:txBody>
          <a:bodyPr/>
          <a:lstStyle/>
          <a:p>
            <a:endParaRPr/>
          </a:p>
        </p:txBody>
      </p:sp>
      <p:sp>
        <p:nvSpPr>
          <p:cNvPr id="366" name="Shape 366"/>
          <p:cNvSpPr>
            <a:spLocks noGrp="1"/>
          </p:cNvSpPr>
          <p:nvPr>
            <p:ph type="body" sz="quarter" idx="1"/>
          </p:nvPr>
        </p:nvSpPr>
        <p:spPr>
          <a:prstGeom prst="rect">
            <a:avLst/>
          </a:prstGeom>
        </p:spPr>
        <p:txBody>
          <a:bodyPr/>
          <a:lstStyle/>
          <a:p>
            <a:r>
              <a:t>Before introducing the rules, let’s look at some background of SSD. There are pages inside an SSD. Each page is, for example, 4KB. Multiple pages form a block. A block is usually 2MB. Because of the property of flash, you can only overwrite a page after erasing the whole block.</a:t>
            </a:r>
          </a:p>
          <a:p>
            <a:endParaRPr/>
          </a:p>
          <a:p>
            <a:r>
              <a:t>Multiple blocks form a channel. There can be multiple channels. Channels can work independently. Channels are connected with a bus. The bus is connected to a controller. In the controller, there is a very important piece of software, called FTL. FTL manages address mapping, garbage collection and wear-leveling. The controller is connected to some RAM. The RAM stores mapping table and data cache. </a:t>
            </a:r>
          </a:p>
        </p:txBody>
      </p:sp>
    </p:spTree>
    <p:extLst>
      <p:ext uri="{BB962C8B-B14F-4D97-AF65-F5344CB8AC3E}">
        <p14:creationId xmlns:p14="http://schemas.microsoft.com/office/powerpoint/2010/main" val="2973327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787619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0" name="Shape 370"/>
          <p:cNvSpPr>
            <a:spLocks noGrp="1" noRot="1" noChangeAspect="1"/>
          </p:cNvSpPr>
          <p:nvPr>
            <p:ph type="sldImg"/>
          </p:nvPr>
        </p:nvSpPr>
        <p:spPr>
          <a:xfrm>
            <a:off x="381000" y="685800"/>
            <a:ext cx="6096000" cy="3429000"/>
          </a:xfrm>
          <a:prstGeom prst="rect">
            <a:avLst/>
          </a:prstGeom>
        </p:spPr>
        <p:txBody>
          <a:bodyPr/>
          <a:lstStyle/>
          <a:p>
            <a:endParaRPr/>
          </a:p>
        </p:txBody>
      </p:sp>
      <p:sp>
        <p:nvSpPr>
          <p:cNvPr id="371" name="Shape 371"/>
          <p:cNvSpPr>
            <a:spLocks noGrp="1"/>
          </p:cNvSpPr>
          <p:nvPr>
            <p:ph type="body" sz="quarter" idx="1"/>
          </p:nvPr>
        </p:nvSpPr>
        <p:spPr>
          <a:prstGeom prst="rect">
            <a:avLst/>
          </a:prstGeom>
        </p:spPr>
        <p:txBody>
          <a:bodyPr/>
          <a:lstStyle/>
          <a:p>
            <a:r>
              <a:t>Now let’s look at the rules one by one. </a:t>
            </a:r>
          </a:p>
        </p:txBody>
      </p:sp>
    </p:spTree>
    <p:extLst>
      <p:ext uri="{BB962C8B-B14F-4D97-AF65-F5344CB8AC3E}">
        <p14:creationId xmlns:p14="http://schemas.microsoft.com/office/powerpoint/2010/main" val="769146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7" name="Shape 397"/>
          <p:cNvSpPr>
            <a:spLocks noGrp="1" noRot="1" noChangeAspect="1"/>
          </p:cNvSpPr>
          <p:nvPr>
            <p:ph type="sldImg"/>
          </p:nvPr>
        </p:nvSpPr>
        <p:spPr>
          <a:xfrm>
            <a:off x="381000" y="685800"/>
            <a:ext cx="6096000" cy="3429000"/>
          </a:xfrm>
          <a:prstGeom prst="rect">
            <a:avLst/>
          </a:prstGeom>
        </p:spPr>
        <p:txBody>
          <a:bodyPr/>
          <a:lstStyle/>
          <a:p>
            <a:endParaRPr/>
          </a:p>
        </p:txBody>
      </p:sp>
      <p:sp>
        <p:nvSpPr>
          <p:cNvPr id="398" name="Shape 398"/>
          <p:cNvSpPr>
            <a:spLocks noGrp="1"/>
          </p:cNvSpPr>
          <p:nvPr>
            <p:ph type="body" sz="quarter" idx="1"/>
          </p:nvPr>
        </p:nvSpPr>
        <p:spPr>
          <a:prstGeom prst="rect">
            <a:avLst/>
          </a:prstGeom>
        </p:spPr>
        <p:txBody>
          <a:bodyPr/>
          <a:lstStyle/>
          <a:p>
            <a:r>
              <a:t>Rule number one simply says that SSD clients should issue large data requests. The contract has this rule because there are multiple channels in the SSD and we need to utilize all of them for high performance. For example, if we comply with this rule and send large request to the SSD. The SSD can stripe the request and distribute the requests to all channels. In this way, we can get high internal parallelism.  </a:t>
            </a:r>
          </a:p>
        </p:txBody>
      </p:sp>
    </p:spTree>
    <p:extLst>
      <p:ext uri="{BB962C8B-B14F-4D97-AF65-F5344CB8AC3E}">
        <p14:creationId xmlns:p14="http://schemas.microsoft.com/office/powerpoint/2010/main" val="2066195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4833937" y="2303859"/>
            <a:ext cx="14716126" cy="4643438"/>
          </a:xfrm>
          <a:prstGeom prst="rect">
            <a:avLst/>
          </a:prstGeom>
        </p:spPr>
        <p:txBody>
          <a:bodyPr anchor="b"/>
          <a:lstStyle/>
          <a:p>
            <a:r>
              <a:t>Title Text</a:t>
            </a:r>
          </a:p>
        </p:txBody>
      </p:sp>
      <p:sp>
        <p:nvSpPr>
          <p:cNvPr id="12" name="Shape 12"/>
          <p:cNvSpPr>
            <a:spLocks noGrp="1"/>
          </p:cNvSpPr>
          <p:nvPr>
            <p:ph type="body" sz="quarter" idx="1"/>
          </p:nvPr>
        </p:nvSpPr>
        <p:spPr>
          <a:xfrm>
            <a:off x="4833937" y="7072312"/>
            <a:ext cx="14716126" cy="1589485"/>
          </a:xfrm>
          <a:prstGeom prst="rect">
            <a:avLst/>
          </a:prstGeom>
        </p:spPr>
        <p:txBody>
          <a:bodyPr anchor="t"/>
          <a:lstStyle>
            <a:lvl1pPr marL="0" indent="0" algn="ctr">
              <a:spcBef>
                <a:spcPts val="0"/>
              </a:spcBef>
              <a:buSzTx/>
              <a:buNone/>
              <a:defRPr sz="4400">
                <a:latin typeface="Helvetica"/>
                <a:ea typeface="Helvetica"/>
                <a:cs typeface="Helvetica"/>
                <a:sym typeface="Helvetica"/>
              </a:defRPr>
            </a:lvl1pPr>
            <a:lvl2pPr marL="0" indent="228600" algn="ctr">
              <a:spcBef>
                <a:spcPts val="0"/>
              </a:spcBef>
              <a:buSzTx/>
              <a:buNone/>
              <a:defRPr sz="4400">
                <a:latin typeface="Helvetica"/>
                <a:ea typeface="Helvetica"/>
                <a:cs typeface="Helvetica"/>
                <a:sym typeface="Helvetica"/>
              </a:defRPr>
            </a:lvl2pPr>
            <a:lvl3pPr marL="0" indent="457200" algn="ctr">
              <a:spcBef>
                <a:spcPts val="0"/>
              </a:spcBef>
              <a:buSzTx/>
              <a:buNone/>
              <a:defRPr sz="4400">
                <a:latin typeface="Helvetica"/>
                <a:ea typeface="Helvetica"/>
                <a:cs typeface="Helvetica"/>
                <a:sym typeface="Helvetica"/>
              </a:defRPr>
            </a:lvl3pPr>
            <a:lvl4pPr marL="0" indent="685800" algn="ctr">
              <a:spcBef>
                <a:spcPts val="0"/>
              </a:spcBef>
              <a:buSzTx/>
              <a:buNone/>
              <a:defRPr sz="4400">
                <a:latin typeface="Helvetica"/>
                <a:ea typeface="Helvetica"/>
                <a:cs typeface="Helvetica"/>
                <a:sym typeface="Helvetica"/>
              </a:defRPr>
            </a:lvl4pPr>
            <a:lvl5pPr marL="0" indent="914400" algn="ctr">
              <a:spcBef>
                <a:spcPts val="0"/>
              </a:spcBef>
              <a:buSzTx/>
              <a:buNone/>
              <a:defRPr sz="4400">
                <a:latin typeface="Helvetica"/>
                <a:ea typeface="Helvetica"/>
                <a:cs typeface="Helvetica"/>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4833937" y="8947546"/>
            <a:ext cx="14716126" cy="660798"/>
          </a:xfrm>
          <a:prstGeom prst="rect">
            <a:avLst/>
          </a:prstGeom>
        </p:spPr>
        <p:txBody>
          <a:bodyPr anchor="t">
            <a:spAutoFit/>
          </a:bodyPr>
          <a:lstStyle>
            <a:lvl1pPr marL="0" indent="0" algn="ctr">
              <a:spcBef>
                <a:spcPts val="0"/>
              </a:spcBef>
              <a:buSzTx/>
              <a:buNone/>
              <a:defRPr sz="3200"/>
            </a:lvl1pPr>
          </a:lstStyle>
          <a:p>
            <a:r>
              <a:t>–Johnny Appleseed</a:t>
            </a:r>
          </a:p>
        </p:txBody>
      </p:sp>
      <p:sp>
        <p:nvSpPr>
          <p:cNvPr id="94" name="Shape 94"/>
          <p:cNvSpPr>
            <a:spLocks noGrp="1"/>
          </p:cNvSpPr>
          <p:nvPr>
            <p:ph type="body" sz="quarter" idx="14"/>
          </p:nvPr>
        </p:nvSpPr>
        <p:spPr>
          <a:xfrm>
            <a:off x="4833937" y="6000353"/>
            <a:ext cx="14716126" cy="965201"/>
          </a:xfrm>
          <a:prstGeom prst="rect">
            <a:avLst/>
          </a:prstGeom>
        </p:spPr>
        <p:txBody>
          <a:bodyPr>
            <a:spAutoFit/>
          </a:bodyPr>
          <a:lstStyle>
            <a:lvl1pPr marL="0" indent="0" algn="ctr">
              <a:spcBef>
                <a:spcPts val="0"/>
              </a:spcBef>
              <a:buSzTx/>
              <a:buNone/>
              <a:defRPr sz="5200"/>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3048000" y="0"/>
            <a:ext cx="18288000" cy="137160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Overlay-FullBackground.jpg"/>
          <p:cNvPicPr>
            <a:picLocks noChangeAspect="1"/>
          </p:cNvPicPr>
          <p:nvPr/>
        </p:nvPicPr>
        <p:blipFill>
          <a:blip r:embed="rId2"/>
          <a:srcRect t="50000"/>
          <a:stretch>
            <a:fillRect/>
          </a:stretch>
        </p:blipFill>
        <p:spPr>
          <a:xfrm>
            <a:off x="0" y="6858000"/>
            <a:ext cx="24384000" cy="6858000"/>
          </a:xfrm>
          <a:prstGeom prst="rect">
            <a:avLst/>
          </a:prstGeom>
        </p:spPr>
      </p:pic>
      <p:sp>
        <p:nvSpPr>
          <p:cNvPr id="2" name="Title 1"/>
          <p:cNvSpPr>
            <a:spLocks noGrp="1"/>
          </p:cNvSpPr>
          <p:nvPr>
            <p:ph type="ctrTitle"/>
          </p:nvPr>
        </p:nvSpPr>
        <p:spPr>
          <a:xfrm>
            <a:off x="2078570" y="3836895"/>
            <a:ext cx="20222634" cy="2940050"/>
          </a:xfrm>
        </p:spPr>
        <p:txBody>
          <a:bodyPr anchor="b" anchorCtr="0"/>
          <a:lstStyle/>
          <a:p>
            <a:r>
              <a:rPr lang="en-US"/>
              <a:t>Click to edit Master title style</a:t>
            </a:r>
            <a:endParaRPr/>
          </a:p>
        </p:txBody>
      </p:sp>
      <p:sp>
        <p:nvSpPr>
          <p:cNvPr id="3" name="Subtitle 2"/>
          <p:cNvSpPr>
            <a:spLocks noGrp="1"/>
          </p:cNvSpPr>
          <p:nvPr>
            <p:ph type="subTitle" idx="1"/>
          </p:nvPr>
        </p:nvSpPr>
        <p:spPr>
          <a:xfrm>
            <a:off x="2078569" y="6956613"/>
            <a:ext cx="20222633" cy="3505200"/>
          </a:xfrm>
        </p:spPr>
        <p:txBody>
          <a:bodyPr>
            <a:normAutofit/>
          </a:bodyPr>
          <a:lstStyle>
            <a:lvl1pPr marL="0" indent="0" algn="ctr">
              <a:spcBef>
                <a:spcPts val="1200"/>
              </a:spcBef>
              <a:buNone/>
              <a:defRPr sz="3600">
                <a:solidFill>
                  <a:schemeClr val="bg2"/>
                </a:solidFill>
                <a:effectLst>
                  <a:outerShdw blurRad="63500" dir="2700000" algn="tl" rotWithShape="0">
                    <a:schemeClr val="tx1">
                      <a:alpha val="40000"/>
                    </a:schemeClr>
                  </a:outerShdw>
                </a:effectLst>
              </a:defRPr>
            </a:lvl1pPr>
            <a:lvl2pPr marL="914418" indent="0" algn="ctr">
              <a:buNone/>
              <a:defRPr>
                <a:solidFill>
                  <a:schemeClr val="tx1">
                    <a:tint val="75000"/>
                  </a:schemeClr>
                </a:solidFill>
              </a:defRPr>
            </a:lvl2pPr>
            <a:lvl3pPr marL="1828837" indent="0" algn="ctr">
              <a:buNone/>
              <a:defRPr>
                <a:solidFill>
                  <a:schemeClr val="tx1">
                    <a:tint val="75000"/>
                  </a:schemeClr>
                </a:solidFill>
              </a:defRPr>
            </a:lvl3pPr>
            <a:lvl4pPr marL="2743255" indent="0" algn="ctr">
              <a:buNone/>
              <a:defRPr>
                <a:solidFill>
                  <a:schemeClr val="tx1">
                    <a:tint val="75000"/>
                  </a:schemeClr>
                </a:solidFill>
              </a:defRPr>
            </a:lvl4pPr>
            <a:lvl5pPr marL="3657672" indent="0" algn="ctr">
              <a:buNone/>
              <a:defRPr>
                <a:solidFill>
                  <a:schemeClr val="tx1">
                    <a:tint val="75000"/>
                  </a:schemeClr>
                </a:solidFill>
              </a:defRPr>
            </a:lvl5pPr>
            <a:lvl6pPr marL="4572091" indent="0" algn="ctr">
              <a:buNone/>
              <a:defRPr>
                <a:solidFill>
                  <a:schemeClr val="tx1">
                    <a:tint val="75000"/>
                  </a:schemeClr>
                </a:solidFill>
              </a:defRPr>
            </a:lvl6pPr>
            <a:lvl7pPr marL="5486509" indent="0" algn="ctr">
              <a:buNone/>
              <a:defRPr>
                <a:solidFill>
                  <a:schemeClr val="tx1">
                    <a:tint val="75000"/>
                  </a:schemeClr>
                </a:solidFill>
              </a:defRPr>
            </a:lvl7pPr>
            <a:lvl8pPr marL="6400928" indent="0" algn="ctr">
              <a:buNone/>
              <a:defRPr>
                <a:solidFill>
                  <a:schemeClr val="tx1">
                    <a:tint val="75000"/>
                  </a:schemeClr>
                </a:solidFill>
              </a:defRPr>
            </a:lvl8pPr>
            <a:lvl9pPr marL="7315346" indent="0" algn="ctr">
              <a:buNone/>
              <a:defRPr>
                <a:solidFill>
                  <a:schemeClr val="tx1">
                    <a:tint val="75000"/>
                  </a:schemeClr>
                </a:solidFill>
              </a:defRPr>
            </a:lvl9pPr>
          </a:lstStyle>
          <a:p>
            <a:r>
              <a:rPr lang="en-US"/>
              <a:t>Click to edit Master subtitle style</a:t>
            </a:r>
            <a:endParaRPr/>
          </a:p>
        </p:txBody>
      </p:sp>
      <p:sp>
        <p:nvSpPr>
          <p:cNvPr id="4" name="Date Placeholder 3"/>
          <p:cNvSpPr>
            <a:spLocks noGrp="1"/>
          </p:cNvSpPr>
          <p:nvPr>
            <p:ph type="dt" sz="half" idx="10"/>
          </p:nvPr>
        </p:nvSpPr>
        <p:spPr/>
        <p:txBody>
          <a:bodyPr/>
          <a:lstStyle/>
          <a:p>
            <a:fld id="{594D8A39-A123-5540-876F-60F8DC823507}" type="datetimeFigureOut">
              <a:rPr lang="en-US" smtClean="0">
                <a:solidFill>
                  <a:srgbClr val="333333"/>
                </a:solidFill>
                <a:effectLst>
                  <a:outerShdw blurRad="63500" dir="2700000" algn="tl" rotWithShape="0">
                    <a:prstClr val="white">
                      <a:alpha val="40000"/>
                    </a:prstClr>
                  </a:outerShdw>
                </a:effectLst>
              </a:rPr>
              <a:pPr/>
              <a:t>10/1/20</a:t>
            </a:fld>
            <a:endParaRPr lang="en-US">
              <a:solidFill>
                <a:srgbClr val="333333"/>
              </a:solidFill>
              <a:effectLst>
                <a:outerShdw blurRad="63500" dir="2700000" algn="tl" rotWithShape="0">
                  <a:prstClr val="white">
                    <a:alpha val="40000"/>
                  </a:prstClr>
                </a:outerShdw>
              </a:effectLst>
            </a:endParaRPr>
          </a:p>
        </p:txBody>
      </p:sp>
      <p:sp>
        <p:nvSpPr>
          <p:cNvPr id="5" name="Footer Placeholder 4"/>
          <p:cNvSpPr>
            <a:spLocks noGrp="1"/>
          </p:cNvSpPr>
          <p:nvPr>
            <p:ph type="ftr" sz="quarter" idx="11"/>
          </p:nvPr>
        </p:nvSpPr>
        <p:spPr/>
        <p:txBody>
          <a:bodyPr/>
          <a:lstStyle/>
          <a:p>
            <a:endParaRPr lang="en-US">
              <a:solidFill>
                <a:srgbClr val="333333"/>
              </a:solidFill>
              <a:effectLst>
                <a:outerShdw blurRad="63500" dir="2700000" algn="tl" rotWithShape="0">
                  <a:prstClr val="white">
                    <a:alpha val="40000"/>
                  </a:prstClr>
                </a:outerShdw>
              </a:effectLst>
            </a:endParaRPr>
          </a:p>
        </p:txBody>
      </p:sp>
      <p:sp>
        <p:nvSpPr>
          <p:cNvPr id="6" name="Slide Number Placeholder 5"/>
          <p:cNvSpPr>
            <a:spLocks noGrp="1"/>
          </p:cNvSpPr>
          <p:nvPr>
            <p:ph type="sldNum" sz="quarter" idx="12"/>
          </p:nvPr>
        </p:nvSpPr>
        <p:spPr/>
        <p:txBody>
          <a:bodyPr/>
          <a:lstStyle/>
          <a:p>
            <a:fld id="{80912702-B30F-0448-A602-2D2AAEBB19E7}" type="slidenum">
              <a:rPr lang="en-US" smtClean="0">
                <a:solidFill>
                  <a:srgbClr val="333333"/>
                </a:solidFill>
                <a:effectLst>
                  <a:outerShdw blurRad="63500" dir="2700000" algn="tl" rotWithShape="0">
                    <a:prstClr val="white">
                      <a:alpha val="40000"/>
                    </a:prstClr>
                  </a:outerShdw>
                </a:effectLst>
              </a:rPr>
              <a:pPr/>
              <a:t>‹#›</a:t>
            </a:fld>
            <a:endParaRPr lang="en-US">
              <a:solidFill>
                <a:srgbClr val="333333"/>
              </a:solidFill>
              <a:effectLst>
                <a:outerShdw blurRad="63500" dir="2700000" algn="tl" rotWithShape="0">
                  <a:prstClr val="white">
                    <a:alpha val="40000"/>
                  </a:prstClr>
                </a:outerShdw>
              </a:effectLst>
            </a:endParaRPr>
          </a:p>
        </p:txBody>
      </p:sp>
      <p:pic>
        <p:nvPicPr>
          <p:cNvPr id="7" name="Picture 6" descr="overlay-ruleShadow.png"/>
          <p:cNvPicPr>
            <a:picLocks noChangeAspect="1"/>
          </p:cNvPicPr>
          <p:nvPr/>
        </p:nvPicPr>
        <p:blipFill>
          <a:blip r:embed="rId3"/>
          <a:stretch>
            <a:fillRect/>
          </a:stretch>
        </p:blipFill>
        <p:spPr>
          <a:xfrm>
            <a:off x="0" y="6607968"/>
            <a:ext cx="24384000" cy="250033"/>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8" name="Picture 7" descr="overlay-ruleShadow.png"/>
          <p:cNvPicPr>
            <a:picLocks noChangeAspect="1"/>
          </p:cNvPicPr>
          <p:nvPr/>
        </p:nvPicPr>
        <p:blipFill>
          <a:blip r:embed="rId2"/>
          <a:stretch>
            <a:fillRect/>
          </a:stretch>
        </p:blipFill>
        <p:spPr>
          <a:xfrm>
            <a:off x="0" y="2615184"/>
            <a:ext cx="24384000" cy="250033"/>
          </a:xfrm>
          <a:prstGeom prst="rect">
            <a:avLst/>
          </a:prstGeom>
        </p:spPr>
      </p:pic>
      <p:pic>
        <p:nvPicPr>
          <p:cNvPr id="7" name="Picture 6" descr="Overlay-FullBackground.jpg"/>
          <p:cNvPicPr>
            <a:picLocks noChangeAspect="1"/>
          </p:cNvPicPr>
          <p:nvPr/>
        </p:nvPicPr>
        <p:blipFill>
          <a:blip r:embed="rId3"/>
          <a:srcRect t="23333"/>
          <a:stretch>
            <a:fillRect/>
          </a:stretch>
        </p:blipFill>
        <p:spPr>
          <a:xfrm>
            <a:off x="0" y="2850775"/>
            <a:ext cx="24384000" cy="10865225"/>
          </a:xfrm>
          <a:prstGeom prst="rect">
            <a:avLst/>
          </a:prstGeom>
        </p:spPr>
      </p:pic>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594D8A39-A123-5540-876F-60F8DC823507}" type="datetimeFigureOut">
              <a:rPr lang="en-US" smtClean="0">
                <a:solidFill>
                  <a:srgbClr val="333333"/>
                </a:solidFill>
                <a:effectLst>
                  <a:outerShdw blurRad="63500" dir="2700000" algn="tl" rotWithShape="0">
                    <a:prstClr val="white">
                      <a:alpha val="40000"/>
                    </a:prstClr>
                  </a:outerShdw>
                </a:effectLst>
              </a:rPr>
              <a:pPr/>
              <a:t>10/1/20</a:t>
            </a:fld>
            <a:endParaRPr lang="en-US">
              <a:solidFill>
                <a:srgbClr val="333333"/>
              </a:solidFill>
              <a:effectLst>
                <a:outerShdw blurRad="63500" dir="2700000" algn="tl" rotWithShape="0">
                  <a:prstClr val="white">
                    <a:alpha val="40000"/>
                  </a:prstClr>
                </a:outerShdw>
              </a:effectLst>
            </a:endParaRPr>
          </a:p>
        </p:txBody>
      </p:sp>
      <p:sp>
        <p:nvSpPr>
          <p:cNvPr id="5" name="Footer Placeholder 4"/>
          <p:cNvSpPr>
            <a:spLocks noGrp="1"/>
          </p:cNvSpPr>
          <p:nvPr>
            <p:ph type="ftr" sz="quarter" idx="11"/>
          </p:nvPr>
        </p:nvSpPr>
        <p:spPr/>
        <p:txBody>
          <a:bodyPr/>
          <a:lstStyle/>
          <a:p>
            <a:endParaRPr lang="en-US">
              <a:solidFill>
                <a:srgbClr val="333333"/>
              </a:solidFill>
              <a:effectLst>
                <a:outerShdw blurRad="63500" dir="2700000" algn="tl" rotWithShape="0">
                  <a:prstClr val="white">
                    <a:alpha val="40000"/>
                  </a:prstClr>
                </a:outerShdw>
              </a:effectLst>
            </a:endParaRPr>
          </a:p>
        </p:txBody>
      </p:sp>
      <p:sp>
        <p:nvSpPr>
          <p:cNvPr id="6" name="Slide Number Placeholder 5"/>
          <p:cNvSpPr>
            <a:spLocks noGrp="1"/>
          </p:cNvSpPr>
          <p:nvPr>
            <p:ph type="sldNum" sz="quarter" idx="12"/>
          </p:nvPr>
        </p:nvSpPr>
        <p:spPr/>
        <p:txBody>
          <a:bodyPr/>
          <a:lstStyle/>
          <a:p>
            <a:fld id="{80912702-B30F-0448-A602-2D2AAEBB19E7}" type="slidenum">
              <a:rPr lang="en-US" smtClean="0">
                <a:solidFill>
                  <a:srgbClr val="333333"/>
                </a:solidFill>
                <a:effectLst>
                  <a:outerShdw blurRad="63500" dir="2700000" algn="tl" rotWithShape="0">
                    <a:prstClr val="white">
                      <a:alpha val="40000"/>
                    </a:prstClr>
                  </a:outerShdw>
                </a:effectLst>
              </a:rPr>
              <a:pPr/>
              <a:t>‹#›</a:t>
            </a:fld>
            <a:endParaRPr lang="en-US">
              <a:solidFill>
                <a:srgbClr val="333333"/>
              </a:solidFill>
              <a:effectLst>
                <a:outerShdw blurRad="63500" dir="2700000" algn="tl" rotWithShape="0">
                  <a:prstClr val="white">
                    <a:alpha val="40000"/>
                  </a:prstClr>
                </a:outerShdw>
              </a:effectLst>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pic>
        <p:nvPicPr>
          <p:cNvPr id="8" name="Picture 7" descr="Overlay-FullBackground.jpg"/>
          <p:cNvPicPr>
            <a:picLocks noChangeAspect="1"/>
          </p:cNvPicPr>
          <p:nvPr/>
        </p:nvPicPr>
        <p:blipFill>
          <a:blip r:embed="rId2"/>
          <a:srcRect t="50000"/>
          <a:stretch>
            <a:fillRect/>
          </a:stretch>
        </p:blipFill>
        <p:spPr>
          <a:xfrm>
            <a:off x="0" y="6858000"/>
            <a:ext cx="24384000" cy="6858000"/>
          </a:xfrm>
          <a:prstGeom prst="rect">
            <a:avLst/>
          </a:prstGeom>
        </p:spPr>
      </p:pic>
      <p:sp>
        <p:nvSpPr>
          <p:cNvPr id="2" name="Title 1"/>
          <p:cNvSpPr>
            <a:spLocks noGrp="1"/>
          </p:cNvSpPr>
          <p:nvPr>
            <p:ph type="ctrTitle"/>
          </p:nvPr>
        </p:nvSpPr>
        <p:spPr>
          <a:xfrm>
            <a:off x="2078570" y="1578163"/>
            <a:ext cx="20222634" cy="2940050"/>
          </a:xfrm>
        </p:spPr>
        <p:txBody>
          <a:bodyPr anchor="ctr" anchorCtr="0"/>
          <a:lstStyle/>
          <a:p>
            <a:r>
              <a:rPr lang="en-US"/>
              <a:t>Click to edit Master title style</a:t>
            </a:r>
            <a:endParaRPr/>
          </a:p>
        </p:txBody>
      </p:sp>
      <p:sp>
        <p:nvSpPr>
          <p:cNvPr id="3" name="Subtitle 2"/>
          <p:cNvSpPr>
            <a:spLocks noGrp="1"/>
          </p:cNvSpPr>
          <p:nvPr>
            <p:ph type="subTitle" idx="1"/>
          </p:nvPr>
        </p:nvSpPr>
        <p:spPr>
          <a:xfrm>
            <a:off x="2078569" y="9448801"/>
            <a:ext cx="20222633" cy="2770095"/>
          </a:xfrm>
        </p:spPr>
        <p:txBody>
          <a:bodyPr anchor="ctr" anchorCtr="0">
            <a:normAutofit/>
          </a:bodyPr>
          <a:lstStyle>
            <a:lvl1pPr marL="0" indent="0" algn="ctr">
              <a:spcBef>
                <a:spcPts val="600"/>
              </a:spcBef>
              <a:buNone/>
              <a:defRPr sz="3600">
                <a:solidFill>
                  <a:schemeClr val="bg2"/>
                </a:solidFill>
                <a:effectLst>
                  <a:outerShdw blurRad="63500" dir="2700000" algn="tl" rotWithShape="0">
                    <a:schemeClr val="tx1">
                      <a:alpha val="40000"/>
                    </a:schemeClr>
                  </a:outerShdw>
                </a:effectLst>
              </a:defRPr>
            </a:lvl1pPr>
            <a:lvl2pPr marL="914418" indent="0" algn="ctr">
              <a:buNone/>
              <a:defRPr>
                <a:solidFill>
                  <a:schemeClr val="tx1">
                    <a:tint val="75000"/>
                  </a:schemeClr>
                </a:solidFill>
              </a:defRPr>
            </a:lvl2pPr>
            <a:lvl3pPr marL="1828837" indent="0" algn="ctr">
              <a:buNone/>
              <a:defRPr>
                <a:solidFill>
                  <a:schemeClr val="tx1">
                    <a:tint val="75000"/>
                  </a:schemeClr>
                </a:solidFill>
              </a:defRPr>
            </a:lvl3pPr>
            <a:lvl4pPr marL="2743255" indent="0" algn="ctr">
              <a:buNone/>
              <a:defRPr>
                <a:solidFill>
                  <a:schemeClr val="tx1">
                    <a:tint val="75000"/>
                  </a:schemeClr>
                </a:solidFill>
              </a:defRPr>
            </a:lvl4pPr>
            <a:lvl5pPr marL="3657672" indent="0" algn="ctr">
              <a:buNone/>
              <a:defRPr>
                <a:solidFill>
                  <a:schemeClr val="tx1">
                    <a:tint val="75000"/>
                  </a:schemeClr>
                </a:solidFill>
              </a:defRPr>
            </a:lvl5pPr>
            <a:lvl6pPr marL="4572091" indent="0" algn="ctr">
              <a:buNone/>
              <a:defRPr>
                <a:solidFill>
                  <a:schemeClr val="tx1">
                    <a:tint val="75000"/>
                  </a:schemeClr>
                </a:solidFill>
              </a:defRPr>
            </a:lvl6pPr>
            <a:lvl7pPr marL="5486509" indent="0" algn="ctr">
              <a:buNone/>
              <a:defRPr>
                <a:solidFill>
                  <a:schemeClr val="tx1">
                    <a:tint val="75000"/>
                  </a:schemeClr>
                </a:solidFill>
              </a:defRPr>
            </a:lvl7pPr>
            <a:lvl8pPr marL="6400928" indent="0" algn="ctr">
              <a:buNone/>
              <a:defRPr>
                <a:solidFill>
                  <a:schemeClr val="tx1">
                    <a:tint val="75000"/>
                  </a:schemeClr>
                </a:solidFill>
              </a:defRPr>
            </a:lvl8pPr>
            <a:lvl9pPr marL="7315346" indent="0" algn="ctr">
              <a:buNone/>
              <a:defRPr>
                <a:solidFill>
                  <a:schemeClr val="tx1">
                    <a:tint val="75000"/>
                  </a:schemeClr>
                </a:solidFill>
              </a:defRPr>
            </a:lvl9pPr>
          </a:lstStyle>
          <a:p>
            <a:r>
              <a:rPr lang="en-US"/>
              <a:t>Click to edit Master subtitle style</a:t>
            </a:r>
            <a:endParaRPr/>
          </a:p>
        </p:txBody>
      </p:sp>
      <p:sp>
        <p:nvSpPr>
          <p:cNvPr id="4" name="Date Placeholder 3"/>
          <p:cNvSpPr>
            <a:spLocks noGrp="1"/>
          </p:cNvSpPr>
          <p:nvPr>
            <p:ph type="dt" sz="half" idx="10"/>
          </p:nvPr>
        </p:nvSpPr>
        <p:spPr/>
        <p:txBody>
          <a:bodyPr/>
          <a:lstStyle/>
          <a:p>
            <a:fld id="{594D8A39-A123-5540-876F-60F8DC823507}" type="datetimeFigureOut">
              <a:rPr lang="en-US" smtClean="0">
                <a:solidFill>
                  <a:srgbClr val="333333"/>
                </a:solidFill>
                <a:effectLst>
                  <a:outerShdw blurRad="63500" dir="2700000" algn="tl" rotWithShape="0">
                    <a:prstClr val="white">
                      <a:alpha val="40000"/>
                    </a:prstClr>
                  </a:outerShdw>
                </a:effectLst>
              </a:rPr>
              <a:pPr/>
              <a:t>10/1/20</a:t>
            </a:fld>
            <a:endParaRPr lang="en-US">
              <a:solidFill>
                <a:srgbClr val="333333"/>
              </a:solidFill>
              <a:effectLst>
                <a:outerShdw blurRad="63500" dir="2700000" algn="tl" rotWithShape="0">
                  <a:prstClr val="white">
                    <a:alpha val="40000"/>
                  </a:prstClr>
                </a:outerShdw>
              </a:effectLst>
            </a:endParaRPr>
          </a:p>
        </p:txBody>
      </p:sp>
      <p:sp>
        <p:nvSpPr>
          <p:cNvPr id="5" name="Footer Placeholder 4"/>
          <p:cNvSpPr>
            <a:spLocks noGrp="1"/>
          </p:cNvSpPr>
          <p:nvPr>
            <p:ph type="ftr" sz="quarter" idx="11"/>
          </p:nvPr>
        </p:nvSpPr>
        <p:spPr/>
        <p:txBody>
          <a:bodyPr/>
          <a:lstStyle/>
          <a:p>
            <a:endParaRPr lang="en-US">
              <a:solidFill>
                <a:srgbClr val="333333"/>
              </a:solidFill>
              <a:effectLst>
                <a:outerShdw blurRad="63500" dir="2700000" algn="tl" rotWithShape="0">
                  <a:prstClr val="white">
                    <a:alpha val="40000"/>
                  </a:prstClr>
                </a:outerShdw>
              </a:effectLst>
            </a:endParaRPr>
          </a:p>
        </p:txBody>
      </p:sp>
      <p:sp>
        <p:nvSpPr>
          <p:cNvPr id="6" name="Slide Number Placeholder 5"/>
          <p:cNvSpPr>
            <a:spLocks noGrp="1"/>
          </p:cNvSpPr>
          <p:nvPr>
            <p:ph type="sldNum" sz="quarter" idx="12"/>
          </p:nvPr>
        </p:nvSpPr>
        <p:spPr/>
        <p:txBody>
          <a:bodyPr/>
          <a:lstStyle/>
          <a:p>
            <a:fld id="{80912702-B30F-0448-A602-2D2AAEBB19E7}" type="slidenum">
              <a:rPr lang="en-US" smtClean="0">
                <a:solidFill>
                  <a:srgbClr val="333333"/>
                </a:solidFill>
                <a:effectLst>
                  <a:outerShdw blurRad="63500" dir="2700000" algn="tl" rotWithShape="0">
                    <a:prstClr val="white">
                      <a:alpha val="40000"/>
                    </a:prstClr>
                  </a:outerShdw>
                </a:effectLst>
              </a:rPr>
              <a:pPr/>
              <a:t>‹#›</a:t>
            </a:fld>
            <a:endParaRPr lang="en-US">
              <a:solidFill>
                <a:srgbClr val="333333"/>
              </a:solidFill>
              <a:effectLst>
                <a:outerShdw blurRad="63500" dir="2700000" algn="tl" rotWithShape="0">
                  <a:prstClr val="white">
                    <a:alpha val="40000"/>
                  </a:prstClr>
                </a:outerShdw>
              </a:effectLst>
            </a:endParaRPr>
          </a:p>
        </p:txBody>
      </p:sp>
      <p:pic>
        <p:nvPicPr>
          <p:cNvPr id="7" name="Picture 6" descr="overlay-ruleShadow.png"/>
          <p:cNvPicPr>
            <a:picLocks noChangeAspect="1"/>
          </p:cNvPicPr>
          <p:nvPr/>
        </p:nvPicPr>
        <p:blipFill>
          <a:blip r:embed="rId3"/>
          <a:stretch>
            <a:fillRect/>
          </a:stretch>
        </p:blipFill>
        <p:spPr>
          <a:xfrm>
            <a:off x="0" y="6607968"/>
            <a:ext cx="24384000" cy="250033"/>
          </a:xfrm>
          <a:prstGeom prst="rect">
            <a:avLst/>
          </a:prstGeom>
        </p:spPr>
      </p:pic>
      <p:sp>
        <p:nvSpPr>
          <p:cNvPr id="10" name="Picture Placeholder 9"/>
          <p:cNvSpPr>
            <a:spLocks noGrp="1"/>
          </p:cNvSpPr>
          <p:nvPr>
            <p:ph type="pic" sz="quarter" idx="13"/>
          </p:nvPr>
        </p:nvSpPr>
        <p:spPr>
          <a:xfrm>
            <a:off x="9806323" y="5128171"/>
            <a:ext cx="4771358" cy="3459660"/>
          </a:xfrm>
          <a:prstGeom prst="ellipse">
            <a:avLst/>
          </a:prstGeom>
          <a:noFill/>
          <a:ln w="127000">
            <a:solidFill>
              <a:schemeClr val="tx2"/>
            </a:solidFill>
          </a:ln>
          <a:effectLst>
            <a:innerShdw blurRad="101600" dist="76200" dir="13500000">
              <a:prstClr val="black">
                <a:alpha val="57000"/>
              </a:prstClr>
            </a:innerShdw>
          </a:effectLst>
        </p:spPr>
        <p:txBody>
          <a:bodyPr>
            <a:normAutofit/>
          </a:bodyPr>
          <a:lstStyle>
            <a:lvl1pPr marL="0" indent="0" algn="ctr">
              <a:buNone/>
              <a:defRPr sz="3201">
                <a:solidFill>
                  <a:schemeClr val="tx1"/>
                </a:solidFill>
              </a:defRPr>
            </a:lvl1pPr>
          </a:lstStyle>
          <a:p>
            <a:r>
              <a:rPr lang="en-US"/>
              <a:t>Click icon to add picture</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8" name="Picture 7" descr="overlay-ruleShadow.png"/>
          <p:cNvPicPr>
            <a:picLocks noChangeAspect="1"/>
          </p:cNvPicPr>
          <p:nvPr/>
        </p:nvPicPr>
        <p:blipFill>
          <a:blip r:embed="rId2"/>
          <a:stretch>
            <a:fillRect/>
          </a:stretch>
        </p:blipFill>
        <p:spPr>
          <a:xfrm>
            <a:off x="0" y="8893968"/>
            <a:ext cx="24384000" cy="250033"/>
          </a:xfrm>
          <a:prstGeom prst="rect">
            <a:avLst/>
          </a:prstGeom>
        </p:spPr>
      </p:pic>
      <p:pic>
        <p:nvPicPr>
          <p:cNvPr id="7" name="Picture 6" descr="Overlay-FullBackground.jpg"/>
          <p:cNvPicPr>
            <a:picLocks noChangeAspect="1"/>
          </p:cNvPicPr>
          <p:nvPr/>
        </p:nvPicPr>
        <p:blipFill>
          <a:blip r:embed="rId3"/>
          <a:srcRect t="66667"/>
          <a:stretch>
            <a:fillRect/>
          </a:stretch>
        </p:blipFill>
        <p:spPr>
          <a:xfrm>
            <a:off x="0" y="9144000"/>
            <a:ext cx="24384000" cy="4572000"/>
          </a:xfrm>
          <a:prstGeom prst="rect">
            <a:avLst/>
          </a:prstGeom>
        </p:spPr>
      </p:pic>
      <p:sp>
        <p:nvSpPr>
          <p:cNvPr id="2" name="Title 1"/>
          <p:cNvSpPr>
            <a:spLocks noGrp="1"/>
          </p:cNvSpPr>
          <p:nvPr>
            <p:ph type="title"/>
          </p:nvPr>
        </p:nvSpPr>
        <p:spPr>
          <a:xfrm>
            <a:off x="2078569" y="5943602"/>
            <a:ext cx="20222633" cy="2724150"/>
          </a:xfrm>
        </p:spPr>
        <p:txBody>
          <a:bodyPr vert="horz" lIns="91440" tIns="45720" rIns="91440" bIns="45720" rtlCol="0" anchor="b" anchorCtr="0">
            <a:noAutofit/>
          </a:bodyPr>
          <a:lstStyle>
            <a:lvl1pPr algn="ctr" defTabSz="1828837" rtl="0" eaLnBrk="1" latinLnBrk="0" hangingPunct="1">
              <a:spcBef>
                <a:spcPct val="0"/>
              </a:spcBef>
              <a:buNone/>
              <a:defRPr sz="9601" kern="1200">
                <a:solidFill>
                  <a:schemeClr val="tx1"/>
                </a:solidFill>
                <a:effectLst>
                  <a:outerShdw blurRad="50800" dist="12700" dir="2700000" sx="100500" sy="100500" algn="tl" rotWithShape="0">
                    <a:prstClr val="black">
                      <a:alpha val="60000"/>
                    </a:prstClr>
                  </a:outerShdw>
                </a:effectLst>
                <a:latin typeface="+mj-lt"/>
                <a:ea typeface="+mj-ea"/>
                <a:cs typeface="+mj-cs"/>
              </a:defRPr>
            </a:lvl1pPr>
          </a:lstStyle>
          <a:p>
            <a:r>
              <a:rPr lang="en-US"/>
              <a:t>Click to edit Master title style</a:t>
            </a:r>
            <a:endParaRPr/>
          </a:p>
        </p:txBody>
      </p:sp>
      <p:sp>
        <p:nvSpPr>
          <p:cNvPr id="3" name="Text Placeholder 2"/>
          <p:cNvSpPr>
            <a:spLocks noGrp="1"/>
          </p:cNvSpPr>
          <p:nvPr>
            <p:ph type="body" idx="1"/>
          </p:nvPr>
        </p:nvSpPr>
        <p:spPr>
          <a:xfrm>
            <a:off x="2078569" y="9448801"/>
            <a:ext cx="20222633" cy="2796988"/>
          </a:xfrm>
        </p:spPr>
        <p:txBody>
          <a:bodyPr vert="horz" lIns="91440" tIns="45720" rIns="91440" bIns="45720" rtlCol="0">
            <a:normAutofit/>
          </a:bodyPr>
          <a:lstStyle>
            <a:lvl1pPr marL="0" indent="0" algn="ctr" defTabSz="1828837" rtl="0" eaLnBrk="1" latinLnBrk="0" hangingPunct="1">
              <a:spcBef>
                <a:spcPts val="1200"/>
              </a:spcBef>
              <a:buFont typeface="Calisto MT" pitchFamily="18" charset="0"/>
              <a:buNone/>
              <a:defRPr sz="3600" kern="1200">
                <a:solidFill>
                  <a:schemeClr val="bg2"/>
                </a:solidFill>
                <a:effectLst>
                  <a:outerShdw blurRad="63500" dir="2700000" algn="tl" rotWithShape="0">
                    <a:schemeClr val="tx1">
                      <a:alpha val="40000"/>
                    </a:schemeClr>
                  </a:outerShdw>
                </a:effectLst>
                <a:latin typeface="+mn-lt"/>
                <a:ea typeface="+mn-ea"/>
                <a:cs typeface="+mn-cs"/>
              </a:defRPr>
            </a:lvl1pPr>
            <a:lvl2pPr marL="914418" indent="0">
              <a:buNone/>
              <a:defRPr sz="3600">
                <a:solidFill>
                  <a:schemeClr val="tx1">
                    <a:tint val="75000"/>
                  </a:schemeClr>
                </a:solidFill>
              </a:defRPr>
            </a:lvl2pPr>
            <a:lvl3pPr marL="1828837" indent="0">
              <a:buNone/>
              <a:defRPr sz="3201">
                <a:solidFill>
                  <a:schemeClr val="tx1">
                    <a:tint val="75000"/>
                  </a:schemeClr>
                </a:solidFill>
              </a:defRPr>
            </a:lvl3pPr>
            <a:lvl4pPr marL="2743255" indent="0">
              <a:buNone/>
              <a:defRPr sz="2800">
                <a:solidFill>
                  <a:schemeClr val="tx1">
                    <a:tint val="75000"/>
                  </a:schemeClr>
                </a:solidFill>
              </a:defRPr>
            </a:lvl4pPr>
            <a:lvl5pPr marL="3657672" indent="0">
              <a:buNone/>
              <a:defRPr sz="2800">
                <a:solidFill>
                  <a:schemeClr val="tx1">
                    <a:tint val="75000"/>
                  </a:schemeClr>
                </a:solidFill>
              </a:defRPr>
            </a:lvl5pPr>
            <a:lvl6pPr marL="4572091" indent="0">
              <a:buNone/>
              <a:defRPr sz="2800">
                <a:solidFill>
                  <a:schemeClr val="tx1">
                    <a:tint val="75000"/>
                  </a:schemeClr>
                </a:solidFill>
              </a:defRPr>
            </a:lvl6pPr>
            <a:lvl7pPr marL="5486509" indent="0">
              <a:buNone/>
              <a:defRPr sz="2800">
                <a:solidFill>
                  <a:schemeClr val="tx1">
                    <a:tint val="75000"/>
                  </a:schemeClr>
                </a:solidFill>
              </a:defRPr>
            </a:lvl7pPr>
            <a:lvl8pPr marL="6400928" indent="0">
              <a:buNone/>
              <a:defRPr sz="2800">
                <a:solidFill>
                  <a:schemeClr val="tx1">
                    <a:tint val="75000"/>
                  </a:schemeClr>
                </a:solidFill>
              </a:defRPr>
            </a:lvl8pPr>
            <a:lvl9pPr marL="7315346" indent="0">
              <a:buNone/>
              <a:defRPr sz="2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4D8A39-A123-5540-876F-60F8DC823507}" type="datetimeFigureOut">
              <a:rPr lang="en-US" smtClean="0">
                <a:solidFill>
                  <a:srgbClr val="333333"/>
                </a:solidFill>
                <a:effectLst>
                  <a:outerShdw blurRad="63500" dir="2700000" algn="tl" rotWithShape="0">
                    <a:prstClr val="white">
                      <a:alpha val="40000"/>
                    </a:prstClr>
                  </a:outerShdw>
                </a:effectLst>
              </a:rPr>
              <a:pPr/>
              <a:t>10/1/20</a:t>
            </a:fld>
            <a:endParaRPr lang="en-US">
              <a:solidFill>
                <a:srgbClr val="333333"/>
              </a:solidFill>
              <a:effectLst>
                <a:outerShdw blurRad="63500" dir="2700000" algn="tl" rotWithShape="0">
                  <a:prstClr val="white">
                    <a:alpha val="40000"/>
                  </a:prstClr>
                </a:outerShdw>
              </a:effectLst>
            </a:endParaRPr>
          </a:p>
        </p:txBody>
      </p:sp>
      <p:sp>
        <p:nvSpPr>
          <p:cNvPr id="5" name="Footer Placeholder 4"/>
          <p:cNvSpPr>
            <a:spLocks noGrp="1"/>
          </p:cNvSpPr>
          <p:nvPr>
            <p:ph type="ftr" sz="quarter" idx="11"/>
          </p:nvPr>
        </p:nvSpPr>
        <p:spPr/>
        <p:txBody>
          <a:bodyPr/>
          <a:lstStyle/>
          <a:p>
            <a:endParaRPr lang="en-US">
              <a:solidFill>
                <a:srgbClr val="333333"/>
              </a:solidFill>
              <a:effectLst>
                <a:outerShdw blurRad="63500" dir="2700000" algn="tl" rotWithShape="0">
                  <a:prstClr val="white">
                    <a:alpha val="40000"/>
                  </a:prstClr>
                </a:outerShdw>
              </a:effectLst>
            </a:endParaRPr>
          </a:p>
        </p:txBody>
      </p:sp>
      <p:sp>
        <p:nvSpPr>
          <p:cNvPr id="6" name="Slide Number Placeholder 5"/>
          <p:cNvSpPr>
            <a:spLocks noGrp="1"/>
          </p:cNvSpPr>
          <p:nvPr>
            <p:ph type="sldNum" sz="quarter" idx="12"/>
          </p:nvPr>
        </p:nvSpPr>
        <p:spPr/>
        <p:txBody>
          <a:bodyPr/>
          <a:lstStyle/>
          <a:p>
            <a:fld id="{80912702-B30F-0448-A602-2D2AAEBB19E7}" type="slidenum">
              <a:rPr lang="en-US" smtClean="0">
                <a:solidFill>
                  <a:srgbClr val="333333"/>
                </a:solidFill>
                <a:effectLst>
                  <a:outerShdw blurRad="63500" dir="2700000" algn="tl" rotWithShape="0">
                    <a:prstClr val="white">
                      <a:alpha val="40000"/>
                    </a:prstClr>
                  </a:outerShdw>
                </a:effectLst>
              </a:rPr>
              <a:pPr/>
              <a:t>‹#›</a:t>
            </a:fld>
            <a:endParaRPr lang="en-US">
              <a:solidFill>
                <a:srgbClr val="333333"/>
              </a:solidFill>
              <a:effectLst>
                <a:outerShdw blurRad="63500" dir="2700000" algn="tl" rotWithShape="0">
                  <a:prstClr val="white">
                    <a:alpha val="40000"/>
                  </a:prstClr>
                </a:outerShdw>
              </a:effectLs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overlay-ruleShadow.png"/>
          <p:cNvPicPr>
            <a:picLocks noChangeAspect="1"/>
          </p:cNvPicPr>
          <p:nvPr/>
        </p:nvPicPr>
        <p:blipFill>
          <a:blip r:embed="rId2"/>
          <a:stretch>
            <a:fillRect/>
          </a:stretch>
        </p:blipFill>
        <p:spPr>
          <a:xfrm>
            <a:off x="0" y="2615184"/>
            <a:ext cx="24384000" cy="250033"/>
          </a:xfrm>
          <a:prstGeom prst="rect">
            <a:avLst/>
          </a:prstGeom>
        </p:spPr>
      </p:pic>
      <p:pic>
        <p:nvPicPr>
          <p:cNvPr id="11" name="Picture 10" descr="Overlay-FullBackground.jpg"/>
          <p:cNvPicPr>
            <a:picLocks noChangeAspect="1"/>
          </p:cNvPicPr>
          <p:nvPr/>
        </p:nvPicPr>
        <p:blipFill>
          <a:blip r:embed="rId3"/>
          <a:srcRect t="23333"/>
          <a:stretch>
            <a:fillRect/>
          </a:stretch>
        </p:blipFill>
        <p:spPr>
          <a:xfrm>
            <a:off x="0" y="2850775"/>
            <a:ext cx="24384000" cy="10865225"/>
          </a:xfrm>
          <a:prstGeom prst="rect">
            <a:avLst/>
          </a:prstGeom>
        </p:spPr>
      </p:pic>
      <p:sp>
        <p:nvSpPr>
          <p:cNvPr id="2" name="Title 1"/>
          <p:cNvSpPr>
            <a:spLocks noGrp="1"/>
          </p:cNvSpPr>
          <p:nvPr>
            <p:ph type="title"/>
          </p:nvPr>
        </p:nvSpPr>
        <p:spPr>
          <a:xfrm>
            <a:off x="2078570" y="125507"/>
            <a:ext cx="20222634" cy="2566335"/>
          </a:xfrm>
        </p:spPr>
        <p:txBody>
          <a:bodyPr/>
          <a:lstStyle/>
          <a:p>
            <a:r>
              <a:rPr lang="en-US"/>
              <a:t>Click to edit Master title style</a:t>
            </a:r>
            <a:endParaRPr/>
          </a:p>
        </p:txBody>
      </p:sp>
      <p:sp>
        <p:nvSpPr>
          <p:cNvPr id="3" name="Content Placeholder 2"/>
          <p:cNvSpPr>
            <a:spLocks noGrp="1"/>
          </p:cNvSpPr>
          <p:nvPr>
            <p:ph sz="half" idx="1"/>
          </p:nvPr>
        </p:nvSpPr>
        <p:spPr>
          <a:xfrm>
            <a:off x="2078569" y="3657602"/>
            <a:ext cx="9509760" cy="8594726"/>
          </a:xfrm>
        </p:spPr>
        <p:txBody>
          <a:bodyPr>
            <a:normAutofit/>
          </a:bodyPr>
          <a:lstStyle>
            <a:lvl1pPr>
              <a:defRPr sz="4000"/>
            </a:lvl1pPr>
            <a:lvl2pPr>
              <a:defRPr sz="3600"/>
            </a:lvl2pPr>
            <a:lvl3pPr>
              <a:defRPr sz="3600"/>
            </a:lvl3pPr>
            <a:lvl4pPr>
              <a:defRPr sz="3600"/>
            </a:lvl4pPr>
            <a:lvl5pPr>
              <a:defRPr sz="3600"/>
            </a:lvl5pPr>
            <a:lvl6pPr>
              <a:defRPr sz="3600"/>
            </a:lvl6pPr>
            <a:lvl7pPr>
              <a:defRPr sz="3600"/>
            </a:lvl7pPr>
            <a:lvl8pPr>
              <a:defRPr sz="3600"/>
            </a:lvl8pPr>
            <a:lvl9pPr>
              <a:defRPr sz="3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12791443" y="3657602"/>
            <a:ext cx="9509760" cy="8594726"/>
          </a:xfrm>
        </p:spPr>
        <p:txBody>
          <a:bodyPr>
            <a:normAutofit/>
          </a:bodyPr>
          <a:lstStyle>
            <a:lvl1pPr>
              <a:defRPr sz="4000"/>
            </a:lvl1pPr>
            <a:lvl2pPr>
              <a:defRPr sz="3600"/>
            </a:lvl2pPr>
            <a:lvl3pPr>
              <a:defRPr sz="3600"/>
            </a:lvl3pPr>
            <a:lvl4pPr>
              <a:defRPr sz="3600"/>
            </a:lvl4pPr>
            <a:lvl5pPr>
              <a:defRPr sz="3600"/>
            </a:lvl5pPr>
            <a:lvl6pPr>
              <a:defRPr sz="3600"/>
            </a:lvl6pPr>
            <a:lvl7pPr>
              <a:defRPr sz="3600"/>
            </a:lvl7pPr>
            <a:lvl8pPr>
              <a:defRPr sz="3600"/>
            </a:lvl8pPr>
            <a:lvl9pPr>
              <a:defRPr sz="3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594D8A39-A123-5540-876F-60F8DC823507}" type="datetimeFigureOut">
              <a:rPr lang="en-US" smtClean="0">
                <a:solidFill>
                  <a:srgbClr val="333333"/>
                </a:solidFill>
                <a:effectLst>
                  <a:outerShdw blurRad="63500" dir="2700000" algn="tl" rotWithShape="0">
                    <a:prstClr val="white">
                      <a:alpha val="40000"/>
                    </a:prstClr>
                  </a:outerShdw>
                </a:effectLst>
              </a:rPr>
              <a:pPr/>
              <a:t>10/1/20</a:t>
            </a:fld>
            <a:endParaRPr lang="en-US">
              <a:solidFill>
                <a:srgbClr val="333333"/>
              </a:solidFill>
              <a:effectLst>
                <a:outerShdw blurRad="63500" dir="2700000" algn="tl" rotWithShape="0">
                  <a:prstClr val="white">
                    <a:alpha val="40000"/>
                  </a:prstClr>
                </a:outerShdw>
              </a:effectLst>
            </a:endParaRPr>
          </a:p>
        </p:txBody>
      </p:sp>
      <p:sp>
        <p:nvSpPr>
          <p:cNvPr id="6" name="Footer Placeholder 5"/>
          <p:cNvSpPr>
            <a:spLocks noGrp="1"/>
          </p:cNvSpPr>
          <p:nvPr>
            <p:ph type="ftr" sz="quarter" idx="11"/>
          </p:nvPr>
        </p:nvSpPr>
        <p:spPr/>
        <p:txBody>
          <a:bodyPr/>
          <a:lstStyle/>
          <a:p>
            <a:endParaRPr lang="en-US">
              <a:solidFill>
                <a:srgbClr val="333333"/>
              </a:solidFill>
              <a:effectLst>
                <a:outerShdw blurRad="63500" dir="2700000" algn="tl" rotWithShape="0">
                  <a:prstClr val="white">
                    <a:alpha val="40000"/>
                  </a:prstClr>
                </a:outerShdw>
              </a:effectLst>
            </a:endParaRPr>
          </a:p>
        </p:txBody>
      </p:sp>
      <p:sp>
        <p:nvSpPr>
          <p:cNvPr id="7" name="Slide Number Placeholder 6"/>
          <p:cNvSpPr>
            <a:spLocks noGrp="1"/>
          </p:cNvSpPr>
          <p:nvPr>
            <p:ph type="sldNum" sz="quarter" idx="12"/>
          </p:nvPr>
        </p:nvSpPr>
        <p:spPr/>
        <p:txBody>
          <a:bodyPr/>
          <a:lstStyle/>
          <a:p>
            <a:fld id="{80912702-B30F-0448-A602-2D2AAEBB19E7}" type="slidenum">
              <a:rPr lang="en-US" smtClean="0">
                <a:solidFill>
                  <a:srgbClr val="333333"/>
                </a:solidFill>
                <a:effectLst>
                  <a:outerShdw blurRad="63500" dir="2700000" algn="tl" rotWithShape="0">
                    <a:prstClr val="white">
                      <a:alpha val="40000"/>
                    </a:prstClr>
                  </a:outerShdw>
                </a:effectLst>
              </a:rPr>
              <a:pPr/>
              <a:t>‹#›</a:t>
            </a:fld>
            <a:endParaRPr lang="en-US">
              <a:solidFill>
                <a:srgbClr val="333333"/>
              </a:solidFill>
              <a:effectLst>
                <a:outerShdw blurRad="63500" dir="2700000" algn="tl" rotWithShape="0">
                  <a:prstClr val="white">
                    <a:alpha val="40000"/>
                  </a:prstClr>
                </a:outerShdw>
              </a:effectLst>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2" name="Picture 11" descr="overlay-ruleShadow.png"/>
          <p:cNvPicPr>
            <a:picLocks noChangeAspect="1"/>
          </p:cNvPicPr>
          <p:nvPr/>
        </p:nvPicPr>
        <p:blipFill>
          <a:blip r:embed="rId2"/>
          <a:stretch>
            <a:fillRect/>
          </a:stretch>
        </p:blipFill>
        <p:spPr>
          <a:xfrm>
            <a:off x="0" y="2615184"/>
            <a:ext cx="24384000" cy="250033"/>
          </a:xfrm>
          <a:prstGeom prst="rect">
            <a:avLst/>
          </a:prstGeom>
        </p:spPr>
      </p:pic>
      <p:pic>
        <p:nvPicPr>
          <p:cNvPr id="13" name="Picture 12" descr="Overlay-FullBackground.jpg"/>
          <p:cNvPicPr>
            <a:picLocks noChangeAspect="1"/>
          </p:cNvPicPr>
          <p:nvPr/>
        </p:nvPicPr>
        <p:blipFill>
          <a:blip r:embed="rId3"/>
          <a:srcRect t="23333"/>
          <a:stretch>
            <a:fillRect/>
          </a:stretch>
        </p:blipFill>
        <p:spPr>
          <a:xfrm>
            <a:off x="0" y="2850775"/>
            <a:ext cx="24384000" cy="10865225"/>
          </a:xfrm>
          <a:prstGeom prst="rect">
            <a:avLst/>
          </a:prstGeom>
        </p:spPr>
      </p:pic>
      <p:sp>
        <p:nvSpPr>
          <p:cNvPr id="2" name="Title 1"/>
          <p:cNvSpPr>
            <a:spLocks noGrp="1"/>
          </p:cNvSpPr>
          <p:nvPr>
            <p:ph type="title"/>
          </p:nvPr>
        </p:nvSpPr>
        <p:spPr>
          <a:xfrm>
            <a:off x="2078570" y="125507"/>
            <a:ext cx="20222634" cy="2566335"/>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2078569" y="3048001"/>
            <a:ext cx="9509760" cy="1676400"/>
          </a:xfrm>
        </p:spPr>
        <p:txBody>
          <a:bodyPr anchor="ctr" anchorCtr="0">
            <a:noAutofit/>
          </a:bodyPr>
          <a:lstStyle>
            <a:lvl1pPr marL="0" indent="0" algn="ctr">
              <a:spcBef>
                <a:spcPct val="0"/>
              </a:spcBef>
              <a:buNone/>
              <a:defRPr sz="5600" b="0"/>
            </a:lvl1pPr>
            <a:lvl2pPr marL="914418" indent="0">
              <a:buNone/>
              <a:defRPr sz="4000" b="1"/>
            </a:lvl2pPr>
            <a:lvl3pPr marL="1828837" indent="0">
              <a:buNone/>
              <a:defRPr sz="3600" b="1"/>
            </a:lvl3pPr>
            <a:lvl4pPr marL="2743255" indent="0">
              <a:buNone/>
              <a:defRPr sz="3201" b="1"/>
            </a:lvl4pPr>
            <a:lvl5pPr marL="3657672" indent="0">
              <a:buNone/>
              <a:defRPr sz="3201" b="1"/>
            </a:lvl5pPr>
            <a:lvl6pPr marL="4572091" indent="0">
              <a:buNone/>
              <a:defRPr sz="3201" b="1"/>
            </a:lvl6pPr>
            <a:lvl7pPr marL="5486509" indent="0">
              <a:buNone/>
              <a:defRPr sz="3201" b="1"/>
            </a:lvl7pPr>
            <a:lvl8pPr marL="6400928" indent="0">
              <a:buNone/>
              <a:defRPr sz="3201" b="1"/>
            </a:lvl8pPr>
            <a:lvl9pPr marL="7315346" indent="0">
              <a:buNone/>
              <a:defRPr sz="3201" b="1"/>
            </a:lvl9pPr>
          </a:lstStyle>
          <a:p>
            <a:pPr lvl="0"/>
            <a:r>
              <a:rPr lang="en-US"/>
              <a:t>Click to edit Master text styles</a:t>
            </a:r>
          </a:p>
        </p:txBody>
      </p:sp>
      <p:sp>
        <p:nvSpPr>
          <p:cNvPr id="4" name="Content Placeholder 3"/>
          <p:cNvSpPr>
            <a:spLocks noGrp="1"/>
          </p:cNvSpPr>
          <p:nvPr>
            <p:ph sz="half" idx="2"/>
          </p:nvPr>
        </p:nvSpPr>
        <p:spPr>
          <a:xfrm>
            <a:off x="2078569" y="4787154"/>
            <a:ext cx="9509760" cy="7465170"/>
          </a:xfrm>
        </p:spPr>
        <p:txBody>
          <a:bodyPr>
            <a:normAutofit/>
          </a:bodyPr>
          <a:lstStyle>
            <a:lvl1pPr>
              <a:defRPr sz="4000"/>
            </a:lvl1pPr>
            <a:lvl2pPr>
              <a:defRPr sz="3600"/>
            </a:lvl2pPr>
            <a:lvl3pPr>
              <a:defRPr sz="3600"/>
            </a:lvl3pPr>
            <a:lvl4pPr>
              <a:defRPr sz="3600"/>
            </a:lvl4pPr>
            <a:lvl5pPr>
              <a:defRPr sz="3600"/>
            </a:lvl5pPr>
            <a:lvl6pPr>
              <a:defRPr sz="3201"/>
            </a:lvl6pPr>
            <a:lvl7pPr>
              <a:defRPr sz="3201"/>
            </a:lvl7pPr>
            <a:lvl8pPr>
              <a:defRPr sz="3201"/>
            </a:lvl8pPr>
            <a:lvl9pPr>
              <a:defRPr sz="320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12791443" y="3048001"/>
            <a:ext cx="9509760" cy="1676400"/>
          </a:xfrm>
        </p:spPr>
        <p:txBody>
          <a:bodyPr anchor="ctr" anchorCtr="0">
            <a:noAutofit/>
          </a:bodyPr>
          <a:lstStyle>
            <a:lvl1pPr marL="0" indent="0" algn="ctr">
              <a:spcBef>
                <a:spcPct val="0"/>
              </a:spcBef>
              <a:buNone/>
              <a:defRPr sz="5600" b="0"/>
            </a:lvl1pPr>
            <a:lvl2pPr marL="914418" indent="0">
              <a:buNone/>
              <a:defRPr sz="4000" b="1"/>
            </a:lvl2pPr>
            <a:lvl3pPr marL="1828837" indent="0">
              <a:buNone/>
              <a:defRPr sz="3600" b="1"/>
            </a:lvl3pPr>
            <a:lvl4pPr marL="2743255" indent="0">
              <a:buNone/>
              <a:defRPr sz="3201" b="1"/>
            </a:lvl4pPr>
            <a:lvl5pPr marL="3657672" indent="0">
              <a:buNone/>
              <a:defRPr sz="3201" b="1"/>
            </a:lvl5pPr>
            <a:lvl6pPr marL="4572091" indent="0">
              <a:buNone/>
              <a:defRPr sz="3201" b="1"/>
            </a:lvl6pPr>
            <a:lvl7pPr marL="5486509" indent="0">
              <a:buNone/>
              <a:defRPr sz="3201" b="1"/>
            </a:lvl7pPr>
            <a:lvl8pPr marL="6400928" indent="0">
              <a:buNone/>
              <a:defRPr sz="3201" b="1"/>
            </a:lvl8pPr>
            <a:lvl9pPr marL="7315346" indent="0">
              <a:buNone/>
              <a:defRPr sz="3201" b="1"/>
            </a:lvl9pPr>
          </a:lstStyle>
          <a:p>
            <a:pPr lvl="0"/>
            <a:r>
              <a:rPr lang="en-US"/>
              <a:t>Click to edit Master text styles</a:t>
            </a:r>
          </a:p>
        </p:txBody>
      </p:sp>
      <p:sp>
        <p:nvSpPr>
          <p:cNvPr id="6" name="Content Placeholder 5"/>
          <p:cNvSpPr>
            <a:spLocks noGrp="1"/>
          </p:cNvSpPr>
          <p:nvPr>
            <p:ph sz="quarter" idx="4"/>
          </p:nvPr>
        </p:nvSpPr>
        <p:spPr>
          <a:xfrm>
            <a:off x="12791443" y="4787154"/>
            <a:ext cx="9509760" cy="7465170"/>
          </a:xfrm>
        </p:spPr>
        <p:txBody>
          <a:bodyPr>
            <a:normAutofit/>
          </a:bodyPr>
          <a:lstStyle>
            <a:lvl1pPr>
              <a:defRPr sz="4000"/>
            </a:lvl1pPr>
            <a:lvl2pPr>
              <a:defRPr sz="3600"/>
            </a:lvl2pPr>
            <a:lvl3pPr>
              <a:defRPr sz="3600"/>
            </a:lvl3pPr>
            <a:lvl4pPr>
              <a:defRPr sz="3600"/>
            </a:lvl4pPr>
            <a:lvl5pPr>
              <a:defRPr sz="3600"/>
            </a:lvl5pPr>
            <a:lvl6pPr>
              <a:defRPr sz="3201"/>
            </a:lvl6pPr>
            <a:lvl7pPr>
              <a:defRPr sz="3201"/>
            </a:lvl7pPr>
            <a:lvl8pPr>
              <a:defRPr sz="3201"/>
            </a:lvl8pPr>
            <a:lvl9pPr>
              <a:defRPr sz="320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594D8A39-A123-5540-876F-60F8DC823507}" type="datetimeFigureOut">
              <a:rPr lang="en-US" smtClean="0">
                <a:solidFill>
                  <a:srgbClr val="333333"/>
                </a:solidFill>
                <a:effectLst>
                  <a:outerShdw blurRad="63500" dir="2700000" algn="tl" rotWithShape="0">
                    <a:prstClr val="white">
                      <a:alpha val="40000"/>
                    </a:prstClr>
                  </a:outerShdw>
                </a:effectLst>
              </a:rPr>
              <a:pPr/>
              <a:t>10/1/20</a:t>
            </a:fld>
            <a:endParaRPr lang="en-US">
              <a:solidFill>
                <a:srgbClr val="333333"/>
              </a:solidFill>
              <a:effectLst>
                <a:outerShdw blurRad="63500" dir="2700000" algn="tl" rotWithShape="0">
                  <a:prstClr val="white">
                    <a:alpha val="40000"/>
                  </a:prstClr>
                </a:outerShdw>
              </a:effectLst>
            </a:endParaRPr>
          </a:p>
        </p:txBody>
      </p:sp>
      <p:sp>
        <p:nvSpPr>
          <p:cNvPr id="8" name="Footer Placeholder 7"/>
          <p:cNvSpPr>
            <a:spLocks noGrp="1"/>
          </p:cNvSpPr>
          <p:nvPr>
            <p:ph type="ftr" sz="quarter" idx="11"/>
          </p:nvPr>
        </p:nvSpPr>
        <p:spPr/>
        <p:txBody>
          <a:bodyPr/>
          <a:lstStyle/>
          <a:p>
            <a:endParaRPr lang="en-US">
              <a:solidFill>
                <a:srgbClr val="333333"/>
              </a:solidFill>
              <a:effectLst>
                <a:outerShdw blurRad="63500" dir="2700000" algn="tl" rotWithShape="0">
                  <a:prstClr val="white">
                    <a:alpha val="40000"/>
                  </a:prstClr>
                </a:outerShdw>
              </a:effectLst>
            </a:endParaRPr>
          </a:p>
        </p:txBody>
      </p:sp>
      <p:sp>
        <p:nvSpPr>
          <p:cNvPr id="9" name="Slide Number Placeholder 8"/>
          <p:cNvSpPr>
            <a:spLocks noGrp="1"/>
          </p:cNvSpPr>
          <p:nvPr>
            <p:ph type="sldNum" sz="quarter" idx="12"/>
          </p:nvPr>
        </p:nvSpPr>
        <p:spPr/>
        <p:txBody>
          <a:bodyPr/>
          <a:lstStyle/>
          <a:p>
            <a:fld id="{80912702-B30F-0448-A602-2D2AAEBB19E7}" type="slidenum">
              <a:rPr lang="en-US" smtClean="0">
                <a:solidFill>
                  <a:srgbClr val="333333"/>
                </a:solidFill>
                <a:effectLst>
                  <a:outerShdw blurRad="63500" dir="2700000" algn="tl" rotWithShape="0">
                    <a:prstClr val="white">
                      <a:alpha val="40000"/>
                    </a:prstClr>
                  </a:outerShdw>
                </a:effectLst>
              </a:rPr>
              <a:pPr/>
              <a:t>‹#›</a:t>
            </a:fld>
            <a:endParaRPr lang="en-US">
              <a:solidFill>
                <a:srgbClr val="333333"/>
              </a:solidFill>
              <a:effectLst>
                <a:outerShdw blurRad="63500" dir="2700000" algn="tl" rotWithShape="0">
                  <a:prstClr val="white">
                    <a:alpha val="40000"/>
                  </a:prstClr>
                </a:outerShdw>
              </a:effectLst>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overlay-ruleShadow.png"/>
          <p:cNvPicPr>
            <a:picLocks noChangeAspect="1"/>
          </p:cNvPicPr>
          <p:nvPr/>
        </p:nvPicPr>
        <p:blipFill>
          <a:blip r:embed="rId2"/>
          <a:stretch>
            <a:fillRect/>
          </a:stretch>
        </p:blipFill>
        <p:spPr>
          <a:xfrm>
            <a:off x="0" y="2615184"/>
            <a:ext cx="24384000" cy="250033"/>
          </a:xfrm>
          <a:prstGeom prst="rect">
            <a:avLst/>
          </a:prstGeom>
        </p:spPr>
      </p:pic>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594D8A39-A123-5540-876F-60F8DC823507}" type="datetimeFigureOut">
              <a:rPr lang="en-US" smtClean="0">
                <a:solidFill>
                  <a:srgbClr val="333333"/>
                </a:solidFill>
                <a:effectLst>
                  <a:outerShdw blurRad="63500" dir="2700000" algn="tl" rotWithShape="0">
                    <a:prstClr val="white">
                      <a:alpha val="40000"/>
                    </a:prstClr>
                  </a:outerShdw>
                </a:effectLst>
              </a:rPr>
              <a:pPr/>
              <a:t>10/1/20</a:t>
            </a:fld>
            <a:endParaRPr lang="en-US">
              <a:solidFill>
                <a:srgbClr val="333333"/>
              </a:solidFill>
              <a:effectLst>
                <a:outerShdw blurRad="63500" dir="2700000" algn="tl" rotWithShape="0">
                  <a:prstClr val="white">
                    <a:alpha val="40000"/>
                  </a:prstClr>
                </a:outerShdw>
              </a:effectLst>
            </a:endParaRPr>
          </a:p>
        </p:txBody>
      </p:sp>
      <p:sp>
        <p:nvSpPr>
          <p:cNvPr id="4" name="Footer Placeholder 3"/>
          <p:cNvSpPr>
            <a:spLocks noGrp="1"/>
          </p:cNvSpPr>
          <p:nvPr>
            <p:ph type="ftr" sz="quarter" idx="11"/>
          </p:nvPr>
        </p:nvSpPr>
        <p:spPr/>
        <p:txBody>
          <a:bodyPr/>
          <a:lstStyle/>
          <a:p>
            <a:endParaRPr lang="en-US">
              <a:solidFill>
                <a:srgbClr val="333333"/>
              </a:solidFill>
              <a:effectLst>
                <a:outerShdw blurRad="63500" dir="2700000" algn="tl" rotWithShape="0">
                  <a:prstClr val="white">
                    <a:alpha val="40000"/>
                  </a:prstClr>
                </a:outerShdw>
              </a:effectLst>
            </a:endParaRPr>
          </a:p>
        </p:txBody>
      </p:sp>
      <p:sp>
        <p:nvSpPr>
          <p:cNvPr id="5" name="Slide Number Placeholder 4"/>
          <p:cNvSpPr>
            <a:spLocks noGrp="1"/>
          </p:cNvSpPr>
          <p:nvPr>
            <p:ph type="sldNum" sz="quarter" idx="12"/>
          </p:nvPr>
        </p:nvSpPr>
        <p:spPr/>
        <p:txBody>
          <a:bodyPr/>
          <a:lstStyle/>
          <a:p>
            <a:fld id="{80912702-B30F-0448-A602-2D2AAEBB19E7}" type="slidenum">
              <a:rPr lang="en-US" smtClean="0">
                <a:solidFill>
                  <a:srgbClr val="333333"/>
                </a:solidFill>
                <a:effectLst>
                  <a:outerShdw blurRad="63500" dir="2700000" algn="tl" rotWithShape="0">
                    <a:prstClr val="white">
                      <a:alpha val="40000"/>
                    </a:prstClr>
                  </a:outerShdw>
                </a:effectLst>
              </a:rPr>
              <a:pPr/>
              <a:t>‹#›</a:t>
            </a:fld>
            <a:endParaRPr lang="en-US">
              <a:solidFill>
                <a:srgbClr val="333333"/>
              </a:solidFill>
              <a:effectLst>
                <a:outerShdw blurRad="63500" dir="2700000" algn="tl" rotWithShape="0">
                  <a:prstClr val="white">
                    <a:alpha val="40000"/>
                  </a:prstClr>
                </a:outerShdw>
              </a:effectLst>
            </a:endParaRPr>
          </a:p>
        </p:txBody>
      </p:sp>
      <p:pic>
        <p:nvPicPr>
          <p:cNvPr id="10" name="Picture 9" descr="Overlay-FullBackground.jpg"/>
          <p:cNvPicPr>
            <a:picLocks noChangeAspect="1"/>
          </p:cNvPicPr>
          <p:nvPr/>
        </p:nvPicPr>
        <p:blipFill>
          <a:blip r:embed="rId3"/>
          <a:srcRect t="21046"/>
          <a:stretch>
            <a:fillRect/>
          </a:stretch>
        </p:blipFill>
        <p:spPr>
          <a:xfrm>
            <a:off x="0" y="2895600"/>
            <a:ext cx="24384000" cy="10829364"/>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sz="half" idx="13"/>
          </p:nvPr>
        </p:nvSpPr>
        <p:spPr>
          <a:xfrm>
            <a:off x="5307210" y="892968"/>
            <a:ext cx="13751720" cy="832247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4833937" y="9447609"/>
            <a:ext cx="14716126" cy="2000251"/>
          </a:xfrm>
          <a:prstGeom prst="rect">
            <a:avLst/>
          </a:prstGeom>
        </p:spPr>
        <p:txBody>
          <a:bodyPr anchor="b"/>
          <a:lstStyle/>
          <a:p>
            <a:r>
              <a:t>Title Text</a:t>
            </a:r>
          </a:p>
        </p:txBody>
      </p:sp>
      <p:sp>
        <p:nvSpPr>
          <p:cNvPr id="22" name="Shape 22"/>
          <p:cNvSpPr>
            <a:spLocks noGrp="1"/>
          </p:cNvSpPr>
          <p:nvPr>
            <p:ph type="body" sz="quarter" idx="1"/>
          </p:nvPr>
        </p:nvSpPr>
        <p:spPr>
          <a:xfrm>
            <a:off x="4833937" y="11519296"/>
            <a:ext cx="14716126" cy="1589486"/>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xfrm>
            <a:off x="11935814" y="13001625"/>
            <a:ext cx="494513" cy="511175"/>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Overlay-FullBackground.jpg"/>
          <p:cNvPicPr>
            <a:picLocks noChangeAspect="1"/>
          </p:cNvPicPr>
          <p:nvPr/>
        </p:nvPicPr>
        <p:blipFill>
          <a:blip r:embed="rId2"/>
          <a:stretch>
            <a:fillRect/>
          </a:stretch>
        </p:blipFill>
        <p:spPr>
          <a:xfrm>
            <a:off x="0" y="8963"/>
            <a:ext cx="24384000" cy="13716000"/>
          </a:xfrm>
          <a:prstGeom prst="rect">
            <a:avLst/>
          </a:prstGeom>
          <a:noFill/>
          <a:ln>
            <a:noFill/>
          </a:ln>
        </p:spPr>
      </p:pic>
      <p:sp>
        <p:nvSpPr>
          <p:cNvPr id="2" name="Date Placeholder 1"/>
          <p:cNvSpPr>
            <a:spLocks noGrp="1"/>
          </p:cNvSpPr>
          <p:nvPr>
            <p:ph type="dt" sz="half" idx="10"/>
          </p:nvPr>
        </p:nvSpPr>
        <p:spPr/>
        <p:txBody>
          <a:bodyPr/>
          <a:lstStyle/>
          <a:p>
            <a:fld id="{594D8A39-A123-5540-876F-60F8DC823507}" type="datetimeFigureOut">
              <a:rPr lang="en-US" smtClean="0">
                <a:solidFill>
                  <a:srgbClr val="333333"/>
                </a:solidFill>
                <a:effectLst>
                  <a:outerShdw blurRad="63500" dir="2700000" algn="tl" rotWithShape="0">
                    <a:prstClr val="white">
                      <a:alpha val="40000"/>
                    </a:prstClr>
                  </a:outerShdw>
                </a:effectLst>
              </a:rPr>
              <a:pPr/>
              <a:t>10/1/20</a:t>
            </a:fld>
            <a:endParaRPr lang="en-US">
              <a:solidFill>
                <a:srgbClr val="333333"/>
              </a:solidFill>
              <a:effectLst>
                <a:outerShdw blurRad="63500" dir="2700000" algn="tl" rotWithShape="0">
                  <a:prstClr val="white">
                    <a:alpha val="40000"/>
                  </a:prstClr>
                </a:outerShdw>
              </a:effectLst>
            </a:endParaRPr>
          </a:p>
        </p:txBody>
      </p:sp>
      <p:sp>
        <p:nvSpPr>
          <p:cNvPr id="3" name="Footer Placeholder 2"/>
          <p:cNvSpPr>
            <a:spLocks noGrp="1"/>
          </p:cNvSpPr>
          <p:nvPr>
            <p:ph type="ftr" sz="quarter" idx="11"/>
          </p:nvPr>
        </p:nvSpPr>
        <p:spPr/>
        <p:txBody>
          <a:bodyPr/>
          <a:lstStyle/>
          <a:p>
            <a:endParaRPr lang="en-US">
              <a:solidFill>
                <a:srgbClr val="333333"/>
              </a:solidFill>
              <a:effectLst>
                <a:outerShdw blurRad="63500" dir="2700000" algn="tl" rotWithShape="0">
                  <a:prstClr val="white">
                    <a:alpha val="40000"/>
                  </a:prstClr>
                </a:outerShdw>
              </a:effectLst>
            </a:endParaRPr>
          </a:p>
        </p:txBody>
      </p:sp>
      <p:sp>
        <p:nvSpPr>
          <p:cNvPr id="4" name="Slide Number Placeholder 3"/>
          <p:cNvSpPr>
            <a:spLocks noGrp="1"/>
          </p:cNvSpPr>
          <p:nvPr>
            <p:ph type="sldNum" sz="quarter" idx="12"/>
          </p:nvPr>
        </p:nvSpPr>
        <p:spPr/>
        <p:txBody>
          <a:bodyPr/>
          <a:lstStyle/>
          <a:p>
            <a:fld id="{80912702-B30F-0448-A602-2D2AAEBB19E7}" type="slidenum">
              <a:rPr lang="en-US" smtClean="0">
                <a:solidFill>
                  <a:srgbClr val="333333"/>
                </a:solidFill>
                <a:effectLst>
                  <a:outerShdw blurRad="63500" dir="2700000" algn="tl" rotWithShape="0">
                    <a:prstClr val="white">
                      <a:alpha val="40000"/>
                    </a:prstClr>
                  </a:outerShdw>
                </a:effectLst>
              </a:rPr>
              <a:pPr/>
              <a:t>‹#›</a:t>
            </a:fld>
            <a:endParaRPr lang="en-US">
              <a:solidFill>
                <a:srgbClr val="333333"/>
              </a:solidFill>
              <a:effectLst>
                <a:outerShdw blurRad="63500" dir="2700000" algn="tl" rotWithShape="0">
                  <a:prstClr val="white">
                    <a:alpha val="40000"/>
                  </a:prstClr>
                </a:outerShdw>
              </a:effectLst>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Overlay-FullBackground.jpg"/>
          <p:cNvPicPr>
            <a:picLocks noChangeAspect="1"/>
          </p:cNvPicPr>
          <p:nvPr/>
        </p:nvPicPr>
        <p:blipFill>
          <a:blip r:embed="rId2"/>
          <a:srcRect l="50000"/>
          <a:stretch>
            <a:fillRect/>
          </a:stretch>
        </p:blipFill>
        <p:spPr>
          <a:xfrm>
            <a:off x="12192000" y="8963"/>
            <a:ext cx="12192000" cy="13716000"/>
          </a:xfrm>
          <a:prstGeom prst="rect">
            <a:avLst/>
          </a:prstGeom>
          <a:noFill/>
          <a:ln>
            <a:noFill/>
          </a:ln>
        </p:spPr>
      </p:pic>
      <p:sp>
        <p:nvSpPr>
          <p:cNvPr id="2" name="Title 1"/>
          <p:cNvSpPr>
            <a:spLocks noGrp="1"/>
          </p:cNvSpPr>
          <p:nvPr>
            <p:ph type="title"/>
          </p:nvPr>
        </p:nvSpPr>
        <p:spPr>
          <a:xfrm>
            <a:off x="804674" y="546099"/>
            <a:ext cx="10566399" cy="3380442"/>
          </a:xfrm>
        </p:spPr>
        <p:txBody>
          <a:bodyPr vert="horz" lIns="91440" tIns="45720" rIns="91440" bIns="45720" rtlCol="0" anchor="b" anchorCtr="0">
            <a:noAutofit/>
          </a:bodyPr>
          <a:lstStyle>
            <a:lvl1pPr marL="0" algn="ctr" defTabSz="1828837" rtl="0" eaLnBrk="1" latinLnBrk="0" hangingPunct="1">
              <a:spcBef>
                <a:spcPct val="0"/>
              </a:spcBef>
              <a:defRPr sz="7200" kern="1200">
                <a:solidFill>
                  <a:schemeClr val="tx1"/>
                </a:solidFill>
                <a:effectLst>
                  <a:outerShdw blurRad="50800" dist="12700" dir="2700000" sx="100500" sy="100500" algn="tl" rotWithShape="0">
                    <a:prstClr val="black">
                      <a:alpha val="60000"/>
                    </a:prstClr>
                  </a:outerShdw>
                </a:effectLst>
                <a:latin typeface="+mj-lt"/>
                <a:ea typeface="+mj-ea"/>
                <a:cs typeface="+mj-cs"/>
              </a:defRPr>
            </a:lvl1pPr>
          </a:lstStyle>
          <a:p>
            <a:r>
              <a:rPr lang="en-US"/>
              <a:t>Click to edit Master title style</a:t>
            </a:r>
            <a:endParaRPr/>
          </a:p>
        </p:txBody>
      </p:sp>
      <p:sp>
        <p:nvSpPr>
          <p:cNvPr id="3" name="Content Placeholder 2"/>
          <p:cNvSpPr>
            <a:spLocks noGrp="1"/>
          </p:cNvSpPr>
          <p:nvPr>
            <p:ph idx="1"/>
          </p:nvPr>
        </p:nvSpPr>
        <p:spPr>
          <a:xfrm>
            <a:off x="12977070" y="546103"/>
            <a:ext cx="10558271" cy="11706225"/>
          </a:xfrm>
        </p:spPr>
        <p:txBody>
          <a:bodyPr>
            <a:normAutofit/>
          </a:bodyPr>
          <a:lstStyle>
            <a:lvl1pPr>
              <a:defRPr sz="4800"/>
            </a:lvl1pPr>
            <a:lvl2pPr>
              <a:defRPr sz="4400"/>
            </a:lvl2pPr>
            <a:lvl3pPr>
              <a:defRPr sz="4000"/>
            </a:lvl3pPr>
            <a:lvl4pPr>
              <a:defRPr sz="3600"/>
            </a:lvl4pPr>
            <a:lvl5pPr>
              <a:defRPr sz="3600"/>
            </a:lvl5pPr>
            <a:lvl6pPr>
              <a:defRPr sz="4000"/>
            </a:lvl6pPr>
            <a:lvl7pPr>
              <a:defRPr sz="4000"/>
            </a:lvl7pPr>
            <a:lvl8pPr>
              <a:defRPr sz="4000"/>
            </a:lvl8pPr>
            <a:lvl9pPr>
              <a:defRPr sz="4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804674" y="3950211"/>
            <a:ext cx="10566399" cy="6400801"/>
          </a:xfrm>
          <a:effectLst>
            <a:outerShdw blurRad="50800" dist="38100" dir="2700000" algn="tl" rotWithShape="0">
              <a:prstClr val="black">
                <a:alpha val="40000"/>
              </a:prstClr>
            </a:outerShdw>
          </a:effectLst>
        </p:spPr>
        <p:txBody>
          <a:bodyPr vert="horz" lIns="91440" tIns="45720" rIns="91440" bIns="45720" rtlCol="0" anchor="t" anchorCtr="0">
            <a:normAutofit/>
          </a:bodyPr>
          <a:lstStyle>
            <a:lvl1pPr marL="0" indent="0" algn="ctr" defTabSz="1828837" rtl="0" eaLnBrk="1" latinLnBrk="0" hangingPunct="1">
              <a:lnSpc>
                <a:spcPct val="110000"/>
              </a:lnSpc>
              <a:spcBef>
                <a:spcPts val="4000"/>
              </a:spcBef>
              <a:buNone/>
              <a:defRPr sz="3600" kern="1200">
                <a:solidFill>
                  <a:schemeClr val="tx1"/>
                </a:solidFill>
                <a:effectLst>
                  <a:outerShdw blurRad="38100" dist="12700" dir="2700000" algn="tl" rotWithShape="0">
                    <a:prstClr val="black">
                      <a:alpha val="60000"/>
                    </a:prstClr>
                  </a:outerShdw>
                </a:effectLst>
                <a:latin typeface="+mn-lt"/>
                <a:ea typeface="+mn-ea"/>
                <a:cs typeface="+mn-cs"/>
              </a:defRPr>
            </a:lvl1pPr>
            <a:lvl2pPr marL="914418" indent="0">
              <a:buNone/>
              <a:defRPr sz="2401"/>
            </a:lvl2pPr>
            <a:lvl3pPr marL="1828837" indent="0">
              <a:buNone/>
              <a:defRPr sz="2000"/>
            </a:lvl3pPr>
            <a:lvl4pPr marL="2743255" indent="0">
              <a:buNone/>
              <a:defRPr sz="1800"/>
            </a:lvl4pPr>
            <a:lvl5pPr marL="3657672" indent="0">
              <a:buNone/>
              <a:defRPr sz="1800"/>
            </a:lvl5pPr>
            <a:lvl6pPr marL="4572091" indent="0">
              <a:buNone/>
              <a:defRPr sz="1800"/>
            </a:lvl6pPr>
            <a:lvl7pPr marL="5486509" indent="0">
              <a:buNone/>
              <a:defRPr sz="1800"/>
            </a:lvl7pPr>
            <a:lvl8pPr marL="6400928" indent="0">
              <a:buNone/>
              <a:defRPr sz="1800"/>
            </a:lvl8pPr>
            <a:lvl9pPr marL="7315346" indent="0">
              <a:buNone/>
              <a:defRPr sz="1800"/>
            </a:lvl9pPr>
          </a:lstStyle>
          <a:p>
            <a:pPr lvl="0"/>
            <a:r>
              <a:rPr lang="en-US"/>
              <a:t>Click to edit Master text styles</a:t>
            </a:r>
          </a:p>
        </p:txBody>
      </p:sp>
      <p:sp>
        <p:nvSpPr>
          <p:cNvPr id="5" name="Date Placeholder 4"/>
          <p:cNvSpPr>
            <a:spLocks noGrp="1"/>
          </p:cNvSpPr>
          <p:nvPr>
            <p:ph type="dt" sz="half" idx="10"/>
          </p:nvPr>
        </p:nvSpPr>
        <p:spPr>
          <a:xfrm>
            <a:off x="7112001" y="12712702"/>
            <a:ext cx="4326966" cy="730250"/>
          </a:xfrm>
          <a:effectLst>
            <a:outerShdw blurRad="50800" dist="38100" dir="2700000" algn="tl" rotWithShape="0">
              <a:prstClr val="black">
                <a:alpha val="40000"/>
              </a:prstClr>
            </a:outerShdw>
          </a:effectLst>
        </p:spPr>
        <p:txBody>
          <a:bodyPr vert="horz" lIns="91440" tIns="45720" rIns="91440" bIns="45720" rtlCol="0" anchor="ctr"/>
          <a:lstStyle>
            <a:lvl1pPr marL="0" algn="r" defTabSz="1828837" rtl="0" eaLnBrk="1" latinLnBrk="0" hangingPunct="1">
              <a:defRPr sz="2401" kern="1200">
                <a:solidFill>
                  <a:schemeClr val="tx1"/>
                </a:solidFill>
                <a:effectLst>
                  <a:outerShdw blurRad="38100" dist="12700" dir="2700000" algn="tl" rotWithShape="0">
                    <a:prstClr val="black">
                      <a:alpha val="60000"/>
                    </a:prstClr>
                  </a:outerShdw>
                </a:effectLst>
                <a:latin typeface="+mn-lt"/>
                <a:ea typeface="+mn-ea"/>
                <a:cs typeface="+mn-cs"/>
              </a:defRPr>
            </a:lvl1pPr>
          </a:lstStyle>
          <a:p>
            <a:fld id="{594D8A39-A123-5540-876F-60F8DC823507}" type="datetimeFigureOut">
              <a:rPr lang="en-US" smtClean="0">
                <a:solidFill>
                  <a:prstClr val="white"/>
                </a:solidFill>
              </a:rPr>
              <a:pPr/>
              <a:t>10/1/20</a:t>
            </a:fld>
            <a:endParaRPr lang="en-US">
              <a:solidFill>
                <a:prstClr val="white"/>
              </a:solidFill>
            </a:endParaRPr>
          </a:p>
        </p:txBody>
      </p:sp>
      <p:sp>
        <p:nvSpPr>
          <p:cNvPr id="6" name="Footer Placeholder 5"/>
          <p:cNvSpPr>
            <a:spLocks noGrp="1"/>
          </p:cNvSpPr>
          <p:nvPr>
            <p:ph type="ftr" sz="quarter" idx="11"/>
          </p:nvPr>
        </p:nvSpPr>
        <p:spPr>
          <a:xfrm>
            <a:off x="645460" y="12712702"/>
            <a:ext cx="5044142" cy="730250"/>
          </a:xfrm>
          <a:effectLst>
            <a:outerShdw blurRad="50800" dist="38100" dir="2700000" algn="tl" rotWithShape="0">
              <a:prstClr val="black">
                <a:alpha val="40000"/>
              </a:prstClr>
            </a:outerShdw>
          </a:effectLst>
        </p:spPr>
        <p:txBody>
          <a:bodyPr vert="horz" lIns="91440" tIns="45720" rIns="91440" bIns="45720" rtlCol="0" anchor="ctr"/>
          <a:lstStyle>
            <a:lvl1pPr marL="0" algn="l" defTabSz="1828837" rtl="0" eaLnBrk="1" latinLnBrk="0" hangingPunct="1">
              <a:defRPr sz="2401" kern="1200">
                <a:solidFill>
                  <a:schemeClr val="tx1"/>
                </a:solidFill>
                <a:effectLst>
                  <a:outerShdw blurRad="38100" dist="12700" dir="2700000" algn="tl" rotWithShape="0">
                    <a:prstClr val="black">
                      <a:alpha val="60000"/>
                    </a:prstClr>
                  </a:outerShdw>
                </a:effectLst>
                <a:latin typeface="+mn-lt"/>
                <a:ea typeface="+mn-ea"/>
                <a:cs typeface="+mn-cs"/>
              </a:defRPr>
            </a:lvl1pPr>
          </a:lstStyle>
          <a:p>
            <a:endParaRPr lang="en-US">
              <a:solidFill>
                <a:prstClr val="white"/>
              </a:solidFill>
            </a:endParaRPr>
          </a:p>
        </p:txBody>
      </p:sp>
      <p:sp>
        <p:nvSpPr>
          <p:cNvPr id="7" name="Slide Number Placeholder 6"/>
          <p:cNvSpPr>
            <a:spLocks noGrp="1"/>
          </p:cNvSpPr>
          <p:nvPr>
            <p:ph type="sldNum" sz="quarter" idx="12"/>
          </p:nvPr>
        </p:nvSpPr>
        <p:spPr>
          <a:xfrm>
            <a:off x="5047490" y="11496676"/>
            <a:ext cx="2031999" cy="1152525"/>
          </a:xfrm>
        </p:spPr>
        <p:txBody>
          <a:bodyPr vert="horz" lIns="91440" tIns="45720" rIns="91440" bIns="45720" rtlCol="0" anchor="ctr">
            <a:noAutofit/>
          </a:bodyPr>
          <a:lstStyle>
            <a:lvl1pPr marL="0" algn="ctr" defTabSz="1828837" rtl="0" eaLnBrk="1" latinLnBrk="0" hangingPunct="1">
              <a:spcBef>
                <a:spcPct val="0"/>
              </a:spcBef>
              <a:defRPr sz="7200" kern="1200">
                <a:solidFill>
                  <a:schemeClr val="tx1"/>
                </a:solidFill>
                <a:effectLst>
                  <a:outerShdw blurRad="50800" dist="12700" dir="2700000" sx="100500" sy="100500" algn="tl" rotWithShape="0">
                    <a:prstClr val="black">
                      <a:alpha val="60000"/>
                    </a:prstClr>
                  </a:outerShdw>
                </a:effectLst>
                <a:latin typeface="+mj-lt"/>
                <a:ea typeface="+mj-ea"/>
                <a:cs typeface="+mj-cs"/>
              </a:defRPr>
            </a:lvl1pPr>
          </a:lstStyle>
          <a:p>
            <a:fld id="{80912702-B30F-0448-A602-2D2AAEBB19E7}" type="slidenum">
              <a:rPr lang="en-US" smtClean="0">
                <a:solidFill>
                  <a:prstClr val="white"/>
                </a:solidFill>
              </a:rPr>
              <a:pPr/>
              <a:t>‹#›</a:t>
            </a:fld>
            <a:endParaRPr lang="en-US">
              <a:solidFill>
                <a:prstClr val="white"/>
              </a:solidFill>
            </a:endParaRPr>
          </a:p>
        </p:txBody>
      </p:sp>
      <p:pic>
        <p:nvPicPr>
          <p:cNvPr id="10" name="Picture 9" descr="overlay-ruleShadow.png"/>
          <p:cNvPicPr>
            <a:picLocks noChangeAspect="1"/>
          </p:cNvPicPr>
          <p:nvPr/>
        </p:nvPicPr>
        <p:blipFill>
          <a:blip r:embed="rId3"/>
          <a:srcRect r="25031"/>
          <a:stretch>
            <a:fillRect/>
          </a:stretch>
        </p:blipFill>
        <p:spPr>
          <a:xfrm rot="16200000">
            <a:off x="5182097" y="6688478"/>
            <a:ext cx="13710329" cy="333377"/>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Overlay-FullBackground.jpg"/>
          <p:cNvPicPr>
            <a:picLocks noChangeAspect="1"/>
          </p:cNvPicPr>
          <p:nvPr/>
        </p:nvPicPr>
        <p:blipFill>
          <a:blip r:embed="rId2"/>
          <a:srcRect l="50000"/>
          <a:stretch>
            <a:fillRect/>
          </a:stretch>
        </p:blipFill>
        <p:spPr>
          <a:xfrm>
            <a:off x="12192000" y="8963"/>
            <a:ext cx="12192000" cy="13716000"/>
          </a:xfrm>
          <a:prstGeom prst="rect">
            <a:avLst/>
          </a:prstGeom>
          <a:noFill/>
          <a:ln>
            <a:noFill/>
          </a:ln>
        </p:spPr>
      </p:pic>
      <p:pic>
        <p:nvPicPr>
          <p:cNvPr id="9" name="Picture 8" descr="overlay-ruleShadow.png"/>
          <p:cNvPicPr>
            <a:picLocks noChangeAspect="1"/>
          </p:cNvPicPr>
          <p:nvPr/>
        </p:nvPicPr>
        <p:blipFill>
          <a:blip r:embed="rId3"/>
          <a:srcRect r="25031"/>
          <a:stretch>
            <a:fillRect/>
          </a:stretch>
        </p:blipFill>
        <p:spPr>
          <a:xfrm rot="16200000">
            <a:off x="5182097" y="6688478"/>
            <a:ext cx="13710329" cy="333377"/>
          </a:xfrm>
          <a:prstGeom prst="rect">
            <a:avLst/>
          </a:prstGeom>
        </p:spPr>
      </p:pic>
      <p:sp>
        <p:nvSpPr>
          <p:cNvPr id="2" name="Title 1"/>
          <p:cNvSpPr>
            <a:spLocks noGrp="1"/>
          </p:cNvSpPr>
          <p:nvPr>
            <p:ph type="title"/>
          </p:nvPr>
        </p:nvSpPr>
        <p:spPr>
          <a:xfrm>
            <a:off x="804673" y="548640"/>
            <a:ext cx="10558271" cy="3383280"/>
          </a:xfrm>
        </p:spPr>
        <p:txBody>
          <a:bodyPr vert="horz" lIns="91440" tIns="45720" rIns="91440" bIns="45720" rtlCol="0" anchor="b" anchorCtr="0">
            <a:noAutofit/>
          </a:bodyPr>
          <a:lstStyle>
            <a:lvl1pPr marL="0" algn="ctr" defTabSz="1828837" rtl="0" eaLnBrk="1" latinLnBrk="0" hangingPunct="1">
              <a:spcBef>
                <a:spcPct val="0"/>
              </a:spcBef>
              <a:buNone/>
              <a:defRPr sz="7200" kern="1200">
                <a:solidFill>
                  <a:schemeClr val="tx1"/>
                </a:solidFill>
                <a:effectLst>
                  <a:outerShdw blurRad="50800" dist="12700" dir="2700000" sx="100500" sy="100500" algn="tl" rotWithShape="0">
                    <a:prstClr val="black">
                      <a:alpha val="60000"/>
                    </a:prstClr>
                  </a:outerShdw>
                </a:effectLst>
                <a:latin typeface="+mj-lt"/>
                <a:ea typeface="+mj-ea"/>
                <a:cs typeface="+mj-cs"/>
              </a:defRPr>
            </a:lvl1pPr>
          </a:lstStyle>
          <a:p>
            <a:r>
              <a:rPr lang="en-US"/>
              <a:t>Click to edit Master title style</a:t>
            </a:r>
            <a:endParaRPr/>
          </a:p>
        </p:txBody>
      </p:sp>
      <p:sp>
        <p:nvSpPr>
          <p:cNvPr id="3" name="Picture Placeholder 2"/>
          <p:cNvSpPr>
            <a:spLocks noGrp="1"/>
          </p:cNvSpPr>
          <p:nvPr>
            <p:ph type="pic" idx="1"/>
          </p:nvPr>
        </p:nvSpPr>
        <p:spPr>
          <a:xfrm>
            <a:off x="12972289" y="529815"/>
            <a:ext cx="10558271" cy="12656372"/>
          </a:xfrm>
          <a:solidFill>
            <a:schemeClr val="tx1">
              <a:lumMod val="50000"/>
            </a:schemeClr>
          </a:solidFill>
          <a:effectLst>
            <a:outerShdw blurRad="50800" dir="2700000" algn="tl" rotWithShape="0">
              <a:schemeClr val="tx1">
                <a:alpha val="40000"/>
              </a:schemeClr>
            </a:outerShdw>
          </a:effectLst>
        </p:spPr>
        <p:txBody>
          <a:bodyPr>
            <a:normAutofit/>
          </a:bodyPr>
          <a:lstStyle>
            <a:lvl1pPr marL="0" indent="0" algn="ctr">
              <a:buNone/>
              <a:defRPr sz="4800"/>
            </a:lvl1pPr>
            <a:lvl2pPr marL="914418" indent="0">
              <a:buNone/>
              <a:defRPr sz="5600"/>
            </a:lvl2pPr>
            <a:lvl3pPr marL="1828837" indent="0">
              <a:buNone/>
              <a:defRPr sz="4800"/>
            </a:lvl3pPr>
            <a:lvl4pPr marL="2743255" indent="0">
              <a:buNone/>
              <a:defRPr sz="4000"/>
            </a:lvl4pPr>
            <a:lvl5pPr marL="3657672" indent="0">
              <a:buNone/>
              <a:defRPr sz="4000"/>
            </a:lvl5pPr>
            <a:lvl6pPr marL="4572091" indent="0">
              <a:buNone/>
              <a:defRPr sz="4000"/>
            </a:lvl6pPr>
            <a:lvl7pPr marL="5486509" indent="0">
              <a:buNone/>
              <a:defRPr sz="4000"/>
            </a:lvl7pPr>
            <a:lvl8pPr marL="6400928" indent="0">
              <a:buNone/>
              <a:defRPr sz="4000"/>
            </a:lvl8pPr>
            <a:lvl9pPr marL="7315346" indent="0">
              <a:buNone/>
              <a:defRPr sz="4000"/>
            </a:lvl9pPr>
          </a:lstStyle>
          <a:p>
            <a:r>
              <a:rPr lang="en-US"/>
              <a:t>Click icon to add picture</a:t>
            </a:r>
            <a:endParaRPr/>
          </a:p>
        </p:txBody>
      </p:sp>
      <p:sp>
        <p:nvSpPr>
          <p:cNvPr id="4" name="Text Placeholder 3"/>
          <p:cNvSpPr>
            <a:spLocks noGrp="1"/>
          </p:cNvSpPr>
          <p:nvPr>
            <p:ph type="body" sz="half" idx="2"/>
          </p:nvPr>
        </p:nvSpPr>
        <p:spPr>
          <a:xfrm>
            <a:off x="804673" y="3941602"/>
            <a:ext cx="10558271" cy="6400800"/>
          </a:xfrm>
          <a:effectLst>
            <a:outerShdw blurRad="50800" dist="38100" dir="2700000" algn="tl" rotWithShape="0">
              <a:prstClr val="black">
                <a:alpha val="40000"/>
              </a:prstClr>
            </a:outerShdw>
          </a:effectLst>
        </p:spPr>
        <p:txBody>
          <a:bodyPr vert="horz" lIns="91440" tIns="45720" rIns="91440" bIns="45720" rtlCol="0" anchor="t" anchorCtr="0">
            <a:normAutofit/>
          </a:bodyPr>
          <a:lstStyle>
            <a:lvl1pPr marL="0" indent="0" algn="ctr">
              <a:lnSpc>
                <a:spcPct val="110000"/>
              </a:lnSpc>
              <a:buNone/>
              <a:defRPr sz="3600" kern="1200">
                <a:solidFill>
                  <a:schemeClr val="tx1"/>
                </a:solidFill>
                <a:effectLst>
                  <a:outerShdw blurRad="38100" dist="12700" dir="2700000" algn="tl" rotWithShape="0">
                    <a:prstClr val="black">
                      <a:alpha val="60000"/>
                    </a:prstClr>
                  </a:outerShdw>
                </a:effectLst>
                <a:latin typeface="+mn-lt"/>
                <a:ea typeface="+mn-ea"/>
                <a:cs typeface="+mn-cs"/>
              </a:defRPr>
            </a:lvl1pPr>
            <a:lvl2pPr marL="914418" indent="0">
              <a:buNone/>
              <a:defRPr sz="2401"/>
            </a:lvl2pPr>
            <a:lvl3pPr marL="1828837" indent="0">
              <a:buNone/>
              <a:defRPr sz="2000"/>
            </a:lvl3pPr>
            <a:lvl4pPr marL="2743255" indent="0">
              <a:buNone/>
              <a:defRPr sz="1800"/>
            </a:lvl4pPr>
            <a:lvl5pPr marL="3657672" indent="0">
              <a:buNone/>
              <a:defRPr sz="1800"/>
            </a:lvl5pPr>
            <a:lvl6pPr marL="4572091" indent="0">
              <a:buNone/>
              <a:defRPr sz="1800"/>
            </a:lvl6pPr>
            <a:lvl7pPr marL="5486509" indent="0">
              <a:buNone/>
              <a:defRPr sz="1800"/>
            </a:lvl7pPr>
            <a:lvl8pPr marL="6400928" indent="0">
              <a:buNone/>
              <a:defRPr sz="1800"/>
            </a:lvl8pPr>
            <a:lvl9pPr marL="7315346" indent="0">
              <a:buNone/>
              <a:defRPr sz="1800"/>
            </a:lvl9pPr>
          </a:lstStyle>
          <a:p>
            <a:pPr marL="0" lvl="0" indent="0" algn="ctr" defTabSz="1828837" rtl="0" eaLnBrk="1" latinLnBrk="0" hangingPunct="1">
              <a:lnSpc>
                <a:spcPct val="110000"/>
              </a:lnSpc>
              <a:spcBef>
                <a:spcPts val="4000"/>
              </a:spcBef>
              <a:buFont typeface="Calisto MT" pitchFamily="18" charset="0"/>
              <a:buNone/>
            </a:pPr>
            <a:r>
              <a:rPr lang="en-US"/>
              <a:t>Click to edit Master text styles</a:t>
            </a:r>
          </a:p>
        </p:txBody>
      </p:sp>
      <p:sp>
        <p:nvSpPr>
          <p:cNvPr id="5" name="Date Placeholder 4"/>
          <p:cNvSpPr>
            <a:spLocks noGrp="1"/>
          </p:cNvSpPr>
          <p:nvPr>
            <p:ph type="dt" sz="half" idx="10"/>
          </p:nvPr>
        </p:nvSpPr>
        <p:spPr>
          <a:xfrm>
            <a:off x="7120129" y="12712702"/>
            <a:ext cx="4340351" cy="730250"/>
          </a:xfrm>
          <a:effectLst>
            <a:outerShdw blurRad="50800" dist="38100" dir="2700000" algn="tl" rotWithShape="0">
              <a:prstClr val="black">
                <a:alpha val="40000"/>
              </a:prstClr>
            </a:outerShdw>
          </a:effectLst>
        </p:spPr>
        <p:txBody>
          <a:bodyPr vert="horz" lIns="91440" tIns="45720" rIns="91440" bIns="45720" rtlCol="0" anchor="ctr"/>
          <a:lstStyle>
            <a:lvl1pPr marL="0" algn="r" defTabSz="1828837" rtl="0" eaLnBrk="1" latinLnBrk="0" hangingPunct="1">
              <a:defRPr sz="2401" kern="1200">
                <a:solidFill>
                  <a:schemeClr val="tx1"/>
                </a:solidFill>
                <a:effectLst>
                  <a:outerShdw blurRad="38100" dist="12700" dir="2700000" algn="tl" rotWithShape="0">
                    <a:prstClr val="black">
                      <a:alpha val="60000"/>
                    </a:prstClr>
                  </a:outerShdw>
                </a:effectLst>
                <a:latin typeface="+mn-lt"/>
                <a:ea typeface="+mn-ea"/>
                <a:cs typeface="+mn-cs"/>
              </a:defRPr>
            </a:lvl1pPr>
          </a:lstStyle>
          <a:p>
            <a:fld id="{594D8A39-A123-5540-876F-60F8DC823507}" type="datetimeFigureOut">
              <a:rPr lang="en-US" smtClean="0">
                <a:solidFill>
                  <a:prstClr val="white"/>
                </a:solidFill>
              </a:rPr>
              <a:pPr/>
              <a:t>10/1/20</a:t>
            </a:fld>
            <a:endParaRPr lang="en-US">
              <a:solidFill>
                <a:prstClr val="white"/>
              </a:solidFill>
            </a:endParaRPr>
          </a:p>
        </p:txBody>
      </p:sp>
      <p:sp>
        <p:nvSpPr>
          <p:cNvPr id="6" name="Footer Placeholder 5"/>
          <p:cNvSpPr>
            <a:spLocks noGrp="1"/>
          </p:cNvSpPr>
          <p:nvPr>
            <p:ph type="ftr" sz="quarter" idx="11"/>
          </p:nvPr>
        </p:nvSpPr>
        <p:spPr>
          <a:xfrm>
            <a:off x="645457" y="12712702"/>
            <a:ext cx="5047489" cy="730250"/>
          </a:xfrm>
          <a:effectLst>
            <a:outerShdw blurRad="50800" dist="38100" dir="2700000" algn="tl" rotWithShape="0">
              <a:prstClr val="black">
                <a:alpha val="40000"/>
              </a:prstClr>
            </a:outerShdw>
          </a:effectLst>
        </p:spPr>
        <p:txBody>
          <a:bodyPr vert="horz" lIns="91440" tIns="45720" rIns="91440" bIns="45720" rtlCol="0" anchor="ctr"/>
          <a:lstStyle>
            <a:lvl1pPr marL="0" algn="l" defTabSz="1828837" rtl="0" eaLnBrk="1" latinLnBrk="0" hangingPunct="1">
              <a:defRPr sz="2401" kern="1200">
                <a:solidFill>
                  <a:schemeClr val="tx1"/>
                </a:solidFill>
                <a:effectLst>
                  <a:outerShdw blurRad="38100" dist="12700" dir="2700000" algn="tl" rotWithShape="0">
                    <a:prstClr val="black">
                      <a:alpha val="60000"/>
                    </a:prstClr>
                  </a:outerShdw>
                </a:effectLst>
                <a:latin typeface="+mn-lt"/>
                <a:ea typeface="+mn-ea"/>
                <a:cs typeface="+mn-cs"/>
              </a:defRPr>
            </a:lvl1pPr>
          </a:lstStyle>
          <a:p>
            <a:endParaRPr lang="en-US">
              <a:solidFill>
                <a:prstClr val="white"/>
              </a:solidFill>
            </a:endParaRPr>
          </a:p>
        </p:txBody>
      </p:sp>
      <p:sp>
        <p:nvSpPr>
          <p:cNvPr id="7" name="Slide Number Placeholder 6"/>
          <p:cNvSpPr>
            <a:spLocks noGrp="1"/>
          </p:cNvSpPr>
          <p:nvPr>
            <p:ph type="sldNum" sz="quarter" idx="12"/>
          </p:nvPr>
        </p:nvSpPr>
        <p:spPr>
          <a:xfrm>
            <a:off x="5047489" y="11476259"/>
            <a:ext cx="2023871" cy="1152143"/>
          </a:xfrm>
        </p:spPr>
        <p:txBody>
          <a:bodyPr vert="horz" lIns="91440" tIns="45720" rIns="91440" bIns="45720" rtlCol="0" anchor="ctr">
            <a:noAutofit/>
          </a:bodyPr>
          <a:lstStyle>
            <a:lvl1pPr marL="0" algn="ctr" defTabSz="1828837" rtl="0" eaLnBrk="1" latinLnBrk="0" hangingPunct="1">
              <a:spcBef>
                <a:spcPct val="0"/>
              </a:spcBef>
              <a:defRPr sz="7200" kern="1200">
                <a:solidFill>
                  <a:schemeClr val="tx1"/>
                </a:solidFill>
                <a:effectLst>
                  <a:outerShdw blurRad="50800" dist="12700" dir="2700000" sx="100500" sy="100500" algn="tl" rotWithShape="0">
                    <a:prstClr val="black">
                      <a:alpha val="60000"/>
                    </a:prstClr>
                  </a:outerShdw>
                </a:effectLst>
                <a:latin typeface="+mj-lt"/>
                <a:ea typeface="+mj-ea"/>
                <a:cs typeface="+mj-cs"/>
              </a:defRPr>
            </a:lvl1pPr>
          </a:lstStyle>
          <a:p>
            <a:fld id="{80912702-B30F-0448-A602-2D2AAEBB19E7}" type="slidenum">
              <a:rPr lang="en-US" smtClean="0">
                <a:solidFill>
                  <a:prstClr val="white"/>
                </a:solidFill>
              </a:rPr>
              <a:pPr/>
              <a:t>‹#›</a:t>
            </a:fld>
            <a:endParaRPr lang="en-US">
              <a:solidFill>
                <a:prstClr val="white"/>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pic>
        <p:nvPicPr>
          <p:cNvPr id="8" name="Picture 7" descr="Overlay-FullBackground.jpg"/>
          <p:cNvPicPr>
            <a:picLocks noChangeAspect="1"/>
          </p:cNvPicPr>
          <p:nvPr/>
        </p:nvPicPr>
        <p:blipFill>
          <a:blip r:embed="rId2"/>
          <a:stretch>
            <a:fillRect/>
          </a:stretch>
        </p:blipFill>
        <p:spPr>
          <a:xfrm>
            <a:off x="0" y="8963"/>
            <a:ext cx="24384000" cy="13716000"/>
          </a:xfrm>
          <a:prstGeom prst="rect">
            <a:avLst/>
          </a:prstGeom>
          <a:noFill/>
          <a:ln>
            <a:noFill/>
          </a:ln>
        </p:spPr>
      </p:pic>
      <p:sp>
        <p:nvSpPr>
          <p:cNvPr id="2" name="Title 1"/>
          <p:cNvSpPr>
            <a:spLocks noGrp="1"/>
          </p:cNvSpPr>
          <p:nvPr>
            <p:ph type="title"/>
          </p:nvPr>
        </p:nvSpPr>
        <p:spPr>
          <a:xfrm>
            <a:off x="2032002" y="8077201"/>
            <a:ext cx="20319999" cy="1981200"/>
          </a:xfrm>
        </p:spPr>
        <p:txBody>
          <a:bodyPr vert="horz" lIns="91440" tIns="45720" rIns="91440" bIns="45720" rtlCol="0" anchor="b" anchorCtr="0">
            <a:normAutofit/>
          </a:bodyPr>
          <a:lstStyle>
            <a:lvl1pPr algn="ctr">
              <a:defRPr sz="7200" kern="1200">
                <a:solidFill>
                  <a:schemeClr val="bg2"/>
                </a:solidFill>
                <a:effectLst>
                  <a:outerShdw blurRad="63500" dir="2700000" algn="tl" rotWithShape="0">
                    <a:schemeClr val="tx1">
                      <a:alpha val="40000"/>
                    </a:schemeClr>
                  </a:outerShdw>
                </a:effectLst>
                <a:latin typeface="+mj-lt"/>
                <a:ea typeface="+mn-ea"/>
                <a:cs typeface="+mn-cs"/>
              </a:defRPr>
            </a:lvl1pPr>
          </a:lstStyle>
          <a:p>
            <a:pPr marL="0" lvl="0" indent="0" algn="l" defTabSz="1828837" rtl="0" eaLnBrk="1" latinLnBrk="0" hangingPunct="1">
              <a:spcBef>
                <a:spcPts val="4000"/>
              </a:spcBef>
              <a:buFont typeface="Calisto MT" pitchFamily="18" charset="0"/>
              <a:buNone/>
            </a:pPr>
            <a:r>
              <a:rPr lang="en-US"/>
              <a:t>Click to edit Master title style</a:t>
            </a:r>
            <a:endParaRPr/>
          </a:p>
        </p:txBody>
      </p:sp>
      <p:sp>
        <p:nvSpPr>
          <p:cNvPr id="3" name="Picture Placeholder 2"/>
          <p:cNvSpPr>
            <a:spLocks noGrp="1"/>
          </p:cNvSpPr>
          <p:nvPr>
            <p:ph type="pic" idx="1"/>
          </p:nvPr>
        </p:nvSpPr>
        <p:spPr>
          <a:xfrm>
            <a:off x="914400" y="530352"/>
            <a:ext cx="22555200" cy="7394448"/>
          </a:xfrm>
          <a:solidFill>
            <a:schemeClr val="tx1">
              <a:lumMod val="50000"/>
            </a:schemeClr>
          </a:solidFill>
          <a:effectLst>
            <a:outerShdw blurRad="50800" dir="2700000" algn="tl" rotWithShape="0">
              <a:schemeClr val="tx1">
                <a:alpha val="40000"/>
              </a:schemeClr>
            </a:outerShdw>
          </a:effectLst>
        </p:spPr>
        <p:txBody>
          <a:bodyPr vert="horz" lIns="91440" tIns="45720" rIns="91440" bIns="45720" rtlCol="0">
            <a:normAutofit/>
          </a:bodyPr>
          <a:lstStyle>
            <a:lvl1pPr marL="0" indent="0" algn="ctr" defTabSz="1828837" rtl="0" eaLnBrk="1" latinLnBrk="0" hangingPunct="1">
              <a:spcBef>
                <a:spcPts val="4000"/>
              </a:spcBef>
              <a:buFont typeface="Calisto MT" pitchFamily="18" charset="0"/>
              <a:buNone/>
              <a:defRPr sz="4800" kern="1200">
                <a:solidFill>
                  <a:schemeClr val="bg2"/>
                </a:solidFill>
                <a:effectLst>
                  <a:outerShdw blurRad="63500" dir="2700000" algn="tl" rotWithShape="0">
                    <a:schemeClr val="tx1">
                      <a:alpha val="40000"/>
                    </a:schemeClr>
                  </a:outerShdw>
                </a:effectLst>
                <a:latin typeface="+mn-lt"/>
                <a:ea typeface="+mn-ea"/>
                <a:cs typeface="+mn-cs"/>
              </a:defRPr>
            </a:lvl1pPr>
            <a:lvl2pPr marL="914418" indent="0">
              <a:buNone/>
              <a:defRPr sz="5600"/>
            </a:lvl2pPr>
            <a:lvl3pPr marL="1828837" indent="0">
              <a:buNone/>
              <a:defRPr sz="4800"/>
            </a:lvl3pPr>
            <a:lvl4pPr marL="2743255" indent="0">
              <a:buNone/>
              <a:defRPr sz="4000"/>
            </a:lvl4pPr>
            <a:lvl5pPr marL="3657672" indent="0">
              <a:buNone/>
              <a:defRPr sz="4000"/>
            </a:lvl5pPr>
            <a:lvl6pPr marL="4572091" indent="0">
              <a:buNone/>
              <a:defRPr sz="4000"/>
            </a:lvl6pPr>
            <a:lvl7pPr marL="5486509" indent="0">
              <a:buNone/>
              <a:defRPr sz="4000"/>
            </a:lvl7pPr>
            <a:lvl8pPr marL="6400928" indent="0">
              <a:buNone/>
              <a:defRPr sz="4000"/>
            </a:lvl8pPr>
            <a:lvl9pPr marL="7315346" indent="0">
              <a:buNone/>
              <a:defRPr sz="4000"/>
            </a:lvl9pPr>
          </a:lstStyle>
          <a:p>
            <a:r>
              <a:rPr lang="en-US"/>
              <a:t>Click icon to add picture</a:t>
            </a:r>
            <a:endParaRPr/>
          </a:p>
        </p:txBody>
      </p:sp>
      <p:sp>
        <p:nvSpPr>
          <p:cNvPr id="4" name="Text Placeholder 3"/>
          <p:cNvSpPr>
            <a:spLocks noGrp="1"/>
          </p:cNvSpPr>
          <p:nvPr>
            <p:ph type="body" sz="half" idx="2"/>
          </p:nvPr>
        </p:nvSpPr>
        <p:spPr>
          <a:xfrm>
            <a:off x="2032002" y="10085297"/>
            <a:ext cx="20319999" cy="2259105"/>
          </a:xfrm>
        </p:spPr>
        <p:txBody>
          <a:bodyPr>
            <a:normAutofit/>
          </a:bodyPr>
          <a:lstStyle>
            <a:lvl1pPr marL="0" indent="0" algn="ctr">
              <a:lnSpc>
                <a:spcPct val="110000"/>
              </a:lnSpc>
              <a:spcBef>
                <a:spcPct val="600"/>
              </a:spcBef>
              <a:buNone/>
              <a:defRPr sz="3600"/>
            </a:lvl1pPr>
            <a:lvl2pPr marL="914418" indent="0">
              <a:buNone/>
              <a:defRPr sz="2401"/>
            </a:lvl2pPr>
            <a:lvl3pPr marL="1828837" indent="0">
              <a:buNone/>
              <a:defRPr sz="2000"/>
            </a:lvl3pPr>
            <a:lvl4pPr marL="2743255" indent="0">
              <a:buNone/>
              <a:defRPr sz="1800"/>
            </a:lvl4pPr>
            <a:lvl5pPr marL="3657672" indent="0">
              <a:buNone/>
              <a:defRPr sz="1800"/>
            </a:lvl5pPr>
            <a:lvl6pPr marL="4572091" indent="0">
              <a:buNone/>
              <a:defRPr sz="1800"/>
            </a:lvl6pPr>
            <a:lvl7pPr marL="5486509" indent="0">
              <a:buNone/>
              <a:defRPr sz="1800"/>
            </a:lvl7pPr>
            <a:lvl8pPr marL="6400928" indent="0">
              <a:buNone/>
              <a:defRPr sz="1800"/>
            </a:lvl8pPr>
            <a:lvl9pPr marL="7315346" indent="0">
              <a:buNone/>
              <a:defRPr sz="1800"/>
            </a:lvl9pPr>
          </a:lstStyle>
          <a:p>
            <a:pPr lvl="0"/>
            <a:r>
              <a:rPr lang="en-US"/>
              <a:t>Click to edit Master text styles</a:t>
            </a:r>
          </a:p>
        </p:txBody>
      </p:sp>
      <p:sp>
        <p:nvSpPr>
          <p:cNvPr id="5" name="Date Placeholder 4"/>
          <p:cNvSpPr>
            <a:spLocks noGrp="1"/>
          </p:cNvSpPr>
          <p:nvPr>
            <p:ph type="dt" sz="half" idx="10"/>
          </p:nvPr>
        </p:nvSpPr>
        <p:spPr/>
        <p:txBody>
          <a:bodyPr/>
          <a:lstStyle/>
          <a:p>
            <a:fld id="{594D8A39-A123-5540-876F-60F8DC823507}" type="datetimeFigureOut">
              <a:rPr lang="en-US" smtClean="0">
                <a:solidFill>
                  <a:srgbClr val="333333"/>
                </a:solidFill>
                <a:effectLst>
                  <a:outerShdw blurRad="63500" dir="2700000" algn="tl" rotWithShape="0">
                    <a:prstClr val="white">
                      <a:alpha val="40000"/>
                    </a:prstClr>
                  </a:outerShdw>
                </a:effectLst>
              </a:rPr>
              <a:pPr/>
              <a:t>10/1/20</a:t>
            </a:fld>
            <a:endParaRPr lang="en-US">
              <a:solidFill>
                <a:srgbClr val="333333"/>
              </a:solidFill>
              <a:effectLst>
                <a:outerShdw blurRad="63500" dir="2700000" algn="tl" rotWithShape="0">
                  <a:prstClr val="white">
                    <a:alpha val="40000"/>
                  </a:prstClr>
                </a:outerShdw>
              </a:effectLst>
            </a:endParaRPr>
          </a:p>
        </p:txBody>
      </p:sp>
      <p:sp>
        <p:nvSpPr>
          <p:cNvPr id="6" name="Footer Placeholder 5"/>
          <p:cNvSpPr>
            <a:spLocks noGrp="1"/>
          </p:cNvSpPr>
          <p:nvPr>
            <p:ph type="ftr" sz="quarter" idx="11"/>
          </p:nvPr>
        </p:nvSpPr>
        <p:spPr/>
        <p:txBody>
          <a:bodyPr/>
          <a:lstStyle/>
          <a:p>
            <a:endParaRPr lang="en-US">
              <a:solidFill>
                <a:srgbClr val="333333"/>
              </a:solidFill>
              <a:effectLst>
                <a:outerShdw blurRad="63500" dir="2700000" algn="tl" rotWithShape="0">
                  <a:prstClr val="white">
                    <a:alpha val="40000"/>
                  </a:prstClr>
                </a:outerShdw>
              </a:effectLst>
            </a:endParaRPr>
          </a:p>
        </p:txBody>
      </p:sp>
      <p:sp>
        <p:nvSpPr>
          <p:cNvPr id="7" name="Slide Number Placeholder 6"/>
          <p:cNvSpPr>
            <a:spLocks noGrp="1"/>
          </p:cNvSpPr>
          <p:nvPr>
            <p:ph type="sldNum" sz="quarter" idx="12"/>
          </p:nvPr>
        </p:nvSpPr>
        <p:spPr/>
        <p:txBody>
          <a:bodyPr/>
          <a:lstStyle/>
          <a:p>
            <a:fld id="{80912702-B30F-0448-A602-2D2AAEBB19E7}" type="slidenum">
              <a:rPr lang="en-US" smtClean="0">
                <a:solidFill>
                  <a:srgbClr val="333333"/>
                </a:solidFill>
                <a:effectLst>
                  <a:outerShdw blurRad="63500" dir="2700000" algn="tl" rotWithShape="0">
                    <a:prstClr val="white">
                      <a:alpha val="40000"/>
                    </a:prstClr>
                  </a:outerShdw>
                </a:effectLst>
              </a:rPr>
              <a:pPr/>
              <a:t>‹#›</a:t>
            </a:fld>
            <a:endParaRPr lang="en-US">
              <a:solidFill>
                <a:srgbClr val="333333"/>
              </a:solidFill>
              <a:effectLst>
                <a:outerShdw blurRad="63500" dir="2700000" algn="tl" rotWithShape="0">
                  <a:prstClr val="white">
                    <a:alpha val="40000"/>
                  </a:prstClr>
                </a:outerShdw>
              </a:effectLst>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losing">
    <p:spTree>
      <p:nvGrpSpPr>
        <p:cNvPr id="1" name=""/>
        <p:cNvGrpSpPr/>
        <p:nvPr/>
      </p:nvGrpSpPr>
      <p:grpSpPr>
        <a:xfrm>
          <a:off x="0" y="0"/>
          <a:ext cx="0" cy="0"/>
          <a:chOff x="0" y="0"/>
          <a:chExt cx="0" cy="0"/>
        </a:xfrm>
      </p:grpSpPr>
      <p:sp>
        <p:nvSpPr>
          <p:cNvPr id="3" name="Date Placeholder 2"/>
          <p:cNvSpPr>
            <a:spLocks noGrp="1"/>
          </p:cNvSpPr>
          <p:nvPr>
            <p:ph type="dt" sz="half" idx="10"/>
          </p:nvPr>
        </p:nvSpPr>
        <p:spPr>
          <a:effectLst>
            <a:outerShdw blurRad="50800" dist="38100" dir="2700000" algn="tl" rotWithShape="0">
              <a:prstClr val="black">
                <a:alpha val="40000"/>
              </a:prstClr>
            </a:outerShdw>
          </a:effectLst>
        </p:spPr>
        <p:txBody>
          <a:bodyPr/>
          <a:lstStyle>
            <a:lvl1pPr>
              <a:defRPr>
                <a:solidFill>
                  <a:schemeClr val="tx1"/>
                </a:solidFill>
                <a:effectLst>
                  <a:outerShdw blurRad="38100" dist="12700" dir="2700000" algn="tl" rotWithShape="0">
                    <a:prstClr val="black">
                      <a:alpha val="60000"/>
                    </a:prstClr>
                  </a:outerShdw>
                </a:effectLst>
              </a:defRPr>
            </a:lvl1pPr>
          </a:lstStyle>
          <a:p>
            <a:fld id="{594D8A39-A123-5540-876F-60F8DC823507}" type="datetimeFigureOut">
              <a:rPr lang="en-US" smtClean="0">
                <a:solidFill>
                  <a:prstClr val="white"/>
                </a:solidFill>
              </a:rPr>
              <a:pPr/>
              <a:t>10/1/20</a:t>
            </a:fld>
            <a:endParaRPr lang="en-US">
              <a:solidFill>
                <a:prstClr val="white"/>
              </a:solidFill>
            </a:endParaRPr>
          </a:p>
        </p:txBody>
      </p:sp>
      <p:sp>
        <p:nvSpPr>
          <p:cNvPr id="4" name="Footer Placeholder 3"/>
          <p:cNvSpPr>
            <a:spLocks noGrp="1"/>
          </p:cNvSpPr>
          <p:nvPr>
            <p:ph type="ftr" sz="quarter" idx="11"/>
          </p:nvPr>
        </p:nvSpPr>
        <p:spPr>
          <a:effectLst>
            <a:outerShdw blurRad="50800" dist="38100" dir="2700000" algn="tl" rotWithShape="0">
              <a:prstClr val="black">
                <a:alpha val="40000"/>
              </a:prstClr>
            </a:outerShdw>
          </a:effectLst>
        </p:spPr>
        <p:txBody>
          <a:bodyPr/>
          <a:lstStyle>
            <a:lvl1pPr>
              <a:defRPr>
                <a:solidFill>
                  <a:schemeClr val="tx1"/>
                </a:solidFill>
                <a:effectLst>
                  <a:outerShdw blurRad="38100" dist="12700" dir="2700000" algn="tl" rotWithShape="0">
                    <a:prstClr val="black">
                      <a:alpha val="60000"/>
                    </a:prstClr>
                  </a:outerShdw>
                </a:effectLst>
              </a:defRPr>
            </a:lvl1pPr>
          </a:lstStyle>
          <a:p>
            <a:endParaRPr lang="en-US">
              <a:solidFill>
                <a:prstClr val="white"/>
              </a:solidFill>
            </a:endParaRPr>
          </a:p>
        </p:txBody>
      </p:sp>
      <p:sp>
        <p:nvSpPr>
          <p:cNvPr id="5" name="Slide Number Placeholder 4"/>
          <p:cNvSpPr>
            <a:spLocks noGrp="1"/>
          </p:cNvSpPr>
          <p:nvPr>
            <p:ph type="sldNum" sz="quarter" idx="12"/>
          </p:nvPr>
        </p:nvSpPr>
        <p:spPr>
          <a:effectLst>
            <a:outerShdw blurRad="50800" dist="38100" dir="2700000" algn="tl" rotWithShape="0">
              <a:prstClr val="black">
                <a:alpha val="40000"/>
              </a:prstClr>
            </a:outerShdw>
          </a:effectLst>
        </p:spPr>
        <p:txBody>
          <a:bodyPr/>
          <a:lstStyle>
            <a:lvl1pPr>
              <a:defRPr>
                <a:solidFill>
                  <a:schemeClr val="tx1"/>
                </a:solidFill>
                <a:effectLst>
                  <a:outerShdw blurRad="38100" dist="12700" dir="2700000" algn="tl" rotWithShape="0">
                    <a:prstClr val="black">
                      <a:alpha val="60000"/>
                    </a:prstClr>
                  </a:outerShdw>
                </a:effectLst>
              </a:defRPr>
            </a:lvl1pPr>
          </a:lstStyle>
          <a:p>
            <a:fld id="{80912702-B30F-0448-A602-2D2AAEBB19E7}" type="slidenum">
              <a:rPr lang="en-US" smtClean="0">
                <a:solidFill>
                  <a:prstClr val="white"/>
                </a:solidFill>
              </a:rPr>
              <a:pPr/>
              <a:t>‹#›</a:t>
            </a:fld>
            <a:endParaRPr lang="en-US">
              <a:solidFill>
                <a:prstClr val="white"/>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overlay-ruleShadow.png"/>
          <p:cNvPicPr>
            <a:picLocks noChangeAspect="1"/>
          </p:cNvPicPr>
          <p:nvPr/>
        </p:nvPicPr>
        <p:blipFill>
          <a:blip r:embed="rId2"/>
          <a:stretch>
            <a:fillRect/>
          </a:stretch>
        </p:blipFill>
        <p:spPr>
          <a:xfrm>
            <a:off x="0" y="2615184"/>
            <a:ext cx="24384000" cy="250033"/>
          </a:xfrm>
          <a:prstGeom prst="rect">
            <a:avLst/>
          </a:prstGeom>
        </p:spPr>
      </p:pic>
      <p:pic>
        <p:nvPicPr>
          <p:cNvPr id="8" name="Picture 7" descr="Overlay-FullBackground.jpg"/>
          <p:cNvPicPr>
            <a:picLocks noChangeAspect="1"/>
          </p:cNvPicPr>
          <p:nvPr/>
        </p:nvPicPr>
        <p:blipFill>
          <a:blip r:embed="rId3"/>
          <a:srcRect t="23333"/>
          <a:stretch>
            <a:fillRect/>
          </a:stretch>
        </p:blipFill>
        <p:spPr>
          <a:xfrm>
            <a:off x="0" y="2850775"/>
            <a:ext cx="24384000" cy="10865225"/>
          </a:xfrm>
          <a:prstGeom prst="rect">
            <a:avLst/>
          </a:prstGeom>
        </p:spPr>
      </p:pic>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594D8A39-A123-5540-876F-60F8DC823507}" type="datetimeFigureOut">
              <a:rPr lang="en-US" smtClean="0">
                <a:solidFill>
                  <a:srgbClr val="333333"/>
                </a:solidFill>
                <a:effectLst>
                  <a:outerShdw blurRad="63500" dir="2700000" algn="tl" rotWithShape="0">
                    <a:prstClr val="white">
                      <a:alpha val="40000"/>
                    </a:prstClr>
                  </a:outerShdw>
                </a:effectLst>
              </a:rPr>
              <a:pPr/>
              <a:t>10/1/20</a:t>
            </a:fld>
            <a:endParaRPr lang="en-US">
              <a:solidFill>
                <a:srgbClr val="333333"/>
              </a:solidFill>
              <a:effectLst>
                <a:outerShdw blurRad="63500" dir="2700000" algn="tl" rotWithShape="0">
                  <a:prstClr val="white">
                    <a:alpha val="40000"/>
                  </a:prstClr>
                </a:outerShdw>
              </a:effectLst>
            </a:endParaRPr>
          </a:p>
        </p:txBody>
      </p:sp>
      <p:sp>
        <p:nvSpPr>
          <p:cNvPr id="5" name="Footer Placeholder 4"/>
          <p:cNvSpPr>
            <a:spLocks noGrp="1"/>
          </p:cNvSpPr>
          <p:nvPr>
            <p:ph type="ftr" sz="quarter" idx="11"/>
          </p:nvPr>
        </p:nvSpPr>
        <p:spPr/>
        <p:txBody>
          <a:bodyPr/>
          <a:lstStyle/>
          <a:p>
            <a:endParaRPr lang="en-US">
              <a:solidFill>
                <a:srgbClr val="333333"/>
              </a:solidFill>
              <a:effectLst>
                <a:outerShdw blurRad="63500" dir="2700000" algn="tl" rotWithShape="0">
                  <a:prstClr val="white">
                    <a:alpha val="40000"/>
                  </a:prstClr>
                </a:outerShdw>
              </a:effectLst>
            </a:endParaRPr>
          </a:p>
        </p:txBody>
      </p:sp>
      <p:sp>
        <p:nvSpPr>
          <p:cNvPr id="6" name="Slide Number Placeholder 5"/>
          <p:cNvSpPr>
            <a:spLocks noGrp="1"/>
          </p:cNvSpPr>
          <p:nvPr>
            <p:ph type="sldNum" sz="quarter" idx="12"/>
          </p:nvPr>
        </p:nvSpPr>
        <p:spPr/>
        <p:txBody>
          <a:bodyPr/>
          <a:lstStyle/>
          <a:p>
            <a:fld id="{80912702-B30F-0448-A602-2D2AAEBB19E7}" type="slidenum">
              <a:rPr lang="en-US" smtClean="0">
                <a:solidFill>
                  <a:srgbClr val="333333"/>
                </a:solidFill>
                <a:effectLst>
                  <a:outerShdw blurRad="63500" dir="2700000" algn="tl" rotWithShape="0">
                    <a:prstClr val="white">
                      <a:alpha val="40000"/>
                    </a:prstClr>
                  </a:outerShdw>
                </a:effectLst>
              </a:rPr>
              <a:pPr/>
              <a:t>‹#›</a:t>
            </a:fld>
            <a:endParaRPr lang="en-US">
              <a:solidFill>
                <a:srgbClr val="333333"/>
              </a:solidFill>
              <a:effectLst>
                <a:outerShdw blurRad="63500" dir="2700000" algn="tl" rotWithShape="0">
                  <a:prstClr val="white">
                    <a:alpha val="40000"/>
                  </a:prstClr>
                </a:outerShdw>
              </a:effectLst>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Overlay-FullBackground.jpg"/>
          <p:cNvPicPr>
            <a:picLocks noChangeAspect="1"/>
          </p:cNvPicPr>
          <p:nvPr/>
        </p:nvPicPr>
        <p:blipFill>
          <a:blip r:embed="rId2"/>
          <a:srcRect r="14719"/>
          <a:stretch>
            <a:fillRect/>
          </a:stretch>
        </p:blipFill>
        <p:spPr>
          <a:xfrm>
            <a:off x="0" y="8963"/>
            <a:ext cx="20794965" cy="13716000"/>
          </a:xfrm>
          <a:prstGeom prst="rect">
            <a:avLst/>
          </a:prstGeom>
          <a:noFill/>
          <a:ln>
            <a:noFill/>
          </a:ln>
        </p:spPr>
      </p:pic>
      <p:sp>
        <p:nvSpPr>
          <p:cNvPr id="2" name="Vertical Title 1"/>
          <p:cNvSpPr>
            <a:spLocks noGrp="1"/>
          </p:cNvSpPr>
          <p:nvPr>
            <p:ph type="title" orient="vert"/>
          </p:nvPr>
        </p:nvSpPr>
        <p:spPr>
          <a:xfrm>
            <a:off x="20929602" y="914402"/>
            <a:ext cx="3251199" cy="11337926"/>
          </a:xfrm>
        </p:spPr>
        <p:txBody>
          <a:bodyPr vert="eaVert">
            <a:normAutofit/>
          </a:bodyPr>
          <a:lstStyle/>
          <a:p>
            <a:r>
              <a:rPr lang="en-US"/>
              <a:t>Click to edit Master title style</a:t>
            </a:r>
            <a:endParaRPr/>
          </a:p>
        </p:txBody>
      </p:sp>
      <p:sp>
        <p:nvSpPr>
          <p:cNvPr id="3" name="Vertical Text Placeholder 2"/>
          <p:cNvSpPr>
            <a:spLocks noGrp="1"/>
          </p:cNvSpPr>
          <p:nvPr>
            <p:ph type="body" orient="vert" idx="1"/>
          </p:nvPr>
        </p:nvSpPr>
        <p:spPr>
          <a:xfrm>
            <a:off x="2078567" y="914402"/>
            <a:ext cx="17022233" cy="1133792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21132801" y="12712702"/>
            <a:ext cx="2844801" cy="730250"/>
          </a:xfrm>
          <a:effectLst>
            <a:outerShdw blurRad="50800" dist="38100" dir="2700000" algn="tl" rotWithShape="0">
              <a:prstClr val="black">
                <a:alpha val="40000"/>
              </a:prstClr>
            </a:outerShdw>
          </a:effectLst>
        </p:spPr>
        <p:txBody>
          <a:bodyPr vert="horz" lIns="91440" tIns="45720" rIns="91440" bIns="45720" rtlCol="0" anchor="ctr"/>
          <a:lstStyle>
            <a:lvl1pPr marL="0" algn="r" defTabSz="1828837" rtl="0" eaLnBrk="1" latinLnBrk="0" hangingPunct="1">
              <a:defRPr sz="2401" kern="1200">
                <a:solidFill>
                  <a:schemeClr val="tx1"/>
                </a:solidFill>
                <a:effectLst>
                  <a:outerShdw blurRad="38100" dist="12700" dir="2700000" algn="tl" rotWithShape="0">
                    <a:prstClr val="black">
                      <a:alpha val="60000"/>
                    </a:prstClr>
                  </a:outerShdw>
                </a:effectLst>
                <a:latin typeface="+mn-lt"/>
                <a:ea typeface="+mn-ea"/>
                <a:cs typeface="+mn-cs"/>
              </a:defRPr>
            </a:lvl1pPr>
          </a:lstStyle>
          <a:p>
            <a:fld id="{594D8A39-A123-5540-876F-60F8DC823507}" type="datetimeFigureOut">
              <a:rPr lang="en-US" smtClean="0">
                <a:solidFill>
                  <a:prstClr val="white"/>
                </a:solidFill>
              </a:rPr>
              <a:pPr/>
              <a:t>10/1/20</a:t>
            </a:fld>
            <a:endParaRPr lang="en-US">
              <a:solidFill>
                <a:prstClr val="white"/>
              </a:solidFill>
            </a:endParaRPr>
          </a:p>
        </p:txBody>
      </p:sp>
      <p:sp>
        <p:nvSpPr>
          <p:cNvPr id="5" name="Footer Placeholder 4"/>
          <p:cNvSpPr>
            <a:spLocks noGrp="1"/>
          </p:cNvSpPr>
          <p:nvPr>
            <p:ph type="ftr" sz="quarter" idx="11"/>
          </p:nvPr>
        </p:nvSpPr>
        <p:spPr/>
        <p:txBody>
          <a:bodyPr/>
          <a:lstStyle/>
          <a:p>
            <a:endParaRPr lang="en-US">
              <a:solidFill>
                <a:srgbClr val="333333"/>
              </a:solidFill>
              <a:effectLst>
                <a:outerShdw blurRad="63500" dir="2700000" algn="tl" rotWithShape="0">
                  <a:prstClr val="white">
                    <a:alpha val="40000"/>
                  </a:prstClr>
                </a:outerShdw>
              </a:effectLst>
            </a:endParaRPr>
          </a:p>
        </p:txBody>
      </p:sp>
      <p:sp>
        <p:nvSpPr>
          <p:cNvPr id="6" name="Slide Number Placeholder 5"/>
          <p:cNvSpPr>
            <a:spLocks noGrp="1"/>
          </p:cNvSpPr>
          <p:nvPr>
            <p:ph type="sldNum" sz="quarter" idx="12"/>
          </p:nvPr>
        </p:nvSpPr>
        <p:spPr/>
        <p:txBody>
          <a:bodyPr/>
          <a:lstStyle/>
          <a:p>
            <a:fld id="{80912702-B30F-0448-A602-2D2AAEBB19E7}" type="slidenum">
              <a:rPr lang="en-US" smtClean="0">
                <a:solidFill>
                  <a:srgbClr val="333333"/>
                </a:solidFill>
                <a:effectLst>
                  <a:outerShdw blurRad="63500" dir="2700000" algn="tl" rotWithShape="0">
                    <a:prstClr val="white">
                      <a:alpha val="40000"/>
                    </a:prstClr>
                  </a:outerShdw>
                </a:effectLst>
              </a:rPr>
              <a:pPr/>
              <a:t>‹#›</a:t>
            </a:fld>
            <a:endParaRPr lang="en-US">
              <a:solidFill>
                <a:srgbClr val="333333"/>
              </a:solidFill>
              <a:effectLst>
                <a:outerShdw blurRad="63500" dir="2700000" algn="tl" rotWithShape="0">
                  <a:prstClr val="white">
                    <a:alpha val="40000"/>
                  </a:prstClr>
                </a:outerShdw>
              </a:effectLst>
            </a:endParaRPr>
          </a:p>
        </p:txBody>
      </p:sp>
      <p:pic>
        <p:nvPicPr>
          <p:cNvPr id="10" name="Picture 9" descr="overlay-ruleShadow.png"/>
          <p:cNvPicPr>
            <a:picLocks noChangeAspect="1"/>
          </p:cNvPicPr>
          <p:nvPr/>
        </p:nvPicPr>
        <p:blipFill>
          <a:blip r:embed="rId3"/>
          <a:srcRect r="25031"/>
          <a:stretch>
            <a:fillRect/>
          </a:stretch>
        </p:blipFill>
        <p:spPr>
          <a:xfrm rot="5400000" flipH="1">
            <a:off x="14075087" y="6688478"/>
            <a:ext cx="13710329" cy="333377"/>
          </a:xfrm>
          <a:prstGeom prst="rect">
            <a:avLst/>
          </a:prstGeom>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9" name="Shape 19"/>
          <p:cNvSpPr>
            <a:spLocks noGrp="1"/>
          </p:cNvSpPr>
          <p:nvPr>
            <p:ph type="title"/>
          </p:nvPr>
        </p:nvSpPr>
        <p:spPr>
          <a:prstGeom prst="rect">
            <a:avLst/>
          </a:prstGeom>
        </p:spPr>
        <p:txBody>
          <a:bodyPr/>
          <a:lstStyle/>
          <a:p>
            <a:pPr lvl="0">
              <a:defRPr sz="1800">
                <a:solidFill>
                  <a:srgbClr val="000000"/>
                </a:solidFill>
              </a:defRPr>
            </a:pPr>
            <a:r>
              <a:rPr sz="11250">
                <a:solidFill>
                  <a:srgbClr val="FFFFFF"/>
                </a:solidFill>
              </a:rPr>
              <a:t>Title Text</a:t>
            </a:r>
          </a:p>
        </p:txBody>
      </p:sp>
      <p:sp>
        <p:nvSpPr>
          <p:cNvPr id="20" name="Shape 20"/>
          <p:cNvSpPr>
            <a:spLocks noGrp="1"/>
          </p:cNvSpPr>
          <p:nvPr>
            <p:ph type="body" idx="1"/>
          </p:nvPr>
        </p:nvSpPr>
        <p:spPr>
          <a:prstGeom prst="rect">
            <a:avLst/>
          </a:prstGeom>
        </p:spPr>
        <p:txBody>
          <a:bodyPr/>
          <a:lstStyle/>
          <a:p>
            <a:pPr lvl="0">
              <a:defRPr sz="1800">
                <a:solidFill>
                  <a:srgbClr val="000000"/>
                </a:solidFill>
              </a:defRPr>
            </a:pPr>
            <a:r>
              <a:rPr sz="5344">
                <a:solidFill>
                  <a:srgbClr val="FFFFFF"/>
                </a:solidFill>
              </a:rPr>
              <a:t>Body Level One</a:t>
            </a:r>
          </a:p>
          <a:p>
            <a:pPr lvl="1">
              <a:defRPr sz="1800">
                <a:solidFill>
                  <a:srgbClr val="000000"/>
                </a:solidFill>
              </a:defRPr>
            </a:pPr>
            <a:r>
              <a:rPr sz="5344">
                <a:solidFill>
                  <a:srgbClr val="FFFFFF"/>
                </a:solidFill>
              </a:rPr>
              <a:t>Body Level Two</a:t>
            </a:r>
          </a:p>
          <a:p>
            <a:pPr lvl="2">
              <a:defRPr sz="1800">
                <a:solidFill>
                  <a:srgbClr val="000000"/>
                </a:solidFill>
              </a:defRPr>
            </a:pPr>
            <a:r>
              <a:rPr sz="5344">
                <a:solidFill>
                  <a:srgbClr val="FFFFFF"/>
                </a:solidFill>
              </a:rPr>
              <a:t>Body Level Three</a:t>
            </a:r>
          </a:p>
          <a:p>
            <a:pPr lvl="3">
              <a:defRPr sz="1800">
                <a:solidFill>
                  <a:srgbClr val="000000"/>
                </a:solidFill>
              </a:defRPr>
            </a:pPr>
            <a:r>
              <a:rPr sz="5344">
                <a:solidFill>
                  <a:srgbClr val="FFFFFF"/>
                </a:solidFill>
              </a:rPr>
              <a:t>Body Level Four</a:t>
            </a:r>
          </a:p>
          <a:p>
            <a:pPr lvl="4">
              <a:defRPr sz="1800">
                <a:solidFill>
                  <a:srgbClr val="000000"/>
                </a:solidFill>
              </a:defRPr>
            </a:pPr>
            <a:r>
              <a:rPr sz="5344">
                <a:solidFill>
                  <a:srgbClr val="FFFFFF"/>
                </a:solidFill>
              </a:rPr>
              <a:t>Body Level Five</a:t>
            </a:r>
          </a:p>
        </p:txBody>
      </p:sp>
    </p:spTree>
    <p:extLst>
      <p:ext uri="{BB962C8B-B14F-4D97-AF65-F5344CB8AC3E}">
        <p14:creationId xmlns:p14="http://schemas.microsoft.com/office/powerpoint/2010/main" val="1613338130"/>
      </p:ext>
    </p:extLst>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2381250" y="2303859"/>
            <a:ext cx="19621500" cy="4643438"/>
          </a:xfrm>
          <a:prstGeom prst="rect">
            <a:avLst/>
          </a:prstGeom>
        </p:spPr>
        <p:txBody>
          <a:bodyPr anchor="b"/>
          <a:lstStyle/>
          <a:p>
            <a:r>
              <a:t>Title Text</a:t>
            </a:r>
          </a:p>
        </p:txBody>
      </p:sp>
      <p:sp>
        <p:nvSpPr>
          <p:cNvPr id="12" name="Shape 12"/>
          <p:cNvSpPr>
            <a:spLocks noGrp="1"/>
          </p:cNvSpPr>
          <p:nvPr>
            <p:ph type="body" sz="quarter" idx="1"/>
          </p:nvPr>
        </p:nvSpPr>
        <p:spPr>
          <a:xfrm>
            <a:off x="2381250" y="7072313"/>
            <a:ext cx="19621500" cy="1589484"/>
          </a:xfrm>
          <a:prstGeom prst="rect">
            <a:avLst/>
          </a:prstGeom>
        </p:spPr>
        <p:txBody>
          <a:bodyPr anchor="t"/>
          <a:lstStyle>
            <a:lvl1pPr marL="0" indent="0" algn="ctr">
              <a:spcBef>
                <a:spcPts val="0"/>
              </a:spcBef>
              <a:buSzTx/>
              <a:buNone/>
              <a:defRPr sz="5063"/>
            </a:lvl1pPr>
            <a:lvl2pPr marL="0" indent="0" algn="ctr">
              <a:spcBef>
                <a:spcPts val="0"/>
              </a:spcBef>
              <a:buSzTx/>
              <a:buNone/>
              <a:defRPr sz="5063"/>
            </a:lvl2pPr>
            <a:lvl3pPr marL="0" indent="0" algn="ctr">
              <a:spcBef>
                <a:spcPts val="0"/>
              </a:spcBef>
              <a:buSzTx/>
              <a:buNone/>
              <a:defRPr sz="5063"/>
            </a:lvl3pPr>
            <a:lvl4pPr marL="0" indent="0" algn="ctr">
              <a:spcBef>
                <a:spcPts val="0"/>
              </a:spcBef>
              <a:buSzTx/>
              <a:buNone/>
              <a:defRPr sz="5063"/>
            </a:lvl4pPr>
            <a:lvl5pPr marL="0" indent="0" algn="ctr">
              <a:spcBef>
                <a:spcPts val="0"/>
              </a:spcBef>
              <a:buSzTx/>
              <a:buNone/>
              <a:defRPr sz="5063"/>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507004597"/>
      </p:ext>
    </p:extLst>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0" name="Shape 20"/>
          <p:cNvSpPr>
            <a:spLocks noGrp="1"/>
          </p:cNvSpPr>
          <p:nvPr>
            <p:ph type="title"/>
          </p:nvPr>
        </p:nvSpPr>
        <p:spPr>
          <a:prstGeom prst="rect">
            <a:avLst/>
          </a:prstGeom>
        </p:spPr>
        <p:txBody>
          <a:bodyPr/>
          <a:lstStyle/>
          <a:p>
            <a:r>
              <a:t>Title Text</a:t>
            </a:r>
          </a:p>
        </p:txBody>
      </p:sp>
      <p:sp>
        <p:nvSpPr>
          <p:cNvPr id="21" name="Shape 21"/>
          <p:cNvSpPr>
            <a:spLocks noGrp="1"/>
          </p:cNvSpPr>
          <p:nvPr>
            <p:ph type="body" idx="1"/>
          </p:nvPr>
        </p:nvSpPr>
        <p:spPr>
          <a:xfrm>
            <a:off x="2381250" y="3893344"/>
            <a:ext cx="19621500" cy="8036719"/>
          </a:xfrm>
          <a:prstGeom prst="rect">
            <a:avLst/>
          </a:prstGeom>
        </p:spPr>
        <p:txBody>
          <a:bodyPr/>
          <a:lstStyle>
            <a:lvl1pPr>
              <a:spcBef>
                <a:spcPts val="3375"/>
              </a:spcBef>
            </a:lvl1pPr>
            <a:lvl2pPr>
              <a:spcBef>
                <a:spcPts val="3375"/>
              </a:spcBef>
            </a:lvl2pPr>
            <a:lvl3pPr>
              <a:spcBef>
                <a:spcPts val="3375"/>
              </a:spcBef>
            </a:lvl3pPr>
            <a:lvl4pPr>
              <a:spcBef>
                <a:spcPts val="3375"/>
              </a:spcBef>
            </a:lvl4pPr>
            <a:lvl5pPr>
              <a:spcBef>
                <a:spcPts val="3375"/>
              </a:spcBef>
            </a:lvl5pPr>
          </a:lstStyle>
          <a:p>
            <a:r>
              <a:t>Body Level One</a:t>
            </a:r>
          </a:p>
          <a:p>
            <a:pPr lvl="1"/>
            <a:r>
              <a:t>Body Level Two</a:t>
            </a:r>
          </a:p>
          <a:p>
            <a:pPr lvl="2"/>
            <a:r>
              <a:t>Body Level Three</a:t>
            </a:r>
          </a:p>
          <a:p>
            <a:pPr lvl="3"/>
            <a:r>
              <a:t>Body Level Four</a:t>
            </a:r>
          </a:p>
          <a:p>
            <a:pPr lvl="4"/>
            <a:r>
              <a:t>Body Level Five</a:t>
            </a:r>
          </a:p>
        </p:txBody>
      </p:sp>
      <p:sp>
        <p:nvSpPr>
          <p:cNvPr id="22" name="Shape 22"/>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996236173"/>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4833937" y="4536281"/>
            <a:ext cx="14716126" cy="4643438"/>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type="tx">
  <p:cSld name="Title &amp; Bullets - 2 Column">
    <p:spTree>
      <p:nvGrpSpPr>
        <p:cNvPr id="1" name=""/>
        <p:cNvGrpSpPr/>
        <p:nvPr/>
      </p:nvGrpSpPr>
      <p:grpSpPr>
        <a:xfrm>
          <a:off x="0" y="0"/>
          <a:ext cx="0" cy="0"/>
          <a:chOff x="0" y="0"/>
          <a:chExt cx="0" cy="0"/>
        </a:xfrm>
      </p:grpSpPr>
      <p:sp>
        <p:nvSpPr>
          <p:cNvPr id="29" name="Shape 29"/>
          <p:cNvSpPr>
            <a:spLocks noGrp="1"/>
          </p:cNvSpPr>
          <p:nvPr>
            <p:ph type="title"/>
          </p:nvPr>
        </p:nvSpPr>
        <p:spPr>
          <a:prstGeom prst="rect">
            <a:avLst/>
          </a:prstGeom>
        </p:spPr>
        <p:txBody>
          <a:bodyPr/>
          <a:lstStyle/>
          <a:p>
            <a:r>
              <a:t>Title Text</a:t>
            </a:r>
          </a:p>
        </p:txBody>
      </p:sp>
      <p:sp>
        <p:nvSpPr>
          <p:cNvPr id="30" name="Shape 30"/>
          <p:cNvSpPr>
            <a:spLocks noGrp="1"/>
          </p:cNvSpPr>
          <p:nvPr>
            <p:ph type="body" idx="1"/>
          </p:nvPr>
        </p:nvSpPr>
        <p:spPr>
          <a:xfrm>
            <a:off x="2381250" y="3893344"/>
            <a:ext cx="19621500" cy="8036719"/>
          </a:xfrm>
          <a:prstGeom prst="rect">
            <a:avLst/>
          </a:prstGeom>
        </p:spPr>
        <p:txBody>
          <a:bodyPr numCol="2" spcCol="523240" anchor="t"/>
          <a:lstStyle>
            <a:lvl1pPr marL="1142084" indent="-695584">
              <a:spcBef>
                <a:spcPts val="5344"/>
              </a:spcBef>
              <a:defRPr sz="4500"/>
            </a:lvl1pPr>
            <a:lvl2pPr marL="1767185" indent="-695584">
              <a:spcBef>
                <a:spcPts val="5344"/>
              </a:spcBef>
              <a:defRPr sz="4500"/>
            </a:lvl2pPr>
            <a:lvl3pPr marL="2392285" indent="-695584">
              <a:spcBef>
                <a:spcPts val="5344"/>
              </a:spcBef>
              <a:defRPr sz="4500"/>
            </a:lvl3pPr>
            <a:lvl4pPr marL="3017385" indent="-695584">
              <a:spcBef>
                <a:spcPts val="5344"/>
              </a:spcBef>
              <a:defRPr sz="4500"/>
            </a:lvl4pPr>
            <a:lvl5pPr marL="3642486" indent="-695584">
              <a:spcBef>
                <a:spcPts val="5344"/>
              </a:spcBef>
              <a:defRPr sz="4500"/>
            </a:lvl5pPr>
          </a:lstStyle>
          <a:p>
            <a:r>
              <a:t>Body Level One</a:t>
            </a:r>
          </a:p>
          <a:p>
            <a:pPr lvl="1"/>
            <a:r>
              <a:t>Body Level Two</a:t>
            </a:r>
          </a:p>
          <a:p>
            <a:pPr lvl="2"/>
            <a:r>
              <a:t>Body Level Three</a:t>
            </a:r>
          </a:p>
          <a:p>
            <a:pPr lvl="3"/>
            <a:r>
              <a:t>Body Level Four</a:t>
            </a:r>
          </a:p>
          <a:p>
            <a:pPr lvl="4"/>
            <a:r>
              <a:t>Body Level Five</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477691340"/>
      </p:ext>
    </p:extLst>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38" name="Shape 38"/>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9" name="Shape 39"/>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65100056"/>
      </p:ext>
    </p:extLst>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46" name="Shape 46"/>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99595418"/>
      </p:ext>
    </p:extLst>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3" name="Shape 53"/>
          <p:cNvSpPr>
            <a:spLocks noGrp="1"/>
          </p:cNvSpPr>
          <p:nvPr>
            <p:ph type="title"/>
          </p:nvPr>
        </p:nvSpPr>
        <p:spPr>
          <a:prstGeom prst="rect">
            <a:avLst/>
          </a:prstGeom>
        </p:spPr>
        <p:txBody>
          <a:bodyPr/>
          <a:lstStyle/>
          <a:p>
            <a:r>
              <a:t>Title Text</a:t>
            </a:r>
          </a:p>
        </p:txBody>
      </p:sp>
      <p:sp>
        <p:nvSpPr>
          <p:cNvPr id="54" name="Shape 54"/>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513079373"/>
      </p:ext>
    </p:extLst>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61" name="Shape 61"/>
          <p:cNvSpPr>
            <a:spLocks noGrp="1"/>
          </p:cNvSpPr>
          <p:nvPr>
            <p:ph type="title"/>
          </p:nvPr>
        </p:nvSpPr>
        <p:spPr>
          <a:xfrm>
            <a:off x="2381250" y="4179094"/>
            <a:ext cx="19621500" cy="5357813"/>
          </a:xfrm>
          <a:prstGeom prst="rect">
            <a:avLst/>
          </a:prstGeom>
        </p:spPr>
        <p:txBody>
          <a:bodyPr/>
          <a:lstStyle/>
          <a:p>
            <a:r>
              <a:t>Title Text</a:t>
            </a:r>
          </a:p>
        </p:txBody>
      </p:sp>
      <p:sp>
        <p:nvSpPr>
          <p:cNvPr id="62" name="Shape 62"/>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698128793"/>
      </p:ext>
    </p:extLst>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69" name="Shape 69"/>
          <p:cNvSpPr>
            <a:spLocks noGrp="1"/>
          </p:cNvSpPr>
          <p:nvPr>
            <p:ph type="pic" sz="half" idx="13"/>
          </p:nvPr>
        </p:nvSpPr>
        <p:spPr>
          <a:xfrm>
            <a:off x="4572000" y="2303859"/>
            <a:ext cx="15240000" cy="6411516"/>
          </a:xfrm>
          <a:prstGeom prst="rect">
            <a:avLst/>
          </a:prstGeom>
        </p:spPr>
        <p:txBody>
          <a:bodyPr lIns="91439" tIns="45719" rIns="91439" bIns="45719" anchor="t"/>
          <a:lstStyle/>
          <a:p>
            <a:endParaRPr/>
          </a:p>
        </p:txBody>
      </p:sp>
      <p:sp>
        <p:nvSpPr>
          <p:cNvPr id="70" name="Shape 70"/>
          <p:cNvSpPr>
            <a:spLocks noGrp="1"/>
          </p:cNvSpPr>
          <p:nvPr>
            <p:ph type="title"/>
          </p:nvPr>
        </p:nvSpPr>
        <p:spPr>
          <a:xfrm>
            <a:off x="2381250" y="10358438"/>
            <a:ext cx="19621500" cy="2393156"/>
          </a:xfrm>
          <a:prstGeom prst="rect">
            <a:avLst/>
          </a:prstGeom>
        </p:spPr>
        <p:txBody>
          <a:bodyPr/>
          <a:lstStyle/>
          <a:p>
            <a:r>
              <a:t>Title Text</a:t>
            </a:r>
          </a:p>
        </p:txBody>
      </p:sp>
      <p:sp>
        <p:nvSpPr>
          <p:cNvPr id="71" name="Shape 71"/>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448395412"/>
      </p:ext>
    </p:extLst>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type="tx">
  <p:cSld name="Photo - Horizontal Reflection">
    <p:spTree>
      <p:nvGrpSpPr>
        <p:cNvPr id="1" name=""/>
        <p:cNvGrpSpPr/>
        <p:nvPr/>
      </p:nvGrpSpPr>
      <p:grpSpPr>
        <a:xfrm>
          <a:off x="0" y="0"/>
          <a:ext cx="0" cy="0"/>
          <a:chOff x="0" y="0"/>
          <a:chExt cx="0" cy="0"/>
        </a:xfrm>
      </p:grpSpPr>
      <p:sp>
        <p:nvSpPr>
          <p:cNvPr id="78" name="Shape 78"/>
          <p:cNvSpPr>
            <a:spLocks noGrp="1"/>
          </p:cNvSpPr>
          <p:nvPr>
            <p:ph type="pic" sz="half" idx="13"/>
          </p:nvPr>
        </p:nvSpPr>
        <p:spPr>
          <a:xfrm>
            <a:off x="4572000" y="2303859"/>
            <a:ext cx="15240000" cy="6411516"/>
          </a:xfrm>
          <a:prstGeom prst="rect">
            <a:avLst/>
          </a:prstGeom>
          <a:ln w="25400"/>
          <a:effectLst>
            <a:reflection stA="50000" endPos="40000" dir="5400000" sy="-100000" algn="bl" rotWithShape="0"/>
          </a:effectLst>
        </p:spPr>
        <p:txBody>
          <a:bodyPr lIns="91439" tIns="45719" rIns="91439" bIns="45719" anchor="t"/>
          <a:lstStyle/>
          <a:p>
            <a:endParaRPr/>
          </a:p>
        </p:txBody>
      </p:sp>
      <p:sp>
        <p:nvSpPr>
          <p:cNvPr id="79" name="Shape 79"/>
          <p:cNvSpPr>
            <a:spLocks noGrp="1"/>
          </p:cNvSpPr>
          <p:nvPr>
            <p:ph type="title"/>
          </p:nvPr>
        </p:nvSpPr>
        <p:spPr>
          <a:xfrm>
            <a:off x="2381250" y="10358438"/>
            <a:ext cx="19621500" cy="2393156"/>
          </a:xfrm>
          <a:prstGeom prst="rect">
            <a:avLst/>
          </a:prstGeom>
        </p:spPr>
        <p:txBody>
          <a:bodyPr/>
          <a:lstStyle/>
          <a:p>
            <a:r>
              <a:t>Title Text</a:t>
            </a:r>
          </a:p>
        </p:txBody>
      </p:sp>
      <p:sp>
        <p:nvSpPr>
          <p:cNvPr id="80" name="Shape 80"/>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005746364"/>
      </p:ext>
    </p:extLst>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87" name="Shape 87"/>
          <p:cNvSpPr>
            <a:spLocks noGrp="1"/>
          </p:cNvSpPr>
          <p:nvPr>
            <p:ph type="pic" sz="quarter" idx="13"/>
          </p:nvPr>
        </p:nvSpPr>
        <p:spPr>
          <a:xfrm>
            <a:off x="13358813" y="2768203"/>
            <a:ext cx="7905750" cy="7911703"/>
          </a:xfrm>
          <a:prstGeom prst="rect">
            <a:avLst/>
          </a:prstGeom>
        </p:spPr>
        <p:txBody>
          <a:bodyPr lIns="91439" tIns="45719" rIns="91439" bIns="45719" anchor="t"/>
          <a:lstStyle/>
          <a:p>
            <a:endParaRPr/>
          </a:p>
        </p:txBody>
      </p:sp>
      <p:sp>
        <p:nvSpPr>
          <p:cNvPr id="88" name="Shape 88"/>
          <p:cNvSpPr>
            <a:spLocks noGrp="1"/>
          </p:cNvSpPr>
          <p:nvPr>
            <p:ph type="title"/>
          </p:nvPr>
        </p:nvSpPr>
        <p:spPr>
          <a:xfrm>
            <a:off x="1190625" y="1982390"/>
            <a:ext cx="11001375" cy="4643438"/>
          </a:xfrm>
          <a:prstGeom prst="rect">
            <a:avLst/>
          </a:prstGeom>
        </p:spPr>
        <p:txBody>
          <a:bodyPr anchor="b"/>
          <a:lstStyle>
            <a:lvl1pPr>
              <a:defRPr sz="9844"/>
            </a:lvl1pPr>
          </a:lstStyle>
          <a:p>
            <a:r>
              <a:t>Title Text</a:t>
            </a:r>
          </a:p>
        </p:txBody>
      </p:sp>
      <p:sp>
        <p:nvSpPr>
          <p:cNvPr id="89" name="Shape 89"/>
          <p:cNvSpPr>
            <a:spLocks noGrp="1"/>
          </p:cNvSpPr>
          <p:nvPr>
            <p:ph type="body" sz="quarter" idx="1"/>
          </p:nvPr>
        </p:nvSpPr>
        <p:spPr>
          <a:xfrm>
            <a:off x="1190625" y="6732984"/>
            <a:ext cx="11001375" cy="4643438"/>
          </a:xfrm>
          <a:prstGeom prst="rect">
            <a:avLst/>
          </a:prstGeom>
        </p:spPr>
        <p:txBody>
          <a:bodyPr anchor="t"/>
          <a:lstStyle>
            <a:lvl1pPr marL="0" indent="0" algn="ctr">
              <a:spcBef>
                <a:spcPts val="0"/>
              </a:spcBef>
              <a:buSzTx/>
              <a:buNone/>
              <a:defRPr sz="4781"/>
            </a:lvl1pPr>
            <a:lvl2pPr marL="0" indent="0" algn="ctr">
              <a:spcBef>
                <a:spcPts val="0"/>
              </a:spcBef>
              <a:buSzTx/>
              <a:buNone/>
              <a:defRPr sz="4781"/>
            </a:lvl2pPr>
            <a:lvl3pPr marL="0" indent="0" algn="ctr">
              <a:spcBef>
                <a:spcPts val="0"/>
              </a:spcBef>
              <a:buSzTx/>
              <a:buNone/>
              <a:defRPr sz="4781"/>
            </a:lvl3pPr>
            <a:lvl4pPr marL="0" indent="0" algn="ctr">
              <a:spcBef>
                <a:spcPts val="0"/>
              </a:spcBef>
              <a:buSzTx/>
              <a:buNone/>
              <a:defRPr sz="4781"/>
            </a:lvl4pPr>
            <a:lvl5pPr marL="0" indent="0" algn="ctr">
              <a:spcBef>
                <a:spcPts val="0"/>
              </a:spcBef>
              <a:buSzTx/>
              <a:buNone/>
              <a:defRPr sz="4781"/>
            </a:lvl5pPr>
          </a:lstStyle>
          <a:p>
            <a:r>
              <a:t>Body Level One</a:t>
            </a:r>
          </a:p>
          <a:p>
            <a:pPr lvl="1"/>
            <a:r>
              <a:t>Body Level Two</a:t>
            </a:r>
          </a:p>
          <a:p>
            <a:pPr lvl="2"/>
            <a:r>
              <a:t>Body Level Three</a:t>
            </a:r>
          </a:p>
          <a:p>
            <a:pPr lvl="3"/>
            <a:r>
              <a:t>Body Level Four</a:t>
            </a:r>
          </a:p>
          <a:p>
            <a:pPr lvl="4"/>
            <a:r>
              <a:t>Body Level Five</a:t>
            </a:r>
          </a:p>
        </p:txBody>
      </p:sp>
      <p:sp>
        <p:nvSpPr>
          <p:cNvPr id="90" name="Shape 90"/>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823965087"/>
      </p:ext>
    </p:extLst>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type="tx">
  <p:cSld name="Photo - Vertical Reflection">
    <p:spTree>
      <p:nvGrpSpPr>
        <p:cNvPr id="1" name=""/>
        <p:cNvGrpSpPr/>
        <p:nvPr/>
      </p:nvGrpSpPr>
      <p:grpSpPr>
        <a:xfrm>
          <a:off x="0" y="0"/>
          <a:ext cx="0" cy="0"/>
          <a:chOff x="0" y="0"/>
          <a:chExt cx="0" cy="0"/>
        </a:xfrm>
      </p:grpSpPr>
      <p:sp>
        <p:nvSpPr>
          <p:cNvPr id="97" name="Shape 97"/>
          <p:cNvSpPr>
            <a:spLocks noGrp="1"/>
          </p:cNvSpPr>
          <p:nvPr>
            <p:ph type="pic" sz="quarter" idx="13"/>
          </p:nvPr>
        </p:nvSpPr>
        <p:spPr>
          <a:xfrm>
            <a:off x="13358813" y="2768203"/>
            <a:ext cx="7905750" cy="7911703"/>
          </a:xfrm>
          <a:prstGeom prst="rect">
            <a:avLst/>
          </a:prstGeom>
          <a:ln w="25400"/>
          <a:effectLst>
            <a:reflection stA="50000" endPos="40000" dir="5400000" sy="-100000" algn="bl" rotWithShape="0"/>
          </a:effectLst>
        </p:spPr>
        <p:txBody>
          <a:bodyPr lIns="91439" tIns="45719" rIns="91439" bIns="45719" anchor="t"/>
          <a:lstStyle/>
          <a:p>
            <a:endParaRPr/>
          </a:p>
        </p:txBody>
      </p:sp>
      <p:sp>
        <p:nvSpPr>
          <p:cNvPr id="98" name="Shape 98"/>
          <p:cNvSpPr>
            <a:spLocks noGrp="1"/>
          </p:cNvSpPr>
          <p:nvPr>
            <p:ph type="title"/>
          </p:nvPr>
        </p:nvSpPr>
        <p:spPr>
          <a:xfrm>
            <a:off x="1190625" y="1982390"/>
            <a:ext cx="11001375" cy="4643438"/>
          </a:xfrm>
          <a:prstGeom prst="rect">
            <a:avLst/>
          </a:prstGeom>
        </p:spPr>
        <p:txBody>
          <a:bodyPr anchor="b"/>
          <a:lstStyle>
            <a:lvl1pPr>
              <a:defRPr sz="9844"/>
            </a:lvl1pPr>
          </a:lstStyle>
          <a:p>
            <a:r>
              <a:t>Title Text</a:t>
            </a:r>
          </a:p>
        </p:txBody>
      </p:sp>
      <p:sp>
        <p:nvSpPr>
          <p:cNvPr id="99" name="Shape 99"/>
          <p:cNvSpPr>
            <a:spLocks noGrp="1"/>
          </p:cNvSpPr>
          <p:nvPr>
            <p:ph type="body" sz="quarter" idx="1"/>
          </p:nvPr>
        </p:nvSpPr>
        <p:spPr>
          <a:xfrm>
            <a:off x="1190625" y="6732984"/>
            <a:ext cx="11001375" cy="4643438"/>
          </a:xfrm>
          <a:prstGeom prst="rect">
            <a:avLst/>
          </a:prstGeom>
        </p:spPr>
        <p:txBody>
          <a:bodyPr anchor="t"/>
          <a:lstStyle>
            <a:lvl1pPr marL="0" indent="0" algn="ctr">
              <a:spcBef>
                <a:spcPts val="0"/>
              </a:spcBef>
              <a:buSzTx/>
              <a:buNone/>
              <a:defRPr sz="4781"/>
            </a:lvl1pPr>
            <a:lvl2pPr marL="0" indent="0" algn="ctr">
              <a:spcBef>
                <a:spcPts val="0"/>
              </a:spcBef>
              <a:buSzTx/>
              <a:buNone/>
              <a:defRPr sz="4781"/>
            </a:lvl2pPr>
            <a:lvl3pPr marL="0" indent="0" algn="ctr">
              <a:spcBef>
                <a:spcPts val="0"/>
              </a:spcBef>
              <a:buSzTx/>
              <a:buNone/>
              <a:defRPr sz="4781"/>
            </a:lvl3pPr>
            <a:lvl4pPr marL="0" indent="0" algn="ctr">
              <a:spcBef>
                <a:spcPts val="0"/>
              </a:spcBef>
              <a:buSzTx/>
              <a:buNone/>
              <a:defRPr sz="4781"/>
            </a:lvl4pPr>
            <a:lvl5pPr marL="0" indent="0" algn="ctr">
              <a:spcBef>
                <a:spcPts val="0"/>
              </a:spcBef>
              <a:buSzTx/>
              <a:buNone/>
              <a:defRPr sz="4781"/>
            </a:lvl5pPr>
          </a:lstStyle>
          <a:p>
            <a:r>
              <a:t>Body Level One</a:t>
            </a:r>
          </a:p>
          <a:p>
            <a:pPr lvl="1"/>
            <a:r>
              <a:t>Body Level Two</a:t>
            </a:r>
          </a:p>
          <a:p>
            <a:pPr lvl="2"/>
            <a:r>
              <a:t>Body Level Three</a:t>
            </a:r>
          </a:p>
          <a:p>
            <a:pPr lvl="3"/>
            <a:r>
              <a:t>Body Level Four</a:t>
            </a:r>
          </a:p>
          <a:p>
            <a:pPr lvl="4"/>
            <a:r>
              <a:t>Body Level Five</a:t>
            </a:r>
          </a:p>
        </p:txBody>
      </p:sp>
      <p:sp>
        <p:nvSpPr>
          <p:cNvPr id="100" name="Shape 100"/>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067537443"/>
      </p:ext>
    </p:extLst>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107" name="Shape 107"/>
          <p:cNvSpPr>
            <a:spLocks noGrp="1"/>
          </p:cNvSpPr>
          <p:nvPr>
            <p:ph type="pic" sz="quarter" idx="13"/>
          </p:nvPr>
        </p:nvSpPr>
        <p:spPr>
          <a:xfrm>
            <a:off x="13454062" y="4054078"/>
            <a:ext cx="7691438" cy="7697391"/>
          </a:xfrm>
          <a:prstGeom prst="rect">
            <a:avLst/>
          </a:prstGeom>
        </p:spPr>
        <p:txBody>
          <a:bodyPr lIns="91439" tIns="45719" rIns="91439" bIns="45719" anchor="t"/>
          <a:lstStyle/>
          <a:p>
            <a:endParaRPr/>
          </a:p>
        </p:txBody>
      </p:sp>
      <p:sp>
        <p:nvSpPr>
          <p:cNvPr id="108" name="Shape 108"/>
          <p:cNvSpPr>
            <a:spLocks noGrp="1"/>
          </p:cNvSpPr>
          <p:nvPr>
            <p:ph type="title"/>
          </p:nvPr>
        </p:nvSpPr>
        <p:spPr>
          <a:prstGeom prst="rect">
            <a:avLst/>
          </a:prstGeom>
        </p:spPr>
        <p:txBody>
          <a:bodyPr/>
          <a:lstStyle/>
          <a:p>
            <a:r>
              <a:t>Title Text</a:t>
            </a:r>
          </a:p>
        </p:txBody>
      </p:sp>
      <p:sp>
        <p:nvSpPr>
          <p:cNvPr id="109" name="Shape 109"/>
          <p:cNvSpPr>
            <a:spLocks noGrp="1"/>
          </p:cNvSpPr>
          <p:nvPr>
            <p:ph type="body" sz="half" idx="1"/>
          </p:nvPr>
        </p:nvSpPr>
        <p:spPr>
          <a:xfrm>
            <a:off x="2381250" y="3893344"/>
            <a:ext cx="9453563" cy="8036719"/>
          </a:xfrm>
          <a:prstGeom prst="rect">
            <a:avLst/>
          </a:prstGeom>
        </p:spPr>
        <p:txBody>
          <a:bodyPr/>
          <a:lstStyle>
            <a:lvl1pPr marL="1142084" indent="-695584">
              <a:spcBef>
                <a:spcPts val="5344"/>
              </a:spcBef>
              <a:defRPr sz="4500"/>
            </a:lvl1pPr>
            <a:lvl2pPr marL="1767185" indent="-695584">
              <a:spcBef>
                <a:spcPts val="5344"/>
              </a:spcBef>
              <a:defRPr sz="4500"/>
            </a:lvl2pPr>
            <a:lvl3pPr marL="2392285" indent="-695584">
              <a:spcBef>
                <a:spcPts val="5344"/>
              </a:spcBef>
              <a:defRPr sz="4500"/>
            </a:lvl3pPr>
            <a:lvl4pPr marL="3017385" indent="-695584">
              <a:spcBef>
                <a:spcPts val="5344"/>
              </a:spcBef>
              <a:defRPr sz="4500"/>
            </a:lvl4pPr>
            <a:lvl5pPr marL="3642486" indent="-695584">
              <a:spcBef>
                <a:spcPts val="5344"/>
              </a:spcBef>
              <a:defRPr sz="4500"/>
            </a:lvl5pPr>
          </a:lstStyle>
          <a:p>
            <a:r>
              <a:t>Body Level One</a:t>
            </a:r>
          </a:p>
          <a:p>
            <a:pPr lvl="1"/>
            <a:r>
              <a:t>Body Level Two</a:t>
            </a:r>
          </a:p>
          <a:p>
            <a:pPr lvl="2"/>
            <a:r>
              <a:t>Body Level Three</a:t>
            </a:r>
          </a:p>
          <a:p>
            <a:pPr lvl="3"/>
            <a:r>
              <a:t>Body Level Four</a:t>
            </a:r>
          </a:p>
          <a:p>
            <a:pPr lvl="4"/>
            <a:r>
              <a:t>Body Level Five</a:t>
            </a:r>
          </a:p>
        </p:txBody>
      </p:sp>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242064929"/>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12495609" y="892968"/>
            <a:ext cx="7500938" cy="11572876"/>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4387453" y="892968"/>
            <a:ext cx="7500938" cy="5607845"/>
          </a:xfrm>
          <a:prstGeom prst="rect">
            <a:avLst/>
          </a:prstGeom>
        </p:spPr>
        <p:txBody>
          <a:bodyPr anchor="b"/>
          <a:lstStyle>
            <a:lvl1pPr>
              <a:defRPr sz="8400"/>
            </a:lvl1pPr>
          </a:lstStyle>
          <a:p>
            <a:r>
              <a:t>Title Text</a:t>
            </a:r>
          </a:p>
        </p:txBody>
      </p:sp>
      <p:sp>
        <p:nvSpPr>
          <p:cNvPr id="40" name="Shape 40"/>
          <p:cNvSpPr>
            <a:spLocks noGrp="1"/>
          </p:cNvSpPr>
          <p:nvPr>
            <p:ph type="body" sz="quarter" idx="1"/>
          </p:nvPr>
        </p:nvSpPr>
        <p:spPr>
          <a:xfrm>
            <a:off x="4387453" y="6697265"/>
            <a:ext cx="7500938" cy="5768579"/>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type="tx">
  <p:cSld name="Title &amp; Bullets - Left">
    <p:spTree>
      <p:nvGrpSpPr>
        <p:cNvPr id="1" name=""/>
        <p:cNvGrpSpPr/>
        <p:nvPr/>
      </p:nvGrpSpPr>
      <p:grpSpPr>
        <a:xfrm>
          <a:off x="0" y="0"/>
          <a:ext cx="0" cy="0"/>
          <a:chOff x="0" y="0"/>
          <a:chExt cx="0" cy="0"/>
        </a:xfrm>
      </p:grpSpPr>
      <p:sp>
        <p:nvSpPr>
          <p:cNvPr id="117" name="Shape 117"/>
          <p:cNvSpPr>
            <a:spLocks noGrp="1"/>
          </p:cNvSpPr>
          <p:nvPr>
            <p:ph type="title"/>
          </p:nvPr>
        </p:nvSpPr>
        <p:spPr>
          <a:prstGeom prst="rect">
            <a:avLst/>
          </a:prstGeom>
        </p:spPr>
        <p:txBody>
          <a:bodyPr/>
          <a:lstStyle/>
          <a:p>
            <a:r>
              <a:t>Title Text</a:t>
            </a:r>
          </a:p>
        </p:txBody>
      </p:sp>
      <p:sp>
        <p:nvSpPr>
          <p:cNvPr id="118" name="Shape 118"/>
          <p:cNvSpPr>
            <a:spLocks noGrp="1"/>
          </p:cNvSpPr>
          <p:nvPr>
            <p:ph type="body" sz="half" idx="1"/>
          </p:nvPr>
        </p:nvSpPr>
        <p:spPr>
          <a:xfrm>
            <a:off x="2381250" y="3893344"/>
            <a:ext cx="9453563" cy="8036719"/>
          </a:xfrm>
          <a:prstGeom prst="rect">
            <a:avLst/>
          </a:prstGeom>
        </p:spPr>
        <p:txBody>
          <a:bodyPr/>
          <a:lstStyle>
            <a:lvl1pPr marL="1142084" indent="-695584">
              <a:spcBef>
                <a:spcPts val="5344"/>
              </a:spcBef>
              <a:defRPr sz="4500"/>
            </a:lvl1pPr>
            <a:lvl2pPr marL="1767185" indent="-695584">
              <a:spcBef>
                <a:spcPts val="5344"/>
              </a:spcBef>
              <a:defRPr sz="4500"/>
            </a:lvl2pPr>
            <a:lvl3pPr marL="2392285" indent="-695584">
              <a:spcBef>
                <a:spcPts val="5344"/>
              </a:spcBef>
              <a:defRPr sz="4500"/>
            </a:lvl3pPr>
            <a:lvl4pPr marL="3017385" indent="-695584">
              <a:spcBef>
                <a:spcPts val="5344"/>
              </a:spcBef>
              <a:defRPr sz="4500"/>
            </a:lvl4pPr>
            <a:lvl5pPr marL="3642486" indent="-695584">
              <a:spcBef>
                <a:spcPts val="5344"/>
              </a:spcBef>
              <a:defRPr sz="4500"/>
            </a:lvl5pPr>
          </a:lstStyle>
          <a:p>
            <a:r>
              <a:t>Body Level One</a:t>
            </a:r>
          </a:p>
          <a:p>
            <a:pPr lvl="1"/>
            <a:r>
              <a:t>Body Level Two</a:t>
            </a:r>
          </a:p>
          <a:p>
            <a:pPr lvl="2"/>
            <a:r>
              <a:t>Body Level Three</a:t>
            </a:r>
          </a:p>
          <a:p>
            <a:pPr lvl="3"/>
            <a:r>
              <a:t>Body Level Four</a:t>
            </a:r>
          </a:p>
          <a:p>
            <a:pPr lvl="4"/>
            <a:r>
              <a:t>Body Level Five</a:t>
            </a:r>
          </a:p>
        </p:txBody>
      </p:sp>
      <p:sp>
        <p:nvSpPr>
          <p:cNvPr id="119" name="Shape 119"/>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195467641"/>
      </p:ext>
    </p:extLst>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type="tx">
  <p:cSld name="Title &amp; Bullets - Right">
    <p:spTree>
      <p:nvGrpSpPr>
        <p:cNvPr id="1" name=""/>
        <p:cNvGrpSpPr/>
        <p:nvPr/>
      </p:nvGrpSpPr>
      <p:grpSpPr>
        <a:xfrm>
          <a:off x="0" y="0"/>
          <a:ext cx="0" cy="0"/>
          <a:chOff x="0" y="0"/>
          <a:chExt cx="0" cy="0"/>
        </a:xfrm>
      </p:grpSpPr>
      <p:sp>
        <p:nvSpPr>
          <p:cNvPr id="126" name="Shape 126"/>
          <p:cNvSpPr>
            <a:spLocks noGrp="1"/>
          </p:cNvSpPr>
          <p:nvPr>
            <p:ph type="title"/>
          </p:nvPr>
        </p:nvSpPr>
        <p:spPr>
          <a:prstGeom prst="rect">
            <a:avLst/>
          </a:prstGeom>
        </p:spPr>
        <p:txBody>
          <a:bodyPr/>
          <a:lstStyle/>
          <a:p>
            <a:r>
              <a:t>Title Text</a:t>
            </a:r>
          </a:p>
        </p:txBody>
      </p:sp>
      <p:sp>
        <p:nvSpPr>
          <p:cNvPr id="127" name="Shape 127"/>
          <p:cNvSpPr>
            <a:spLocks noGrp="1"/>
          </p:cNvSpPr>
          <p:nvPr>
            <p:ph type="body" sz="quarter" idx="1"/>
          </p:nvPr>
        </p:nvSpPr>
        <p:spPr>
          <a:xfrm>
            <a:off x="14573250" y="3893344"/>
            <a:ext cx="7429500" cy="8036719"/>
          </a:xfrm>
          <a:prstGeom prst="rect">
            <a:avLst/>
          </a:prstGeom>
        </p:spPr>
        <p:txBody>
          <a:bodyPr/>
          <a:lstStyle>
            <a:lvl1pPr marL="1142084" indent="-695584">
              <a:spcBef>
                <a:spcPts val="5344"/>
              </a:spcBef>
              <a:defRPr sz="4500"/>
            </a:lvl1pPr>
            <a:lvl2pPr marL="1767185" indent="-695584">
              <a:spcBef>
                <a:spcPts val="5344"/>
              </a:spcBef>
              <a:defRPr sz="4500"/>
            </a:lvl2pPr>
            <a:lvl3pPr marL="2392285" indent="-695584">
              <a:spcBef>
                <a:spcPts val="5344"/>
              </a:spcBef>
              <a:defRPr sz="4500"/>
            </a:lvl3pPr>
            <a:lvl4pPr marL="3017385" indent="-695584">
              <a:spcBef>
                <a:spcPts val="5344"/>
              </a:spcBef>
              <a:defRPr sz="4500"/>
            </a:lvl4pPr>
            <a:lvl5pPr marL="3642486" indent="-695584">
              <a:spcBef>
                <a:spcPts val="5344"/>
              </a:spcBef>
              <a:defRPr sz="4500"/>
            </a:lvl5pPr>
          </a:lstStyle>
          <a:p>
            <a:r>
              <a:t>Body Level One</a:t>
            </a:r>
          </a:p>
          <a:p>
            <a:pPr lvl="1"/>
            <a:r>
              <a:t>Body Level Two</a:t>
            </a:r>
          </a:p>
          <a:p>
            <a:pPr lvl="2"/>
            <a:r>
              <a:t>Body Level Three</a:t>
            </a:r>
          </a:p>
          <a:p>
            <a:pPr lvl="3"/>
            <a:r>
              <a:t>Body Level Four</a:t>
            </a:r>
          </a:p>
          <a:p>
            <a:pPr lvl="4"/>
            <a:r>
              <a:t>Body Level Five</a:t>
            </a:r>
          </a:p>
        </p:txBody>
      </p:sp>
      <p:sp>
        <p:nvSpPr>
          <p:cNvPr id="128" name="Shape 128"/>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436071835"/>
      </p:ext>
    </p:extLst>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3351DA3-320F-4EB5-A999-6DA7CBA7336E}" type="datetimeFigureOut">
              <a:rPr lang="zh-CN" altLang="en-US" smtClean="0"/>
              <a:t>2020/10/1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541F78D-22BB-44F7-B186-A4071C57BF4A}" type="slidenum">
              <a:rPr lang="zh-CN" altLang="en-US" smtClean="0"/>
              <a:t>‹#›</a:t>
            </a:fld>
            <a:endParaRPr lang="zh-CN" altLang="en-US"/>
          </a:p>
        </p:txBody>
      </p:sp>
    </p:spTree>
    <p:extLst>
      <p:ext uri="{BB962C8B-B14F-4D97-AF65-F5344CB8AC3E}">
        <p14:creationId xmlns:p14="http://schemas.microsoft.com/office/powerpoint/2010/main" val="2729567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lvl1pPr>
              <a:spcBef>
                <a:spcPts val="1400"/>
              </a:spcBef>
            </a:lvl1pPr>
            <a:lvl2pPr>
              <a:spcBef>
                <a:spcPts val="1400"/>
              </a:spcBef>
            </a:lvl2pPr>
            <a:lvl3pPr>
              <a:spcBef>
                <a:spcPts val="1400"/>
              </a:spcBef>
            </a:lvl3pPr>
            <a:lvl4pPr>
              <a:spcBef>
                <a:spcPts val="1400"/>
              </a:spcBef>
            </a:lvl4pPr>
            <a:lvl5pPr>
              <a:spcBef>
                <a:spcPts val="1400"/>
              </a:spcBef>
            </a:lvl5p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quarter" idx="13"/>
          </p:nvPr>
        </p:nvSpPr>
        <p:spPr>
          <a:xfrm>
            <a:off x="12495609" y="3661171"/>
            <a:ext cx="7500938" cy="8840392"/>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lvl1pPr>
              <a:defRPr b="0">
                <a:latin typeface="+mn-lt"/>
                <a:ea typeface="+mn-ea"/>
                <a:cs typeface="+mn-cs"/>
                <a:sym typeface="Helvetica Light"/>
              </a:defRPr>
            </a:lvl1pPr>
          </a:lstStyle>
          <a:p>
            <a:r>
              <a:t>Title Text</a:t>
            </a:r>
          </a:p>
        </p:txBody>
      </p:sp>
      <p:sp>
        <p:nvSpPr>
          <p:cNvPr id="67" name="Shape 67"/>
          <p:cNvSpPr>
            <a:spLocks noGrp="1"/>
          </p:cNvSpPr>
          <p:nvPr>
            <p:ph type="body" sz="quarter" idx="1"/>
          </p:nvPr>
        </p:nvSpPr>
        <p:spPr>
          <a:xfrm>
            <a:off x="4387453" y="3661171"/>
            <a:ext cx="7500938" cy="8840392"/>
          </a:xfrm>
          <a:prstGeom prst="rect">
            <a:avLst/>
          </a:prstGeom>
        </p:spPr>
        <p:txBody>
          <a:bodyPr/>
          <a:lstStyle>
            <a:lvl1pPr marL="465364" indent="-465364">
              <a:spcBef>
                <a:spcPts val="1400"/>
              </a:spcBef>
              <a:defRPr sz="3800"/>
            </a:lvl1pPr>
            <a:lvl2pPr marL="808264" indent="-465364">
              <a:spcBef>
                <a:spcPts val="1400"/>
              </a:spcBef>
              <a:defRPr sz="3800"/>
            </a:lvl2pPr>
            <a:lvl3pPr marL="1151164" indent="-465364">
              <a:spcBef>
                <a:spcPts val="1400"/>
              </a:spcBef>
              <a:defRPr sz="3800"/>
            </a:lvl3pPr>
            <a:lvl4pPr marL="1494064" indent="-465364">
              <a:spcBef>
                <a:spcPts val="1400"/>
              </a:spcBef>
              <a:defRPr sz="3800"/>
            </a:lvl4pPr>
            <a:lvl5pPr marL="1836964" indent="-465364">
              <a:spcBef>
                <a:spcPts val="1400"/>
              </a:spcBef>
              <a:defRPr sz="3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4387453" y="1785937"/>
            <a:ext cx="15609094" cy="10144126"/>
          </a:xfrm>
          <a:prstGeom prst="rect">
            <a:avLst/>
          </a:prstGeom>
        </p:spPr>
        <p:txBody>
          <a:bodyPr/>
          <a:lstStyle>
            <a:lvl1pPr>
              <a:spcBef>
                <a:spcPts val="1400"/>
              </a:spcBef>
            </a:lvl1pPr>
            <a:lvl2pPr>
              <a:spcBef>
                <a:spcPts val="1400"/>
              </a:spcBef>
            </a:lvl2pPr>
            <a:lvl3pPr>
              <a:spcBef>
                <a:spcPts val="1400"/>
              </a:spcBef>
            </a:lvl3pPr>
            <a:lvl4pPr>
              <a:spcBef>
                <a:spcPts val="1400"/>
              </a:spcBef>
            </a:lvl4pPr>
            <a:lvl5pPr>
              <a:spcBef>
                <a:spcPts val="1400"/>
              </a:spcBef>
            </a:lvl5p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12495609" y="7161609"/>
            <a:ext cx="7500938" cy="5304235"/>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12504353" y="1250156"/>
            <a:ext cx="7500939" cy="5304235"/>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4387453" y="1250156"/>
            <a:ext cx="7500938" cy="11215688"/>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6" Type="http://schemas.openxmlformats.org/officeDocument/2006/relationships/theme" Target="../theme/theme2.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2" Type="http://schemas.openxmlformats.org/officeDocument/2006/relationships/slideLayout" Target="../slideLayouts/slideLayout29.xml"/><Relationship Id="rId16" Type="http://schemas.openxmlformats.org/officeDocument/2006/relationships/theme" Target="../theme/theme3.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slideLayout" Target="../slideLayouts/slideLayout42.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4387453" y="625078"/>
            <a:ext cx="15609094" cy="3036094"/>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Title Text</a:t>
            </a:r>
          </a:p>
        </p:txBody>
      </p:sp>
      <p:sp>
        <p:nvSpPr>
          <p:cNvPr id="3" name="Shape 3"/>
          <p:cNvSpPr>
            <a:spLocks noGrp="1"/>
          </p:cNvSpPr>
          <p:nvPr>
            <p:ph type="body" idx="1"/>
          </p:nvPr>
        </p:nvSpPr>
        <p:spPr>
          <a:xfrm>
            <a:off x="4387453" y="3661171"/>
            <a:ext cx="15609094" cy="8840392"/>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935814" y="13010554"/>
            <a:ext cx="494513" cy="511176"/>
          </a:xfrm>
          <a:prstGeom prst="rect">
            <a:avLst/>
          </a:prstGeom>
          <a:ln w="12700">
            <a:miter lim="400000"/>
          </a:ln>
        </p:spPr>
        <p:txBody>
          <a:bodyPr wrap="none" lIns="71437" tIns="71437" rIns="71437" bIns="71437">
            <a:spAutoFit/>
          </a:bodyPr>
          <a:lstStyle>
            <a:lvl1pPr>
              <a:defRPr sz="24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821531" latinLnBrk="0">
        <a:lnSpc>
          <a:spcPct val="100000"/>
        </a:lnSpc>
        <a:spcBef>
          <a:spcPts val="0"/>
        </a:spcBef>
        <a:spcAft>
          <a:spcPts val="0"/>
        </a:spcAft>
        <a:buClrTx/>
        <a:buSzTx/>
        <a:buFontTx/>
        <a:buNone/>
        <a:tabLst/>
        <a:defRPr sz="11200" b="1" i="0" u="none" strike="noStrike" cap="none" spc="0" baseline="0">
          <a:ln>
            <a:noFill/>
          </a:ln>
          <a:solidFill>
            <a:srgbClr val="000000"/>
          </a:solidFill>
          <a:uFillTx/>
          <a:latin typeface="Helvetica"/>
          <a:ea typeface="Helvetica"/>
          <a:cs typeface="Helvetica"/>
          <a:sym typeface="Helvetica"/>
        </a:defRPr>
      </a:lvl1pPr>
      <a:lvl2pPr marL="0" marR="0" indent="228600" algn="ctr" defTabSz="821531" latinLnBrk="0">
        <a:lnSpc>
          <a:spcPct val="100000"/>
        </a:lnSpc>
        <a:spcBef>
          <a:spcPts val="0"/>
        </a:spcBef>
        <a:spcAft>
          <a:spcPts val="0"/>
        </a:spcAft>
        <a:buClrTx/>
        <a:buSzTx/>
        <a:buFontTx/>
        <a:buNone/>
        <a:tabLst/>
        <a:defRPr sz="11200" b="1" i="0" u="none" strike="noStrike" cap="none" spc="0" baseline="0">
          <a:ln>
            <a:noFill/>
          </a:ln>
          <a:solidFill>
            <a:srgbClr val="000000"/>
          </a:solidFill>
          <a:uFillTx/>
          <a:latin typeface="Helvetica"/>
          <a:ea typeface="Helvetica"/>
          <a:cs typeface="Helvetica"/>
          <a:sym typeface="Helvetica"/>
        </a:defRPr>
      </a:lvl2pPr>
      <a:lvl3pPr marL="0" marR="0" indent="457200" algn="ctr" defTabSz="821531" latinLnBrk="0">
        <a:lnSpc>
          <a:spcPct val="100000"/>
        </a:lnSpc>
        <a:spcBef>
          <a:spcPts val="0"/>
        </a:spcBef>
        <a:spcAft>
          <a:spcPts val="0"/>
        </a:spcAft>
        <a:buClrTx/>
        <a:buSzTx/>
        <a:buFontTx/>
        <a:buNone/>
        <a:tabLst/>
        <a:defRPr sz="11200" b="1" i="0" u="none" strike="noStrike" cap="none" spc="0" baseline="0">
          <a:ln>
            <a:noFill/>
          </a:ln>
          <a:solidFill>
            <a:srgbClr val="000000"/>
          </a:solidFill>
          <a:uFillTx/>
          <a:latin typeface="Helvetica"/>
          <a:ea typeface="Helvetica"/>
          <a:cs typeface="Helvetica"/>
          <a:sym typeface="Helvetica"/>
        </a:defRPr>
      </a:lvl3pPr>
      <a:lvl4pPr marL="0" marR="0" indent="685800" algn="ctr" defTabSz="821531" latinLnBrk="0">
        <a:lnSpc>
          <a:spcPct val="100000"/>
        </a:lnSpc>
        <a:spcBef>
          <a:spcPts val="0"/>
        </a:spcBef>
        <a:spcAft>
          <a:spcPts val="0"/>
        </a:spcAft>
        <a:buClrTx/>
        <a:buSzTx/>
        <a:buFontTx/>
        <a:buNone/>
        <a:tabLst/>
        <a:defRPr sz="11200" b="1" i="0" u="none" strike="noStrike" cap="none" spc="0" baseline="0">
          <a:ln>
            <a:noFill/>
          </a:ln>
          <a:solidFill>
            <a:srgbClr val="000000"/>
          </a:solidFill>
          <a:uFillTx/>
          <a:latin typeface="Helvetica"/>
          <a:ea typeface="Helvetica"/>
          <a:cs typeface="Helvetica"/>
          <a:sym typeface="Helvetica"/>
        </a:defRPr>
      </a:lvl4pPr>
      <a:lvl5pPr marL="0" marR="0" indent="914400" algn="ctr" defTabSz="821531" latinLnBrk="0">
        <a:lnSpc>
          <a:spcPct val="100000"/>
        </a:lnSpc>
        <a:spcBef>
          <a:spcPts val="0"/>
        </a:spcBef>
        <a:spcAft>
          <a:spcPts val="0"/>
        </a:spcAft>
        <a:buClrTx/>
        <a:buSzTx/>
        <a:buFontTx/>
        <a:buNone/>
        <a:tabLst/>
        <a:defRPr sz="11200" b="1" i="0" u="none" strike="noStrike" cap="none" spc="0" baseline="0">
          <a:ln>
            <a:noFill/>
          </a:ln>
          <a:solidFill>
            <a:srgbClr val="000000"/>
          </a:solidFill>
          <a:uFillTx/>
          <a:latin typeface="Helvetica"/>
          <a:ea typeface="Helvetica"/>
          <a:cs typeface="Helvetica"/>
          <a:sym typeface="Helvetica"/>
        </a:defRPr>
      </a:lvl5pPr>
      <a:lvl6pPr marL="0" marR="0" indent="1143000" algn="ctr" defTabSz="821531" latinLnBrk="0">
        <a:lnSpc>
          <a:spcPct val="100000"/>
        </a:lnSpc>
        <a:spcBef>
          <a:spcPts val="0"/>
        </a:spcBef>
        <a:spcAft>
          <a:spcPts val="0"/>
        </a:spcAft>
        <a:buClrTx/>
        <a:buSzTx/>
        <a:buFontTx/>
        <a:buNone/>
        <a:tabLst/>
        <a:defRPr sz="11200" b="1" i="0" u="none" strike="noStrike" cap="none" spc="0" baseline="0">
          <a:ln>
            <a:noFill/>
          </a:ln>
          <a:solidFill>
            <a:srgbClr val="000000"/>
          </a:solidFill>
          <a:uFillTx/>
          <a:latin typeface="Helvetica"/>
          <a:ea typeface="Helvetica"/>
          <a:cs typeface="Helvetica"/>
          <a:sym typeface="Helvetica"/>
        </a:defRPr>
      </a:lvl6pPr>
      <a:lvl7pPr marL="0" marR="0" indent="1371600" algn="ctr" defTabSz="821531" latinLnBrk="0">
        <a:lnSpc>
          <a:spcPct val="100000"/>
        </a:lnSpc>
        <a:spcBef>
          <a:spcPts val="0"/>
        </a:spcBef>
        <a:spcAft>
          <a:spcPts val="0"/>
        </a:spcAft>
        <a:buClrTx/>
        <a:buSzTx/>
        <a:buFontTx/>
        <a:buNone/>
        <a:tabLst/>
        <a:defRPr sz="11200" b="1" i="0" u="none" strike="noStrike" cap="none" spc="0" baseline="0">
          <a:ln>
            <a:noFill/>
          </a:ln>
          <a:solidFill>
            <a:srgbClr val="000000"/>
          </a:solidFill>
          <a:uFillTx/>
          <a:latin typeface="Helvetica"/>
          <a:ea typeface="Helvetica"/>
          <a:cs typeface="Helvetica"/>
          <a:sym typeface="Helvetica"/>
        </a:defRPr>
      </a:lvl7pPr>
      <a:lvl8pPr marL="0" marR="0" indent="1600200" algn="ctr" defTabSz="821531" latinLnBrk="0">
        <a:lnSpc>
          <a:spcPct val="100000"/>
        </a:lnSpc>
        <a:spcBef>
          <a:spcPts val="0"/>
        </a:spcBef>
        <a:spcAft>
          <a:spcPts val="0"/>
        </a:spcAft>
        <a:buClrTx/>
        <a:buSzTx/>
        <a:buFontTx/>
        <a:buNone/>
        <a:tabLst/>
        <a:defRPr sz="11200" b="1" i="0" u="none" strike="noStrike" cap="none" spc="0" baseline="0">
          <a:ln>
            <a:noFill/>
          </a:ln>
          <a:solidFill>
            <a:srgbClr val="000000"/>
          </a:solidFill>
          <a:uFillTx/>
          <a:latin typeface="Helvetica"/>
          <a:ea typeface="Helvetica"/>
          <a:cs typeface="Helvetica"/>
          <a:sym typeface="Helvetica"/>
        </a:defRPr>
      </a:lvl8pPr>
      <a:lvl9pPr marL="0" marR="0" indent="1828800" algn="ctr" defTabSz="821531" latinLnBrk="0">
        <a:lnSpc>
          <a:spcPct val="100000"/>
        </a:lnSpc>
        <a:spcBef>
          <a:spcPts val="0"/>
        </a:spcBef>
        <a:spcAft>
          <a:spcPts val="0"/>
        </a:spcAft>
        <a:buClrTx/>
        <a:buSzTx/>
        <a:buFontTx/>
        <a:buNone/>
        <a:tabLst/>
        <a:defRPr sz="11200" b="1" i="0" u="none" strike="noStrike" cap="none" spc="0" baseline="0">
          <a:ln>
            <a:noFill/>
          </a:ln>
          <a:solidFill>
            <a:srgbClr val="000000"/>
          </a:solidFill>
          <a:uFillTx/>
          <a:latin typeface="Helvetica"/>
          <a:ea typeface="Helvetica"/>
          <a:cs typeface="Helvetica"/>
          <a:sym typeface="Helvetica"/>
        </a:defRPr>
      </a:lvl9pPr>
    </p:titleStyle>
    <p:bodyStyle>
      <a:lvl1pPr marL="617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1pPr>
      <a:lvl2pPr marL="1061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2pPr>
      <a:lvl3pPr marL="1506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3pPr>
      <a:lvl4pPr marL="1950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4pPr>
      <a:lvl5pPr marL="2395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5pPr>
      <a:lvl6pPr marL="2839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6pPr>
      <a:lvl7pPr marL="3284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7pPr>
      <a:lvl8pPr marL="37288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8pPr>
      <a:lvl9pPr marL="4173361" marR="0" indent="-617361" algn="l" defTabSz="821531" rtl="0" latinLnBrk="0">
        <a:lnSpc>
          <a:spcPct val="100000"/>
        </a:lnSpc>
        <a:spcBef>
          <a:spcPts val="5900"/>
        </a:spcBef>
        <a:spcAft>
          <a:spcPts val="0"/>
        </a:spcAft>
        <a:buClrTx/>
        <a:buSzPct val="75000"/>
        <a:buFontTx/>
        <a:buChar char="•"/>
        <a:tabLst/>
        <a:defRPr sz="50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6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45459" y="125507"/>
            <a:ext cx="22997458" cy="2566335"/>
          </a:xfrm>
          <a:prstGeom prst="rect">
            <a:avLst/>
          </a:prstGeom>
        </p:spPr>
        <p:txBody>
          <a:bodyPr vert="horz" lIns="91440" tIns="45720" rIns="91440" bIns="45720" rtlCol="0" anchor="ctr">
            <a:noAutofit/>
          </a:bodyPr>
          <a:lstStyle/>
          <a:p>
            <a:r>
              <a:rPr lang="en-US"/>
              <a:t>Click to edit Master title style</a:t>
            </a:r>
            <a:endParaRPr dirty="0"/>
          </a:p>
        </p:txBody>
      </p:sp>
      <p:sp>
        <p:nvSpPr>
          <p:cNvPr id="3" name="Text Placeholder 2"/>
          <p:cNvSpPr>
            <a:spLocks noGrp="1"/>
          </p:cNvSpPr>
          <p:nvPr>
            <p:ph type="body" idx="1"/>
          </p:nvPr>
        </p:nvSpPr>
        <p:spPr>
          <a:xfrm>
            <a:off x="645459" y="3392244"/>
            <a:ext cx="22997458" cy="932045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7953319" y="12712702"/>
            <a:ext cx="5689599" cy="730250"/>
          </a:xfrm>
          <a:prstGeom prst="rect">
            <a:avLst/>
          </a:prstGeom>
        </p:spPr>
        <p:txBody>
          <a:bodyPr vert="horz" lIns="91440" tIns="45720" rIns="91440" bIns="45720" rtlCol="0" anchor="ctr"/>
          <a:lstStyle>
            <a:lvl1pPr algn="r">
              <a:defRPr sz="2401">
                <a:solidFill>
                  <a:schemeClr val="bg2"/>
                </a:solidFill>
                <a:effectLst>
                  <a:outerShdw blurRad="63500" dir="2700000" algn="tl" rotWithShape="0">
                    <a:schemeClr val="tx1">
                      <a:alpha val="40000"/>
                    </a:schemeClr>
                  </a:outerShdw>
                </a:effectLst>
              </a:defRPr>
            </a:lvl1pPr>
          </a:lstStyle>
          <a:p>
            <a:pPr defTabSz="914418" hangingPunct="1"/>
            <a:fld id="{594D8A39-A123-5540-876F-60F8DC823507}" type="datetimeFigureOut">
              <a:rPr lang="en-US" kern="1200" smtClean="0">
                <a:solidFill>
                  <a:srgbClr val="333333"/>
                </a:solidFill>
                <a:effectLst>
                  <a:outerShdw blurRad="63500" dir="2700000" algn="tl" rotWithShape="0">
                    <a:prstClr val="white">
                      <a:alpha val="40000"/>
                    </a:prstClr>
                  </a:outerShdw>
                </a:effectLst>
              </a:rPr>
              <a:pPr defTabSz="914418" hangingPunct="1"/>
              <a:t>10/1/20</a:t>
            </a:fld>
            <a:endParaRPr lang="en-US" kern="1200">
              <a:solidFill>
                <a:srgbClr val="333333"/>
              </a:solidFill>
              <a:effectLst>
                <a:outerShdw blurRad="63500" dir="2700000" algn="tl" rotWithShape="0">
                  <a:prstClr val="white">
                    <a:alpha val="40000"/>
                  </a:prstClr>
                </a:outerShdw>
              </a:effectLst>
            </a:endParaRPr>
          </a:p>
        </p:txBody>
      </p:sp>
      <p:sp>
        <p:nvSpPr>
          <p:cNvPr id="5" name="Footer Placeholder 4"/>
          <p:cNvSpPr>
            <a:spLocks noGrp="1"/>
          </p:cNvSpPr>
          <p:nvPr>
            <p:ph type="ftr" sz="quarter" idx="3"/>
          </p:nvPr>
        </p:nvSpPr>
        <p:spPr>
          <a:xfrm>
            <a:off x="645458" y="12712702"/>
            <a:ext cx="7721601" cy="730250"/>
          </a:xfrm>
          <a:prstGeom prst="rect">
            <a:avLst/>
          </a:prstGeom>
        </p:spPr>
        <p:txBody>
          <a:bodyPr vert="horz" lIns="91440" tIns="45720" rIns="91440" bIns="45720" rtlCol="0" anchor="ctr"/>
          <a:lstStyle>
            <a:lvl1pPr algn="l">
              <a:defRPr sz="2401">
                <a:solidFill>
                  <a:schemeClr val="bg2"/>
                </a:solidFill>
                <a:effectLst>
                  <a:outerShdw blurRad="63500" dir="2700000" algn="tl" rotWithShape="0">
                    <a:schemeClr val="tx1">
                      <a:alpha val="40000"/>
                    </a:schemeClr>
                  </a:outerShdw>
                </a:effectLst>
              </a:defRPr>
            </a:lvl1pPr>
          </a:lstStyle>
          <a:p>
            <a:pPr defTabSz="914418" hangingPunct="1"/>
            <a:endParaRPr lang="en-US" kern="1200">
              <a:solidFill>
                <a:srgbClr val="333333"/>
              </a:solidFill>
              <a:effectLst>
                <a:outerShdw blurRad="63500" dir="2700000" algn="tl" rotWithShape="0">
                  <a:prstClr val="white">
                    <a:alpha val="40000"/>
                  </a:prstClr>
                </a:outerShdw>
              </a:effectLst>
            </a:endParaRPr>
          </a:p>
        </p:txBody>
      </p:sp>
      <p:sp>
        <p:nvSpPr>
          <p:cNvPr id="6" name="Slide Number Placeholder 5"/>
          <p:cNvSpPr>
            <a:spLocks noGrp="1"/>
          </p:cNvSpPr>
          <p:nvPr>
            <p:ph type="sldNum" sz="quarter" idx="4"/>
          </p:nvPr>
        </p:nvSpPr>
        <p:spPr>
          <a:xfrm>
            <a:off x="11379201" y="12712702"/>
            <a:ext cx="1625601" cy="730250"/>
          </a:xfrm>
          <a:prstGeom prst="rect">
            <a:avLst/>
          </a:prstGeom>
        </p:spPr>
        <p:txBody>
          <a:bodyPr vert="horz" lIns="91440" tIns="45720" rIns="91440" bIns="45720" rtlCol="0" anchor="ctr"/>
          <a:lstStyle>
            <a:lvl1pPr algn="ctr">
              <a:defRPr sz="2401">
                <a:solidFill>
                  <a:schemeClr val="bg2"/>
                </a:solidFill>
                <a:effectLst>
                  <a:outerShdw blurRad="63500" dir="2700000" algn="tl" rotWithShape="0">
                    <a:schemeClr val="tx1">
                      <a:alpha val="40000"/>
                    </a:schemeClr>
                  </a:outerShdw>
                </a:effectLst>
              </a:defRPr>
            </a:lvl1pPr>
          </a:lstStyle>
          <a:p>
            <a:pPr defTabSz="914418" hangingPunct="1"/>
            <a:fld id="{80912702-B30F-0448-A602-2D2AAEBB19E7}" type="slidenum">
              <a:rPr lang="en-US" kern="1200" smtClean="0">
                <a:solidFill>
                  <a:srgbClr val="333333"/>
                </a:solidFill>
                <a:effectLst>
                  <a:outerShdw blurRad="63500" dir="2700000" algn="tl" rotWithShape="0">
                    <a:prstClr val="white">
                      <a:alpha val="40000"/>
                    </a:prstClr>
                  </a:outerShdw>
                </a:effectLst>
              </a:rPr>
              <a:pPr defTabSz="914418" hangingPunct="1"/>
              <a:t>‹#›</a:t>
            </a:fld>
            <a:endParaRPr lang="en-US" kern="1200">
              <a:solidFill>
                <a:srgbClr val="333333"/>
              </a:solidFill>
              <a:effectLst>
                <a:outerShdw blurRad="63500" dir="2700000" algn="tl" rotWithShape="0">
                  <a:prstClr val="white">
                    <a:alpha val="40000"/>
                  </a:prstClr>
                </a:outerShdw>
              </a:effectLst>
            </a:endParaRPr>
          </a:p>
        </p:txBody>
      </p:sp>
    </p:spTree>
    <p:extLst>
      <p:ext uri="{BB962C8B-B14F-4D97-AF65-F5344CB8AC3E}">
        <p14:creationId xmlns:p14="http://schemas.microsoft.com/office/powerpoint/2010/main" val="1329799489"/>
      </p:ext>
    </p:extLst>
  </p:cSld>
  <p:clrMap bg1="dk1" tx1="lt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Lst>
  <p:txStyles>
    <p:titleStyle>
      <a:lvl1pPr algn="ctr" defTabSz="1828837" rtl="0" eaLnBrk="1" latinLnBrk="0" hangingPunct="1">
        <a:spcBef>
          <a:spcPct val="0"/>
        </a:spcBef>
        <a:buNone/>
        <a:defRPr sz="9601" kern="1200">
          <a:solidFill>
            <a:schemeClr val="tx1"/>
          </a:solidFill>
          <a:effectLst>
            <a:outerShdw blurRad="50800" dist="12700" dir="2700000" sx="100500" sy="100500" algn="tl" rotWithShape="0">
              <a:prstClr val="black">
                <a:alpha val="60000"/>
              </a:prstClr>
            </a:outerShdw>
          </a:effectLst>
          <a:latin typeface="+mj-lt"/>
          <a:ea typeface="+mj-ea"/>
          <a:cs typeface="+mj-cs"/>
        </a:defRPr>
      </a:lvl1pPr>
    </p:titleStyle>
    <p:bodyStyle>
      <a:lvl1pPr marL="565161" indent="-565161" algn="l" defTabSz="1828837" rtl="0" eaLnBrk="1" latinLnBrk="0" hangingPunct="1">
        <a:spcBef>
          <a:spcPts val="4000"/>
        </a:spcBef>
        <a:buFont typeface="Calisto MT" pitchFamily="18" charset="0"/>
        <a:buNone/>
        <a:defRPr sz="4800" kern="1200">
          <a:solidFill>
            <a:schemeClr val="bg2"/>
          </a:solidFill>
          <a:effectLst>
            <a:outerShdw blurRad="63500" dir="2700000" algn="tl" rotWithShape="0">
              <a:schemeClr val="tx1">
                <a:alpha val="40000"/>
              </a:schemeClr>
            </a:outerShdw>
          </a:effectLst>
          <a:latin typeface="+mn-lt"/>
          <a:ea typeface="+mn-ea"/>
          <a:cs typeface="+mn-cs"/>
        </a:defRPr>
      </a:lvl1pPr>
      <a:lvl2pPr marL="1155723" indent="-590562" algn="l" defTabSz="1828837" rtl="0" eaLnBrk="1" latinLnBrk="0" hangingPunct="1">
        <a:spcBef>
          <a:spcPts val="1200"/>
        </a:spcBef>
        <a:buClrTx/>
        <a:buFont typeface="Calisto MT" pitchFamily="18" charset="0"/>
        <a:buChar char="•"/>
        <a:defRPr sz="4400" kern="1200">
          <a:solidFill>
            <a:schemeClr val="bg2"/>
          </a:solidFill>
          <a:effectLst>
            <a:outerShdw blurRad="63500" dir="2700000" algn="tl" rotWithShape="0">
              <a:schemeClr val="tx1">
                <a:alpha val="40000"/>
              </a:schemeClr>
            </a:outerShdw>
          </a:effectLst>
          <a:latin typeface="+mn-lt"/>
          <a:ea typeface="+mn-ea"/>
          <a:cs typeface="+mn-cs"/>
        </a:defRPr>
      </a:lvl2pPr>
      <a:lvl3pPr marL="1720884" indent="-565161" algn="l" defTabSz="1828837" rtl="0" eaLnBrk="1" latinLnBrk="0" hangingPunct="1">
        <a:spcBef>
          <a:spcPts val="1200"/>
        </a:spcBef>
        <a:buFont typeface="Calisto MT" pitchFamily="18" charset="0"/>
        <a:buChar char="•"/>
        <a:defRPr sz="4000" kern="1200">
          <a:solidFill>
            <a:schemeClr val="bg2"/>
          </a:solidFill>
          <a:effectLst>
            <a:outerShdw blurRad="63500" dir="2700000" algn="tl" rotWithShape="0">
              <a:schemeClr val="tx1">
                <a:alpha val="40000"/>
              </a:schemeClr>
            </a:outerShdw>
          </a:effectLst>
          <a:latin typeface="+mn-lt"/>
          <a:ea typeface="+mn-ea"/>
          <a:cs typeface="+mn-cs"/>
        </a:defRPr>
      </a:lvl3pPr>
      <a:lvl4pPr marL="2286046" indent="-565161" algn="l" defTabSz="1828837" rtl="0" eaLnBrk="1" latinLnBrk="0" hangingPunct="1">
        <a:spcBef>
          <a:spcPts val="1200"/>
        </a:spcBef>
        <a:buClrTx/>
        <a:buFont typeface="Calisto MT" pitchFamily="18" charset="0"/>
        <a:buChar char="•"/>
        <a:defRPr sz="3600" kern="1200">
          <a:solidFill>
            <a:schemeClr val="bg2"/>
          </a:solidFill>
          <a:effectLst>
            <a:outerShdw blurRad="63500" dir="2700000" algn="tl" rotWithShape="0">
              <a:schemeClr val="tx1">
                <a:alpha val="40000"/>
              </a:schemeClr>
            </a:outerShdw>
          </a:effectLst>
          <a:latin typeface="+mn-lt"/>
          <a:ea typeface="+mn-ea"/>
          <a:cs typeface="+mn-cs"/>
        </a:defRPr>
      </a:lvl4pPr>
      <a:lvl5pPr marL="2851207" indent="-565161" algn="l" defTabSz="1828837" rtl="0" eaLnBrk="1" latinLnBrk="0" hangingPunct="1">
        <a:spcBef>
          <a:spcPts val="1200"/>
        </a:spcBef>
        <a:buFont typeface="Calisto MT" pitchFamily="18" charset="0"/>
        <a:buChar char="•"/>
        <a:defRPr sz="3600" kern="1200">
          <a:solidFill>
            <a:schemeClr val="bg2"/>
          </a:solidFill>
          <a:effectLst>
            <a:outerShdw blurRad="63500" dir="2700000" algn="tl" rotWithShape="0">
              <a:schemeClr val="tx1">
                <a:alpha val="40000"/>
              </a:schemeClr>
            </a:outerShdw>
          </a:effectLst>
          <a:latin typeface="+mn-lt"/>
          <a:ea typeface="+mn-ea"/>
          <a:cs typeface="+mn-cs"/>
        </a:defRPr>
      </a:lvl5pPr>
      <a:lvl6pPr marL="5029300" indent="-457209" algn="l" defTabSz="1828837" rtl="0" eaLnBrk="1" latinLnBrk="0" hangingPunct="1">
        <a:spcBef>
          <a:spcPct val="20000"/>
        </a:spcBef>
        <a:buFont typeface="Arial" pitchFamily="34" charset="0"/>
        <a:buChar char="•"/>
        <a:defRPr sz="4000" kern="1200">
          <a:solidFill>
            <a:schemeClr val="tx1"/>
          </a:solidFill>
          <a:latin typeface="+mn-lt"/>
          <a:ea typeface="+mn-ea"/>
          <a:cs typeface="+mn-cs"/>
        </a:defRPr>
      </a:lvl6pPr>
      <a:lvl7pPr marL="5943719" indent="-457209" algn="l" defTabSz="1828837" rtl="0" eaLnBrk="1" latinLnBrk="0" hangingPunct="1">
        <a:spcBef>
          <a:spcPct val="20000"/>
        </a:spcBef>
        <a:buFont typeface="Arial" pitchFamily="34" charset="0"/>
        <a:buChar char="•"/>
        <a:defRPr sz="4000" kern="1200">
          <a:solidFill>
            <a:schemeClr val="tx1"/>
          </a:solidFill>
          <a:latin typeface="+mn-lt"/>
          <a:ea typeface="+mn-ea"/>
          <a:cs typeface="+mn-cs"/>
        </a:defRPr>
      </a:lvl7pPr>
      <a:lvl8pPr marL="6858137" indent="-457209" algn="l" defTabSz="1828837" rtl="0" eaLnBrk="1" latinLnBrk="0" hangingPunct="1">
        <a:spcBef>
          <a:spcPct val="20000"/>
        </a:spcBef>
        <a:buFont typeface="Arial" pitchFamily="34" charset="0"/>
        <a:buChar char="•"/>
        <a:defRPr sz="4000" kern="1200">
          <a:solidFill>
            <a:schemeClr val="tx1"/>
          </a:solidFill>
          <a:latin typeface="+mn-lt"/>
          <a:ea typeface="+mn-ea"/>
          <a:cs typeface="+mn-cs"/>
        </a:defRPr>
      </a:lvl8pPr>
      <a:lvl9pPr marL="7772555" indent="-457209" algn="l" defTabSz="1828837" rtl="0" eaLnBrk="1" latinLnBrk="0" hangingPunct="1">
        <a:spcBef>
          <a:spcPct val="20000"/>
        </a:spcBef>
        <a:buFont typeface="Arial" pitchFamily="34" charset="0"/>
        <a:buChar char="•"/>
        <a:defRPr sz="4000" kern="1200">
          <a:solidFill>
            <a:schemeClr val="tx1"/>
          </a:solidFill>
          <a:latin typeface="+mn-lt"/>
          <a:ea typeface="+mn-ea"/>
          <a:cs typeface="+mn-cs"/>
        </a:defRPr>
      </a:lvl9pPr>
    </p:bodyStyle>
    <p:otherStyle>
      <a:defPPr>
        <a:defRPr/>
      </a:defPPr>
      <a:lvl1pPr marL="0" algn="l" defTabSz="1828837" rtl="0" eaLnBrk="1" latinLnBrk="0" hangingPunct="1">
        <a:defRPr sz="3600" kern="1200">
          <a:solidFill>
            <a:schemeClr val="tx1"/>
          </a:solidFill>
          <a:latin typeface="+mn-lt"/>
          <a:ea typeface="+mn-ea"/>
          <a:cs typeface="+mn-cs"/>
        </a:defRPr>
      </a:lvl1pPr>
      <a:lvl2pPr marL="914418" algn="l" defTabSz="1828837" rtl="0" eaLnBrk="1" latinLnBrk="0" hangingPunct="1">
        <a:defRPr sz="3600" kern="1200">
          <a:solidFill>
            <a:schemeClr val="tx1"/>
          </a:solidFill>
          <a:latin typeface="+mn-lt"/>
          <a:ea typeface="+mn-ea"/>
          <a:cs typeface="+mn-cs"/>
        </a:defRPr>
      </a:lvl2pPr>
      <a:lvl3pPr marL="1828837" algn="l" defTabSz="1828837" rtl="0" eaLnBrk="1" latinLnBrk="0" hangingPunct="1">
        <a:defRPr sz="3600" kern="1200">
          <a:solidFill>
            <a:schemeClr val="tx1"/>
          </a:solidFill>
          <a:latin typeface="+mn-lt"/>
          <a:ea typeface="+mn-ea"/>
          <a:cs typeface="+mn-cs"/>
        </a:defRPr>
      </a:lvl3pPr>
      <a:lvl4pPr marL="2743255" algn="l" defTabSz="1828837" rtl="0" eaLnBrk="1" latinLnBrk="0" hangingPunct="1">
        <a:defRPr sz="3600" kern="1200">
          <a:solidFill>
            <a:schemeClr val="tx1"/>
          </a:solidFill>
          <a:latin typeface="+mn-lt"/>
          <a:ea typeface="+mn-ea"/>
          <a:cs typeface="+mn-cs"/>
        </a:defRPr>
      </a:lvl4pPr>
      <a:lvl5pPr marL="3657672" algn="l" defTabSz="1828837" rtl="0" eaLnBrk="1" latinLnBrk="0" hangingPunct="1">
        <a:defRPr sz="3600" kern="1200">
          <a:solidFill>
            <a:schemeClr val="tx1"/>
          </a:solidFill>
          <a:latin typeface="+mn-lt"/>
          <a:ea typeface="+mn-ea"/>
          <a:cs typeface="+mn-cs"/>
        </a:defRPr>
      </a:lvl5pPr>
      <a:lvl6pPr marL="4572091" algn="l" defTabSz="1828837" rtl="0" eaLnBrk="1" latinLnBrk="0" hangingPunct="1">
        <a:defRPr sz="3600" kern="1200">
          <a:solidFill>
            <a:schemeClr val="tx1"/>
          </a:solidFill>
          <a:latin typeface="+mn-lt"/>
          <a:ea typeface="+mn-ea"/>
          <a:cs typeface="+mn-cs"/>
        </a:defRPr>
      </a:lvl6pPr>
      <a:lvl7pPr marL="5486509" algn="l" defTabSz="1828837" rtl="0" eaLnBrk="1" latinLnBrk="0" hangingPunct="1">
        <a:defRPr sz="3600" kern="1200">
          <a:solidFill>
            <a:schemeClr val="tx1"/>
          </a:solidFill>
          <a:latin typeface="+mn-lt"/>
          <a:ea typeface="+mn-ea"/>
          <a:cs typeface="+mn-cs"/>
        </a:defRPr>
      </a:lvl7pPr>
      <a:lvl8pPr marL="6400928" algn="l" defTabSz="1828837" rtl="0" eaLnBrk="1" latinLnBrk="0" hangingPunct="1">
        <a:defRPr sz="3600" kern="1200">
          <a:solidFill>
            <a:schemeClr val="tx1"/>
          </a:solidFill>
          <a:latin typeface="+mn-lt"/>
          <a:ea typeface="+mn-ea"/>
          <a:cs typeface="+mn-cs"/>
        </a:defRPr>
      </a:lvl8pPr>
      <a:lvl9pPr marL="7315346" algn="l" defTabSz="1828837" rtl="0" eaLnBrk="1" latinLnBrk="0" hangingPunct="1">
        <a:defRPr sz="36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body" idx="1"/>
          </p:nvPr>
        </p:nvSpPr>
        <p:spPr>
          <a:xfrm>
            <a:off x="2381250" y="1785938"/>
            <a:ext cx="19621500" cy="10144125"/>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p>
            <a:r>
              <a:t>Body Level One</a:t>
            </a:r>
          </a:p>
          <a:p>
            <a:pPr lvl="1"/>
            <a:r>
              <a:t>Body Level Two</a:t>
            </a:r>
          </a:p>
          <a:p>
            <a:pPr lvl="2"/>
            <a:r>
              <a:t>Body Level Three</a:t>
            </a:r>
          </a:p>
          <a:p>
            <a:pPr lvl="3"/>
            <a:r>
              <a:t>Body Level Four</a:t>
            </a:r>
          </a:p>
          <a:p>
            <a:pPr lvl="4"/>
            <a:r>
              <a:t>Body Level Five</a:t>
            </a:r>
          </a:p>
        </p:txBody>
      </p:sp>
      <p:sp>
        <p:nvSpPr>
          <p:cNvPr id="3" name="Shape 3"/>
          <p:cNvSpPr>
            <a:spLocks noGrp="1"/>
          </p:cNvSpPr>
          <p:nvPr>
            <p:ph type="title"/>
          </p:nvPr>
        </p:nvSpPr>
        <p:spPr>
          <a:xfrm>
            <a:off x="2381250" y="357187"/>
            <a:ext cx="19621500" cy="3429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lstStyle/>
          <a:p>
            <a:r>
              <a:t>Title Text</a:t>
            </a:r>
          </a:p>
        </p:txBody>
      </p:sp>
      <p:sp>
        <p:nvSpPr>
          <p:cNvPr id="4" name="Shape 4"/>
          <p:cNvSpPr>
            <a:spLocks noGrp="1"/>
          </p:cNvSpPr>
          <p:nvPr>
            <p:ph type="sldNum" sz="quarter" idx="2"/>
          </p:nvPr>
        </p:nvSpPr>
        <p:spPr>
          <a:xfrm>
            <a:off x="11933231" y="13019484"/>
            <a:ext cx="493725" cy="492058"/>
          </a:xfrm>
          <a:prstGeom prst="rect">
            <a:avLst/>
          </a:prstGeom>
          <a:ln w="12700">
            <a:miter lim="400000"/>
          </a:ln>
        </p:spPr>
        <p:txBody>
          <a:bodyPr wrap="none" lIns="50800" tIns="50800" rIns="50800" bIns="50800">
            <a:spAutoFit/>
          </a:bodyPr>
          <a:lstStyle>
            <a:lvl1pPr>
              <a:defRPr sz="2531"/>
            </a:lvl1pPr>
          </a:lstStyle>
          <a:p>
            <a:fld id="{86CB4B4D-7CA3-9044-876B-883B54F8677D}" type="slidenum">
              <a:t>‹#›</a:t>
            </a:fld>
            <a:endParaRPr/>
          </a:p>
        </p:txBody>
      </p:sp>
    </p:spTree>
    <p:extLst>
      <p:ext uri="{BB962C8B-B14F-4D97-AF65-F5344CB8AC3E}">
        <p14:creationId xmlns:p14="http://schemas.microsoft.com/office/powerpoint/2010/main" val="971252771"/>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Lst>
  <p:transition spd="med"/>
  <p:txStyles>
    <p:titleStyle>
      <a:lvl1pPr marL="0" marR="0" indent="0" algn="ctr" defTabSz="821560" rtl="0" latinLnBrk="0">
        <a:lnSpc>
          <a:spcPct val="100000"/>
        </a:lnSpc>
        <a:spcBef>
          <a:spcPts val="0"/>
        </a:spcBef>
        <a:spcAft>
          <a:spcPts val="0"/>
        </a:spcAft>
        <a:buClrTx/>
        <a:buSzTx/>
        <a:buFontTx/>
        <a:buNone/>
        <a:tabLst/>
        <a:defRPr sz="11813" b="0" i="0" u="none" strike="noStrike" cap="none" spc="0" baseline="0">
          <a:ln>
            <a:noFill/>
          </a:ln>
          <a:solidFill>
            <a:srgbClr val="000000"/>
          </a:solidFill>
          <a:uFillTx/>
          <a:latin typeface="+mn-lt"/>
          <a:ea typeface="+mn-ea"/>
          <a:cs typeface="+mn-cs"/>
          <a:sym typeface="Gill Sans"/>
        </a:defRPr>
      </a:lvl1pPr>
      <a:lvl2pPr marL="0" marR="0" indent="321480" algn="ctr" defTabSz="821560" rtl="0" latinLnBrk="0">
        <a:lnSpc>
          <a:spcPct val="100000"/>
        </a:lnSpc>
        <a:spcBef>
          <a:spcPts val="0"/>
        </a:spcBef>
        <a:spcAft>
          <a:spcPts val="0"/>
        </a:spcAft>
        <a:buClrTx/>
        <a:buSzTx/>
        <a:buFontTx/>
        <a:buNone/>
        <a:tabLst/>
        <a:defRPr sz="11813" b="0" i="0" u="none" strike="noStrike" cap="none" spc="0" baseline="0">
          <a:ln>
            <a:noFill/>
          </a:ln>
          <a:solidFill>
            <a:srgbClr val="000000"/>
          </a:solidFill>
          <a:uFillTx/>
          <a:latin typeface="+mn-lt"/>
          <a:ea typeface="+mn-ea"/>
          <a:cs typeface="+mn-cs"/>
          <a:sym typeface="Gill Sans"/>
        </a:defRPr>
      </a:lvl2pPr>
      <a:lvl3pPr marL="0" marR="0" indent="642960" algn="ctr" defTabSz="821560" rtl="0" latinLnBrk="0">
        <a:lnSpc>
          <a:spcPct val="100000"/>
        </a:lnSpc>
        <a:spcBef>
          <a:spcPts val="0"/>
        </a:spcBef>
        <a:spcAft>
          <a:spcPts val="0"/>
        </a:spcAft>
        <a:buClrTx/>
        <a:buSzTx/>
        <a:buFontTx/>
        <a:buNone/>
        <a:tabLst/>
        <a:defRPr sz="11813" b="0" i="0" u="none" strike="noStrike" cap="none" spc="0" baseline="0">
          <a:ln>
            <a:noFill/>
          </a:ln>
          <a:solidFill>
            <a:srgbClr val="000000"/>
          </a:solidFill>
          <a:uFillTx/>
          <a:latin typeface="+mn-lt"/>
          <a:ea typeface="+mn-ea"/>
          <a:cs typeface="+mn-cs"/>
          <a:sym typeface="Gill Sans"/>
        </a:defRPr>
      </a:lvl3pPr>
      <a:lvl4pPr marL="0" marR="0" indent="964441" algn="ctr" defTabSz="821560" rtl="0" latinLnBrk="0">
        <a:lnSpc>
          <a:spcPct val="100000"/>
        </a:lnSpc>
        <a:spcBef>
          <a:spcPts val="0"/>
        </a:spcBef>
        <a:spcAft>
          <a:spcPts val="0"/>
        </a:spcAft>
        <a:buClrTx/>
        <a:buSzTx/>
        <a:buFontTx/>
        <a:buNone/>
        <a:tabLst/>
        <a:defRPr sz="11813" b="0" i="0" u="none" strike="noStrike" cap="none" spc="0" baseline="0">
          <a:ln>
            <a:noFill/>
          </a:ln>
          <a:solidFill>
            <a:srgbClr val="000000"/>
          </a:solidFill>
          <a:uFillTx/>
          <a:latin typeface="+mn-lt"/>
          <a:ea typeface="+mn-ea"/>
          <a:cs typeface="+mn-cs"/>
          <a:sym typeface="Gill Sans"/>
        </a:defRPr>
      </a:lvl4pPr>
      <a:lvl5pPr marL="0" marR="0" indent="1285921" algn="ctr" defTabSz="821560" rtl="0" latinLnBrk="0">
        <a:lnSpc>
          <a:spcPct val="100000"/>
        </a:lnSpc>
        <a:spcBef>
          <a:spcPts val="0"/>
        </a:spcBef>
        <a:spcAft>
          <a:spcPts val="0"/>
        </a:spcAft>
        <a:buClrTx/>
        <a:buSzTx/>
        <a:buFontTx/>
        <a:buNone/>
        <a:tabLst/>
        <a:defRPr sz="11813" b="0" i="0" u="none" strike="noStrike" cap="none" spc="0" baseline="0">
          <a:ln>
            <a:noFill/>
          </a:ln>
          <a:solidFill>
            <a:srgbClr val="000000"/>
          </a:solidFill>
          <a:uFillTx/>
          <a:latin typeface="+mn-lt"/>
          <a:ea typeface="+mn-ea"/>
          <a:cs typeface="+mn-cs"/>
          <a:sym typeface="Gill Sans"/>
        </a:defRPr>
      </a:lvl5pPr>
      <a:lvl6pPr marL="0" marR="0" indent="1607401" algn="ctr" defTabSz="821560" rtl="0" latinLnBrk="0">
        <a:lnSpc>
          <a:spcPct val="100000"/>
        </a:lnSpc>
        <a:spcBef>
          <a:spcPts val="0"/>
        </a:spcBef>
        <a:spcAft>
          <a:spcPts val="0"/>
        </a:spcAft>
        <a:buClrTx/>
        <a:buSzTx/>
        <a:buFontTx/>
        <a:buNone/>
        <a:tabLst/>
        <a:defRPr sz="11813" b="0" i="0" u="none" strike="noStrike" cap="none" spc="0" baseline="0">
          <a:ln>
            <a:noFill/>
          </a:ln>
          <a:solidFill>
            <a:srgbClr val="000000"/>
          </a:solidFill>
          <a:uFillTx/>
          <a:latin typeface="+mn-lt"/>
          <a:ea typeface="+mn-ea"/>
          <a:cs typeface="+mn-cs"/>
          <a:sym typeface="Gill Sans"/>
        </a:defRPr>
      </a:lvl6pPr>
      <a:lvl7pPr marL="0" marR="0" indent="1928881" algn="ctr" defTabSz="821560" rtl="0" latinLnBrk="0">
        <a:lnSpc>
          <a:spcPct val="100000"/>
        </a:lnSpc>
        <a:spcBef>
          <a:spcPts val="0"/>
        </a:spcBef>
        <a:spcAft>
          <a:spcPts val="0"/>
        </a:spcAft>
        <a:buClrTx/>
        <a:buSzTx/>
        <a:buFontTx/>
        <a:buNone/>
        <a:tabLst/>
        <a:defRPr sz="11813" b="0" i="0" u="none" strike="noStrike" cap="none" spc="0" baseline="0">
          <a:ln>
            <a:noFill/>
          </a:ln>
          <a:solidFill>
            <a:srgbClr val="000000"/>
          </a:solidFill>
          <a:uFillTx/>
          <a:latin typeface="+mn-lt"/>
          <a:ea typeface="+mn-ea"/>
          <a:cs typeface="+mn-cs"/>
          <a:sym typeface="Gill Sans"/>
        </a:defRPr>
      </a:lvl7pPr>
      <a:lvl8pPr marL="0" marR="0" indent="2250361" algn="ctr" defTabSz="821560" rtl="0" latinLnBrk="0">
        <a:lnSpc>
          <a:spcPct val="100000"/>
        </a:lnSpc>
        <a:spcBef>
          <a:spcPts val="0"/>
        </a:spcBef>
        <a:spcAft>
          <a:spcPts val="0"/>
        </a:spcAft>
        <a:buClrTx/>
        <a:buSzTx/>
        <a:buFontTx/>
        <a:buNone/>
        <a:tabLst/>
        <a:defRPr sz="11813" b="0" i="0" u="none" strike="noStrike" cap="none" spc="0" baseline="0">
          <a:ln>
            <a:noFill/>
          </a:ln>
          <a:solidFill>
            <a:srgbClr val="000000"/>
          </a:solidFill>
          <a:uFillTx/>
          <a:latin typeface="+mn-lt"/>
          <a:ea typeface="+mn-ea"/>
          <a:cs typeface="+mn-cs"/>
          <a:sym typeface="Gill Sans"/>
        </a:defRPr>
      </a:lvl8pPr>
      <a:lvl9pPr marL="0" marR="0" indent="2571841" algn="ctr" defTabSz="821560" rtl="0" latinLnBrk="0">
        <a:lnSpc>
          <a:spcPct val="100000"/>
        </a:lnSpc>
        <a:spcBef>
          <a:spcPts val="0"/>
        </a:spcBef>
        <a:spcAft>
          <a:spcPts val="0"/>
        </a:spcAft>
        <a:buClrTx/>
        <a:buSzTx/>
        <a:buFontTx/>
        <a:buNone/>
        <a:tabLst/>
        <a:defRPr sz="11813" b="0" i="0" u="none" strike="noStrike" cap="none" spc="0" baseline="0">
          <a:ln>
            <a:noFill/>
          </a:ln>
          <a:solidFill>
            <a:srgbClr val="000000"/>
          </a:solidFill>
          <a:uFillTx/>
          <a:latin typeface="+mn-lt"/>
          <a:ea typeface="+mn-ea"/>
          <a:cs typeface="+mn-cs"/>
          <a:sym typeface="Gill Sans"/>
        </a:defRPr>
      </a:lvl9pPr>
    </p:titleStyle>
    <p:bodyStyle>
      <a:lvl1pPr marL="1250201" marR="0" indent="-803700" algn="l" defTabSz="821560" rtl="0" latinLnBrk="0">
        <a:lnSpc>
          <a:spcPct val="100000"/>
        </a:lnSpc>
        <a:spcBef>
          <a:spcPts val="6750"/>
        </a:spcBef>
        <a:spcAft>
          <a:spcPts val="0"/>
        </a:spcAft>
        <a:buClrTx/>
        <a:buSzPct val="171000"/>
        <a:buFontTx/>
        <a:buChar char="•"/>
        <a:tabLst/>
        <a:defRPr sz="5906" b="0" i="0" u="none" strike="noStrike" cap="none" spc="0" baseline="0">
          <a:ln>
            <a:noFill/>
          </a:ln>
          <a:solidFill>
            <a:srgbClr val="000000"/>
          </a:solidFill>
          <a:uFillTx/>
          <a:latin typeface="+mn-lt"/>
          <a:ea typeface="+mn-ea"/>
          <a:cs typeface="+mn-cs"/>
          <a:sym typeface="Gill Sans"/>
        </a:defRPr>
      </a:lvl1pPr>
      <a:lvl2pPr marL="1875301" marR="0" indent="-803700" algn="l" defTabSz="821560" rtl="0" latinLnBrk="0">
        <a:lnSpc>
          <a:spcPct val="100000"/>
        </a:lnSpc>
        <a:spcBef>
          <a:spcPts val="6750"/>
        </a:spcBef>
        <a:spcAft>
          <a:spcPts val="0"/>
        </a:spcAft>
        <a:buClrTx/>
        <a:buSzPct val="171000"/>
        <a:buFontTx/>
        <a:buChar char="•"/>
        <a:tabLst/>
        <a:defRPr sz="5906" b="0" i="0" u="none" strike="noStrike" cap="none" spc="0" baseline="0">
          <a:ln>
            <a:noFill/>
          </a:ln>
          <a:solidFill>
            <a:srgbClr val="000000"/>
          </a:solidFill>
          <a:uFillTx/>
          <a:latin typeface="+mn-lt"/>
          <a:ea typeface="+mn-ea"/>
          <a:cs typeface="+mn-cs"/>
          <a:sym typeface="Gill Sans"/>
        </a:defRPr>
      </a:lvl2pPr>
      <a:lvl3pPr marL="2500401" marR="0" indent="-803700" algn="l" defTabSz="821560" rtl="0" latinLnBrk="0">
        <a:lnSpc>
          <a:spcPct val="100000"/>
        </a:lnSpc>
        <a:spcBef>
          <a:spcPts val="6750"/>
        </a:spcBef>
        <a:spcAft>
          <a:spcPts val="0"/>
        </a:spcAft>
        <a:buClrTx/>
        <a:buSzPct val="171000"/>
        <a:buFontTx/>
        <a:buChar char="•"/>
        <a:tabLst/>
        <a:defRPr sz="5906" b="0" i="0" u="none" strike="noStrike" cap="none" spc="0" baseline="0">
          <a:ln>
            <a:noFill/>
          </a:ln>
          <a:solidFill>
            <a:srgbClr val="000000"/>
          </a:solidFill>
          <a:uFillTx/>
          <a:latin typeface="+mn-lt"/>
          <a:ea typeface="+mn-ea"/>
          <a:cs typeface="+mn-cs"/>
          <a:sym typeface="Gill Sans"/>
        </a:defRPr>
      </a:lvl3pPr>
      <a:lvl4pPr marL="3125502" marR="0" indent="-803700" algn="l" defTabSz="821560" rtl="0" latinLnBrk="0">
        <a:lnSpc>
          <a:spcPct val="100000"/>
        </a:lnSpc>
        <a:spcBef>
          <a:spcPts val="6750"/>
        </a:spcBef>
        <a:spcAft>
          <a:spcPts val="0"/>
        </a:spcAft>
        <a:buClrTx/>
        <a:buSzPct val="171000"/>
        <a:buFontTx/>
        <a:buChar char="•"/>
        <a:tabLst/>
        <a:defRPr sz="5906" b="0" i="0" u="none" strike="noStrike" cap="none" spc="0" baseline="0">
          <a:ln>
            <a:noFill/>
          </a:ln>
          <a:solidFill>
            <a:srgbClr val="000000"/>
          </a:solidFill>
          <a:uFillTx/>
          <a:latin typeface="+mn-lt"/>
          <a:ea typeface="+mn-ea"/>
          <a:cs typeface="+mn-cs"/>
          <a:sym typeface="Gill Sans"/>
        </a:defRPr>
      </a:lvl4pPr>
      <a:lvl5pPr marL="3750602" marR="0" indent="-803700" algn="l" defTabSz="821560" rtl="0" latinLnBrk="0">
        <a:lnSpc>
          <a:spcPct val="100000"/>
        </a:lnSpc>
        <a:spcBef>
          <a:spcPts val="6750"/>
        </a:spcBef>
        <a:spcAft>
          <a:spcPts val="0"/>
        </a:spcAft>
        <a:buClrTx/>
        <a:buSzPct val="171000"/>
        <a:buFontTx/>
        <a:buChar char="•"/>
        <a:tabLst/>
        <a:defRPr sz="5906" b="0" i="0" u="none" strike="noStrike" cap="none" spc="0" baseline="0">
          <a:ln>
            <a:noFill/>
          </a:ln>
          <a:solidFill>
            <a:srgbClr val="000000"/>
          </a:solidFill>
          <a:uFillTx/>
          <a:latin typeface="+mn-lt"/>
          <a:ea typeface="+mn-ea"/>
          <a:cs typeface="+mn-cs"/>
          <a:sym typeface="Gill Sans"/>
        </a:defRPr>
      </a:lvl5pPr>
      <a:lvl6pPr marL="4250682" marR="0" indent="-803700" algn="l" defTabSz="821560" rtl="0" latinLnBrk="0">
        <a:lnSpc>
          <a:spcPct val="100000"/>
        </a:lnSpc>
        <a:spcBef>
          <a:spcPts val="6750"/>
        </a:spcBef>
        <a:spcAft>
          <a:spcPts val="0"/>
        </a:spcAft>
        <a:buClrTx/>
        <a:buSzPct val="171000"/>
        <a:buFontTx/>
        <a:buChar char="•"/>
        <a:tabLst/>
        <a:defRPr sz="5906" b="0" i="0" u="none" strike="noStrike" cap="none" spc="0" baseline="0">
          <a:ln>
            <a:noFill/>
          </a:ln>
          <a:solidFill>
            <a:srgbClr val="000000"/>
          </a:solidFill>
          <a:uFillTx/>
          <a:latin typeface="+mn-lt"/>
          <a:ea typeface="+mn-ea"/>
          <a:cs typeface="+mn-cs"/>
          <a:sym typeface="Gill Sans"/>
        </a:defRPr>
      </a:lvl6pPr>
      <a:lvl7pPr marL="4750763" marR="0" indent="-803700" algn="l" defTabSz="821560" rtl="0" latinLnBrk="0">
        <a:lnSpc>
          <a:spcPct val="100000"/>
        </a:lnSpc>
        <a:spcBef>
          <a:spcPts val="6750"/>
        </a:spcBef>
        <a:spcAft>
          <a:spcPts val="0"/>
        </a:spcAft>
        <a:buClrTx/>
        <a:buSzPct val="171000"/>
        <a:buFontTx/>
        <a:buChar char="•"/>
        <a:tabLst/>
        <a:defRPr sz="5906" b="0" i="0" u="none" strike="noStrike" cap="none" spc="0" baseline="0">
          <a:ln>
            <a:noFill/>
          </a:ln>
          <a:solidFill>
            <a:srgbClr val="000000"/>
          </a:solidFill>
          <a:uFillTx/>
          <a:latin typeface="+mn-lt"/>
          <a:ea typeface="+mn-ea"/>
          <a:cs typeface="+mn-cs"/>
          <a:sym typeface="Gill Sans"/>
        </a:defRPr>
      </a:lvl7pPr>
      <a:lvl8pPr marL="5250843" marR="0" indent="-803700" algn="l" defTabSz="821560" rtl="0" latinLnBrk="0">
        <a:lnSpc>
          <a:spcPct val="100000"/>
        </a:lnSpc>
        <a:spcBef>
          <a:spcPts val="6750"/>
        </a:spcBef>
        <a:spcAft>
          <a:spcPts val="0"/>
        </a:spcAft>
        <a:buClrTx/>
        <a:buSzPct val="171000"/>
        <a:buFontTx/>
        <a:buChar char="•"/>
        <a:tabLst/>
        <a:defRPr sz="5906" b="0" i="0" u="none" strike="noStrike" cap="none" spc="0" baseline="0">
          <a:ln>
            <a:noFill/>
          </a:ln>
          <a:solidFill>
            <a:srgbClr val="000000"/>
          </a:solidFill>
          <a:uFillTx/>
          <a:latin typeface="+mn-lt"/>
          <a:ea typeface="+mn-ea"/>
          <a:cs typeface="+mn-cs"/>
          <a:sym typeface="Gill Sans"/>
        </a:defRPr>
      </a:lvl8pPr>
      <a:lvl9pPr marL="5750923" marR="0" indent="-803700" algn="l" defTabSz="821560" rtl="0" latinLnBrk="0">
        <a:lnSpc>
          <a:spcPct val="100000"/>
        </a:lnSpc>
        <a:spcBef>
          <a:spcPts val="6750"/>
        </a:spcBef>
        <a:spcAft>
          <a:spcPts val="0"/>
        </a:spcAft>
        <a:buClrTx/>
        <a:buSzPct val="171000"/>
        <a:buFontTx/>
        <a:buChar char="•"/>
        <a:tabLst/>
        <a:defRPr sz="5906" b="0" i="0" u="none" strike="noStrike" cap="none" spc="0" baseline="0">
          <a:ln>
            <a:noFill/>
          </a:ln>
          <a:solidFill>
            <a:srgbClr val="000000"/>
          </a:solidFill>
          <a:uFillTx/>
          <a:latin typeface="+mn-lt"/>
          <a:ea typeface="+mn-ea"/>
          <a:cs typeface="+mn-cs"/>
          <a:sym typeface="Gill Sans"/>
        </a:defRPr>
      </a:lvl9pPr>
    </p:bodyStyle>
    <p:otherStyle>
      <a:lvl1pPr marL="0" marR="0" indent="0" algn="ctr" defTabSz="821560" latinLnBrk="0">
        <a:lnSpc>
          <a:spcPct val="100000"/>
        </a:lnSpc>
        <a:spcBef>
          <a:spcPts val="0"/>
        </a:spcBef>
        <a:spcAft>
          <a:spcPts val="0"/>
        </a:spcAft>
        <a:buClrTx/>
        <a:buSzTx/>
        <a:buFontTx/>
        <a:buNone/>
        <a:tabLst/>
        <a:defRPr sz="2531" b="0" i="0" u="none" strike="noStrike" cap="none" spc="0" baseline="0">
          <a:ln>
            <a:noFill/>
          </a:ln>
          <a:solidFill>
            <a:schemeClr val="tx1"/>
          </a:solidFill>
          <a:uFillTx/>
          <a:latin typeface="+mn-lt"/>
          <a:ea typeface="+mn-ea"/>
          <a:cs typeface="+mn-cs"/>
          <a:sym typeface="Gill Sans"/>
        </a:defRPr>
      </a:lvl1pPr>
      <a:lvl2pPr marL="0" marR="0" indent="321480" algn="ctr" defTabSz="821560" latinLnBrk="0">
        <a:lnSpc>
          <a:spcPct val="100000"/>
        </a:lnSpc>
        <a:spcBef>
          <a:spcPts val="0"/>
        </a:spcBef>
        <a:spcAft>
          <a:spcPts val="0"/>
        </a:spcAft>
        <a:buClrTx/>
        <a:buSzTx/>
        <a:buFontTx/>
        <a:buNone/>
        <a:tabLst/>
        <a:defRPr sz="2531" b="0" i="0" u="none" strike="noStrike" cap="none" spc="0" baseline="0">
          <a:ln>
            <a:noFill/>
          </a:ln>
          <a:solidFill>
            <a:schemeClr val="tx1"/>
          </a:solidFill>
          <a:uFillTx/>
          <a:latin typeface="+mn-lt"/>
          <a:ea typeface="+mn-ea"/>
          <a:cs typeface="+mn-cs"/>
          <a:sym typeface="Gill Sans"/>
        </a:defRPr>
      </a:lvl2pPr>
      <a:lvl3pPr marL="0" marR="0" indent="642960" algn="ctr" defTabSz="821560" latinLnBrk="0">
        <a:lnSpc>
          <a:spcPct val="100000"/>
        </a:lnSpc>
        <a:spcBef>
          <a:spcPts val="0"/>
        </a:spcBef>
        <a:spcAft>
          <a:spcPts val="0"/>
        </a:spcAft>
        <a:buClrTx/>
        <a:buSzTx/>
        <a:buFontTx/>
        <a:buNone/>
        <a:tabLst/>
        <a:defRPr sz="2531" b="0" i="0" u="none" strike="noStrike" cap="none" spc="0" baseline="0">
          <a:ln>
            <a:noFill/>
          </a:ln>
          <a:solidFill>
            <a:schemeClr val="tx1"/>
          </a:solidFill>
          <a:uFillTx/>
          <a:latin typeface="+mn-lt"/>
          <a:ea typeface="+mn-ea"/>
          <a:cs typeface="+mn-cs"/>
          <a:sym typeface="Gill Sans"/>
        </a:defRPr>
      </a:lvl3pPr>
      <a:lvl4pPr marL="0" marR="0" indent="964441" algn="ctr" defTabSz="821560" latinLnBrk="0">
        <a:lnSpc>
          <a:spcPct val="100000"/>
        </a:lnSpc>
        <a:spcBef>
          <a:spcPts val="0"/>
        </a:spcBef>
        <a:spcAft>
          <a:spcPts val="0"/>
        </a:spcAft>
        <a:buClrTx/>
        <a:buSzTx/>
        <a:buFontTx/>
        <a:buNone/>
        <a:tabLst/>
        <a:defRPr sz="2531" b="0" i="0" u="none" strike="noStrike" cap="none" spc="0" baseline="0">
          <a:ln>
            <a:noFill/>
          </a:ln>
          <a:solidFill>
            <a:schemeClr val="tx1"/>
          </a:solidFill>
          <a:uFillTx/>
          <a:latin typeface="+mn-lt"/>
          <a:ea typeface="+mn-ea"/>
          <a:cs typeface="+mn-cs"/>
          <a:sym typeface="Gill Sans"/>
        </a:defRPr>
      </a:lvl4pPr>
      <a:lvl5pPr marL="0" marR="0" indent="1285921" algn="ctr" defTabSz="821560" latinLnBrk="0">
        <a:lnSpc>
          <a:spcPct val="100000"/>
        </a:lnSpc>
        <a:spcBef>
          <a:spcPts val="0"/>
        </a:spcBef>
        <a:spcAft>
          <a:spcPts val="0"/>
        </a:spcAft>
        <a:buClrTx/>
        <a:buSzTx/>
        <a:buFontTx/>
        <a:buNone/>
        <a:tabLst/>
        <a:defRPr sz="2531" b="0" i="0" u="none" strike="noStrike" cap="none" spc="0" baseline="0">
          <a:ln>
            <a:noFill/>
          </a:ln>
          <a:solidFill>
            <a:schemeClr val="tx1"/>
          </a:solidFill>
          <a:uFillTx/>
          <a:latin typeface="+mn-lt"/>
          <a:ea typeface="+mn-ea"/>
          <a:cs typeface="+mn-cs"/>
          <a:sym typeface="Gill Sans"/>
        </a:defRPr>
      </a:lvl5pPr>
      <a:lvl6pPr marL="0" marR="0" indent="1607401" algn="ctr" defTabSz="821560" latinLnBrk="0">
        <a:lnSpc>
          <a:spcPct val="100000"/>
        </a:lnSpc>
        <a:spcBef>
          <a:spcPts val="0"/>
        </a:spcBef>
        <a:spcAft>
          <a:spcPts val="0"/>
        </a:spcAft>
        <a:buClrTx/>
        <a:buSzTx/>
        <a:buFontTx/>
        <a:buNone/>
        <a:tabLst/>
        <a:defRPr sz="2531" b="0" i="0" u="none" strike="noStrike" cap="none" spc="0" baseline="0">
          <a:ln>
            <a:noFill/>
          </a:ln>
          <a:solidFill>
            <a:schemeClr val="tx1"/>
          </a:solidFill>
          <a:uFillTx/>
          <a:latin typeface="+mn-lt"/>
          <a:ea typeface="+mn-ea"/>
          <a:cs typeface="+mn-cs"/>
          <a:sym typeface="Gill Sans"/>
        </a:defRPr>
      </a:lvl6pPr>
      <a:lvl7pPr marL="0" marR="0" indent="1928881" algn="ctr" defTabSz="821560" latinLnBrk="0">
        <a:lnSpc>
          <a:spcPct val="100000"/>
        </a:lnSpc>
        <a:spcBef>
          <a:spcPts val="0"/>
        </a:spcBef>
        <a:spcAft>
          <a:spcPts val="0"/>
        </a:spcAft>
        <a:buClrTx/>
        <a:buSzTx/>
        <a:buFontTx/>
        <a:buNone/>
        <a:tabLst/>
        <a:defRPr sz="2531" b="0" i="0" u="none" strike="noStrike" cap="none" spc="0" baseline="0">
          <a:ln>
            <a:noFill/>
          </a:ln>
          <a:solidFill>
            <a:schemeClr val="tx1"/>
          </a:solidFill>
          <a:uFillTx/>
          <a:latin typeface="+mn-lt"/>
          <a:ea typeface="+mn-ea"/>
          <a:cs typeface="+mn-cs"/>
          <a:sym typeface="Gill Sans"/>
        </a:defRPr>
      </a:lvl7pPr>
      <a:lvl8pPr marL="0" marR="0" indent="2250361" algn="ctr" defTabSz="821560" latinLnBrk="0">
        <a:lnSpc>
          <a:spcPct val="100000"/>
        </a:lnSpc>
        <a:spcBef>
          <a:spcPts val="0"/>
        </a:spcBef>
        <a:spcAft>
          <a:spcPts val="0"/>
        </a:spcAft>
        <a:buClrTx/>
        <a:buSzTx/>
        <a:buFontTx/>
        <a:buNone/>
        <a:tabLst/>
        <a:defRPr sz="2531" b="0" i="0" u="none" strike="noStrike" cap="none" spc="0" baseline="0">
          <a:ln>
            <a:noFill/>
          </a:ln>
          <a:solidFill>
            <a:schemeClr val="tx1"/>
          </a:solidFill>
          <a:uFillTx/>
          <a:latin typeface="+mn-lt"/>
          <a:ea typeface="+mn-ea"/>
          <a:cs typeface="+mn-cs"/>
          <a:sym typeface="Gill Sans"/>
        </a:defRPr>
      </a:lvl8pPr>
      <a:lvl9pPr marL="0" marR="0" indent="2571841" algn="ctr" defTabSz="821560" latinLnBrk="0">
        <a:lnSpc>
          <a:spcPct val="100000"/>
        </a:lnSpc>
        <a:spcBef>
          <a:spcPts val="0"/>
        </a:spcBef>
        <a:spcAft>
          <a:spcPts val="0"/>
        </a:spcAft>
        <a:buClrTx/>
        <a:buSzTx/>
        <a:buFontTx/>
        <a:buNone/>
        <a:tabLst/>
        <a:defRPr sz="2531" b="0" i="0" u="none" strike="noStrike" cap="none" spc="0" baseline="0">
          <a:ln>
            <a:noFill/>
          </a:ln>
          <a:solidFill>
            <a:schemeClr val="tx1"/>
          </a:solidFill>
          <a:uFillTx/>
          <a:latin typeface="+mn-lt"/>
          <a:ea typeface="+mn-ea"/>
          <a:cs typeface="+mn-cs"/>
          <a:sym typeface="Gill San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10.png"/><Relationship Id="rId4" Type="http://schemas.openxmlformats.org/officeDocument/2006/relationships/image" Target="../media/image9.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crestingwave.com/sites/default/files/collateral/velobit_whitepaper_ssdperformancetips.pdf" TargetMode="External"/><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9.xml"/></Relationships>
</file>

<file path=ppt/slides/_rels/slide6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9.xml"/></Relationships>
</file>

<file path=ppt/slides/_rels/slide6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4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2.xml"/></Relationships>
</file>

<file path=ppt/slides/_rels/slide6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42.xml"/></Relationships>
</file>

<file path=ppt/slides/_rels/slide6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4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22.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2.xml"/><Relationship Id="rId1" Type="http://schemas.openxmlformats.org/officeDocument/2006/relationships/slideLayout" Target="../slideLayouts/slideLayout6.xml"/><Relationship Id="rId4" Type="http://schemas.openxmlformats.org/officeDocument/2006/relationships/image" Target="../media/image22.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image" Target="../media/image25.tiff"/><Relationship Id="rId1" Type="http://schemas.openxmlformats.org/officeDocument/2006/relationships/slideLayout" Target="../slideLayouts/slideLayout6.xml"/><Relationship Id="rId4" Type="http://schemas.openxmlformats.org/officeDocument/2006/relationships/image" Target="../media/image27.tiff"/></Relationships>
</file>

<file path=ppt/slides/_rels/slide83.xml.rels><?xml version="1.0" encoding="UTF-8" standalone="yes"?>
<Relationships xmlns="http://schemas.openxmlformats.org/package/2006/relationships"><Relationship Id="rId2" Type="http://schemas.openxmlformats.org/officeDocument/2006/relationships/image" Target="../media/image28.tiff"/><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3" Type="http://schemas.openxmlformats.org/officeDocument/2006/relationships/hyperlink" Target="http://research.cs.wisc.edu/adsl/Software/wiscsee" TargetMode="External"/><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A3680BE-B3A3-2D4E-8AAE-E13E94AAB6BA}"/>
              </a:ext>
            </a:extLst>
          </p:cNvPr>
          <p:cNvSpPr>
            <a:spLocks noGrp="1"/>
          </p:cNvSpPr>
          <p:nvPr>
            <p:ph type="title"/>
          </p:nvPr>
        </p:nvSpPr>
        <p:spPr/>
        <p:txBody>
          <a:bodyPr/>
          <a:lstStyle/>
          <a:p>
            <a:r>
              <a:rPr lang="en-US" dirty="0"/>
              <a:t>Announcements</a:t>
            </a:r>
          </a:p>
        </p:txBody>
      </p:sp>
      <p:sp>
        <p:nvSpPr>
          <p:cNvPr id="6" name="Text Placeholder 5">
            <a:extLst>
              <a:ext uri="{FF2B5EF4-FFF2-40B4-BE49-F238E27FC236}">
                <a16:creationId xmlns:a16="http://schemas.microsoft.com/office/drawing/2014/main" id="{B958770A-369F-034D-90A7-BA0F827079F7}"/>
              </a:ext>
            </a:extLst>
          </p:cNvPr>
          <p:cNvSpPr>
            <a:spLocks noGrp="1"/>
          </p:cNvSpPr>
          <p:nvPr>
            <p:ph type="body" idx="1"/>
          </p:nvPr>
        </p:nvSpPr>
        <p:spPr>
          <a:xfrm>
            <a:off x="1010653" y="4479318"/>
            <a:ext cx="23100632" cy="8840392"/>
          </a:xfrm>
        </p:spPr>
        <p:txBody>
          <a:bodyPr>
            <a:normAutofit fontScale="92500" lnSpcReduction="20000"/>
          </a:bodyPr>
          <a:lstStyle/>
          <a:p>
            <a:pPr marL="0" indent="0">
              <a:buNone/>
            </a:pPr>
            <a:r>
              <a:rPr lang="en-US" dirty="0"/>
              <a:t>Mini-Project 1 Due Last night</a:t>
            </a:r>
          </a:p>
          <a:p>
            <a:pPr marL="0" indent="0">
              <a:buNone/>
            </a:pPr>
            <a:r>
              <a:rPr lang="en-US" dirty="0"/>
              <a:t>Mini-Project 2 details tomorrow; 4 weeks (due after midterm); </a:t>
            </a:r>
          </a:p>
          <a:p>
            <a:pPr lvl="1"/>
            <a:r>
              <a:rPr lang="en-US" dirty="0"/>
              <a:t>Work in groups of 2 or 3; </a:t>
            </a:r>
          </a:p>
          <a:p>
            <a:pPr lvl="1"/>
            <a:r>
              <a:rPr lang="en-US" dirty="0"/>
              <a:t>“Modify existing complex codebase to improve some quantifiable metric”</a:t>
            </a:r>
          </a:p>
          <a:p>
            <a:pPr lvl="1"/>
            <a:r>
              <a:rPr lang="en-US" dirty="0"/>
              <a:t>Suggested: Bourbon, but anything “existing complex codebase”</a:t>
            </a:r>
          </a:p>
          <a:p>
            <a:pPr marL="0" indent="0">
              <a:buNone/>
            </a:pPr>
            <a:r>
              <a:rPr lang="en-US" dirty="0"/>
              <a:t>Today: </a:t>
            </a:r>
          </a:p>
          <a:p>
            <a:pPr lvl="1"/>
            <a:r>
              <a:rPr lang="en-US" dirty="0"/>
              <a:t>Unwritten Contract of SSDs (skipping Graph computation on SSDs) - slides</a:t>
            </a:r>
          </a:p>
          <a:p>
            <a:pPr lvl="1"/>
            <a:r>
              <a:rPr lang="en-US" dirty="0"/>
              <a:t>Bourbon: Learned Indexes for LSMs – small groups + all-class polls</a:t>
            </a:r>
          </a:p>
          <a:p>
            <a:pPr marL="0" indent="0">
              <a:buNone/>
            </a:pPr>
            <a:r>
              <a:rPr lang="en-US" dirty="0"/>
              <a:t>Tuesday: </a:t>
            </a:r>
          </a:p>
          <a:p>
            <a:pPr marL="0" indent="0">
              <a:buNone/>
            </a:pPr>
            <a:r>
              <a:rPr lang="en-US" dirty="0"/>
              <a:t>	Two papers on Persistent Memory, read both, only need to writeup one (your choice)</a:t>
            </a:r>
          </a:p>
          <a:p>
            <a:pPr marL="0" indent="0">
              <a:buNone/>
            </a:pPr>
            <a:r>
              <a:rPr lang="en-US" dirty="0"/>
              <a:t>Reading Groups: Meet with reading group #2 before Tuesday</a:t>
            </a:r>
          </a:p>
          <a:p>
            <a:pPr lvl="1"/>
            <a:r>
              <a:rPr lang="en-US" dirty="0"/>
              <a:t>Form own reading group (or randomly assign) next </a:t>
            </a:r>
          </a:p>
          <a:p>
            <a:pPr lvl="1"/>
            <a:endParaRPr lang="en-US" dirty="0"/>
          </a:p>
          <a:p>
            <a:endParaRPr lang="en-US" dirty="0"/>
          </a:p>
        </p:txBody>
      </p:sp>
    </p:spTree>
    <p:extLst>
      <p:ext uri="{BB962C8B-B14F-4D97-AF65-F5344CB8AC3E}">
        <p14:creationId xmlns:p14="http://schemas.microsoft.com/office/powerpoint/2010/main" val="3585070296"/>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 name="Shape 513"/>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9113">
                <a:solidFill>
                  <a:srgbClr val="FFFFFF"/>
                </a:solidFill>
              </a:rPr>
              <a:t>MLC: Multi-Level Cell</a:t>
            </a:r>
          </a:p>
        </p:txBody>
      </p:sp>
      <p:sp>
        <p:nvSpPr>
          <p:cNvPr id="13" name="Shape 512"/>
          <p:cNvSpPr/>
          <p:nvPr/>
        </p:nvSpPr>
        <p:spPr>
          <a:xfrm>
            <a:off x="1977118" y="5914616"/>
            <a:ext cx="2645790" cy="258761"/>
          </a:xfrm>
          <a:prstGeom prst="rect">
            <a:avLst/>
          </a:prstGeom>
          <a:solidFill>
            <a:schemeClr val="bg1"/>
          </a:solidFill>
          <a:ln w="12700">
            <a:miter lim="400000"/>
          </a:ln>
        </p:spPr>
        <p:txBody>
          <a:bodyPr lIns="0" tIns="0" rIns="0" bIns="0" anchor="ctr"/>
          <a:lstStyle/>
          <a:p>
            <a:pPr lvl="0">
              <a:defRPr sz="2600"/>
            </a:pPr>
            <a:endParaRPr sz="3656"/>
          </a:p>
        </p:txBody>
      </p:sp>
      <p:sp>
        <p:nvSpPr>
          <p:cNvPr id="14" name="Shape 514"/>
          <p:cNvSpPr/>
          <p:nvPr/>
        </p:nvSpPr>
        <p:spPr>
          <a:xfrm>
            <a:off x="1977118" y="3527587"/>
            <a:ext cx="2645790" cy="2645790"/>
          </a:xfrm>
          <a:prstGeom prst="rect">
            <a:avLst/>
          </a:prstGeom>
          <a:ln w="76200">
            <a:solidFill>
              <a:srgbClr val="FFFFFF"/>
            </a:solidFill>
            <a:miter lim="400000"/>
          </a:ln>
        </p:spPr>
        <p:txBody>
          <a:bodyPr lIns="0" tIns="0" rIns="0" bIns="0" anchor="ctr"/>
          <a:lstStyle/>
          <a:p>
            <a:pPr lvl="0">
              <a:defRPr sz="2600"/>
            </a:pPr>
            <a:endParaRPr sz="3656"/>
          </a:p>
        </p:txBody>
      </p:sp>
      <p:sp>
        <p:nvSpPr>
          <p:cNvPr id="15" name="Shape 515"/>
          <p:cNvSpPr/>
          <p:nvPr/>
        </p:nvSpPr>
        <p:spPr>
          <a:xfrm rot="16200000">
            <a:off x="112493" y="4453706"/>
            <a:ext cx="1859484" cy="793552"/>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3000"/>
            </a:lvl1pPr>
          </a:lstStyle>
          <a:p>
            <a:pPr lvl="0">
              <a:defRPr sz="1800">
                <a:solidFill>
                  <a:srgbClr val="000000"/>
                </a:solidFill>
              </a:defRPr>
            </a:pPr>
            <a:r>
              <a:rPr sz="4219">
                <a:solidFill>
                  <a:srgbClr val="FFFFFF"/>
                </a:solidFill>
              </a:rPr>
              <a:t>charge</a:t>
            </a:r>
          </a:p>
        </p:txBody>
      </p:sp>
      <p:sp>
        <p:nvSpPr>
          <p:cNvPr id="16" name="Shape 516"/>
          <p:cNvSpPr/>
          <p:nvPr/>
        </p:nvSpPr>
        <p:spPr>
          <a:xfrm flipV="1">
            <a:off x="1484046" y="3495218"/>
            <a:ext cx="1" cy="2710529"/>
          </a:xfrm>
          <a:prstGeom prst="line">
            <a:avLst/>
          </a:prstGeom>
          <a:ln w="25400">
            <a:solidFill>
              <a:srgbClr val="FFFFFF"/>
            </a:solidFill>
            <a:miter lim="400000"/>
            <a:tailEnd type="triangle"/>
          </a:ln>
        </p:spPr>
        <p:txBody>
          <a:bodyPr lIns="71438" tIns="71438" rIns="71438" bIns="71438" anchor="ctr"/>
          <a:lstStyle/>
          <a:p>
            <a:pPr lvl="0">
              <a:defRPr sz="2600"/>
            </a:pPr>
            <a:endParaRPr sz="3656"/>
          </a:p>
        </p:txBody>
      </p:sp>
      <p:sp>
        <p:nvSpPr>
          <p:cNvPr id="17" name="Shape 517"/>
          <p:cNvSpPr/>
          <p:nvPr/>
        </p:nvSpPr>
        <p:spPr>
          <a:xfrm>
            <a:off x="1660140" y="6928236"/>
            <a:ext cx="3279745"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NAND Cell</a:t>
            </a:r>
          </a:p>
        </p:txBody>
      </p:sp>
      <p:sp>
        <p:nvSpPr>
          <p:cNvPr id="18" name="Shape 518"/>
          <p:cNvSpPr/>
          <p:nvPr/>
        </p:nvSpPr>
        <p:spPr>
          <a:xfrm>
            <a:off x="2117024" y="4841552"/>
            <a:ext cx="2508854" cy="1"/>
          </a:xfrm>
          <a:prstGeom prst="line">
            <a:avLst/>
          </a:prstGeom>
          <a:ln w="76200">
            <a:solidFill>
              <a:srgbClr val="FFFFFF"/>
            </a:solidFill>
            <a:custDash>
              <a:ds d="200000" sp="200000"/>
            </a:custDash>
            <a:miter lim="400000"/>
          </a:ln>
        </p:spPr>
        <p:txBody>
          <a:bodyPr lIns="0" tIns="0" rIns="0" bIns="0" anchor="ctr"/>
          <a:lstStyle/>
          <a:p>
            <a:pPr lvl="0">
              <a:defRPr sz="2600"/>
            </a:pPr>
            <a:endParaRPr sz="3656"/>
          </a:p>
        </p:txBody>
      </p:sp>
      <p:sp>
        <p:nvSpPr>
          <p:cNvPr id="19" name="Shape 519"/>
          <p:cNvSpPr/>
          <p:nvPr/>
        </p:nvSpPr>
        <p:spPr>
          <a:xfrm>
            <a:off x="5781893" y="3957513"/>
            <a:ext cx="2508853" cy="1785939"/>
          </a:xfrm>
          <a:prstGeom prst="rightArrow">
            <a:avLst>
              <a:gd name="adj1" fmla="val 32000"/>
              <a:gd name="adj2" fmla="val 64000"/>
            </a:avLst>
          </a:prstGeom>
          <a:solidFill>
            <a:srgbClr val="DCDEE0"/>
          </a:solidFill>
          <a:ln w="12700">
            <a:miter lim="400000"/>
          </a:ln>
        </p:spPr>
        <p:txBody>
          <a:bodyPr lIns="0" tIns="0" rIns="0" bIns="0" anchor="ctr"/>
          <a:lstStyle/>
          <a:p>
            <a:pPr lvl="0">
              <a:defRPr sz="2600"/>
            </a:pPr>
            <a:endParaRPr sz="3656"/>
          </a:p>
        </p:txBody>
      </p:sp>
      <p:sp>
        <p:nvSpPr>
          <p:cNvPr id="20" name="Shape 520"/>
          <p:cNvSpPr/>
          <p:nvPr/>
        </p:nvSpPr>
        <p:spPr>
          <a:xfrm>
            <a:off x="8651740" y="3999287"/>
            <a:ext cx="1586974" cy="1702390"/>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7200"/>
            </a:lvl1pPr>
          </a:lstStyle>
          <a:p>
            <a:pPr lvl="0">
              <a:defRPr sz="1800">
                <a:solidFill>
                  <a:srgbClr val="000000"/>
                </a:solidFill>
              </a:defRPr>
            </a:pPr>
            <a:r>
              <a:rPr sz="10125">
                <a:solidFill>
                  <a:srgbClr val="FFFFFF"/>
                </a:solidFill>
              </a:rPr>
              <a:t>00</a:t>
            </a:r>
          </a:p>
        </p:txBody>
      </p:sp>
      <p:sp>
        <p:nvSpPr>
          <p:cNvPr id="21" name="Shape 521"/>
          <p:cNvSpPr/>
          <p:nvPr/>
        </p:nvSpPr>
        <p:spPr>
          <a:xfrm>
            <a:off x="2117024" y="5497884"/>
            <a:ext cx="2508854" cy="1"/>
          </a:xfrm>
          <a:prstGeom prst="line">
            <a:avLst/>
          </a:prstGeom>
          <a:ln w="76200">
            <a:solidFill>
              <a:srgbClr val="FFFFFF"/>
            </a:solidFill>
            <a:custDash>
              <a:ds d="200000" sp="200000"/>
            </a:custDash>
            <a:miter lim="400000"/>
          </a:ln>
        </p:spPr>
        <p:txBody>
          <a:bodyPr lIns="0" tIns="0" rIns="0" bIns="0" anchor="ctr"/>
          <a:lstStyle/>
          <a:p>
            <a:pPr lvl="0">
              <a:defRPr sz="2600"/>
            </a:pPr>
            <a:endParaRPr sz="3656"/>
          </a:p>
        </p:txBody>
      </p:sp>
      <p:sp>
        <p:nvSpPr>
          <p:cNvPr id="22" name="Shape 522"/>
          <p:cNvSpPr/>
          <p:nvPr/>
        </p:nvSpPr>
        <p:spPr>
          <a:xfrm>
            <a:off x="2117024" y="4185220"/>
            <a:ext cx="2508854" cy="1"/>
          </a:xfrm>
          <a:prstGeom prst="line">
            <a:avLst/>
          </a:prstGeom>
          <a:ln w="76200">
            <a:solidFill>
              <a:srgbClr val="FFFFFF"/>
            </a:solidFill>
            <a:custDash>
              <a:ds d="200000" sp="200000"/>
            </a:custDash>
            <a:miter lim="400000"/>
          </a:ln>
        </p:spPr>
        <p:txBody>
          <a:bodyPr lIns="0" tIns="0" rIns="0" bIns="0" anchor="ctr"/>
          <a:lstStyle/>
          <a:p>
            <a:pPr lvl="0">
              <a:defRPr sz="2600"/>
            </a:pPr>
            <a:endParaRPr sz="3656"/>
          </a:p>
        </p:txBody>
      </p:sp>
      <p:sp>
        <p:nvSpPr>
          <p:cNvPr id="23" name="Shape 524"/>
          <p:cNvSpPr/>
          <p:nvPr/>
        </p:nvSpPr>
        <p:spPr>
          <a:xfrm>
            <a:off x="12405297" y="5151030"/>
            <a:ext cx="2645790" cy="1054718"/>
          </a:xfrm>
          <a:prstGeom prst="rect">
            <a:avLst/>
          </a:prstGeom>
          <a:solidFill>
            <a:schemeClr val="bg1"/>
          </a:solidFill>
          <a:ln w="12700">
            <a:miter lim="400000"/>
          </a:ln>
        </p:spPr>
        <p:txBody>
          <a:bodyPr lIns="0" tIns="0" rIns="0" bIns="0" anchor="ctr"/>
          <a:lstStyle/>
          <a:p>
            <a:pPr lvl="0">
              <a:defRPr sz="2600"/>
            </a:pPr>
            <a:endParaRPr sz="3656"/>
          </a:p>
        </p:txBody>
      </p:sp>
      <p:sp>
        <p:nvSpPr>
          <p:cNvPr id="24" name="Shape 526"/>
          <p:cNvSpPr/>
          <p:nvPr/>
        </p:nvSpPr>
        <p:spPr>
          <a:xfrm>
            <a:off x="12405297" y="3559957"/>
            <a:ext cx="2645790" cy="2645790"/>
          </a:xfrm>
          <a:prstGeom prst="rect">
            <a:avLst/>
          </a:prstGeom>
          <a:ln w="76200">
            <a:solidFill>
              <a:srgbClr val="FFFFFF"/>
            </a:solidFill>
            <a:miter lim="400000"/>
          </a:ln>
        </p:spPr>
        <p:txBody>
          <a:bodyPr lIns="0" tIns="0" rIns="0" bIns="0" anchor="ctr"/>
          <a:lstStyle/>
          <a:p>
            <a:pPr lvl="0">
              <a:defRPr sz="2600"/>
            </a:pPr>
            <a:endParaRPr sz="3656"/>
          </a:p>
        </p:txBody>
      </p:sp>
      <p:sp>
        <p:nvSpPr>
          <p:cNvPr id="25" name="Shape 527"/>
          <p:cNvSpPr/>
          <p:nvPr/>
        </p:nvSpPr>
        <p:spPr>
          <a:xfrm rot="16200000">
            <a:off x="10540672" y="4486076"/>
            <a:ext cx="1859484" cy="793552"/>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3000"/>
            </a:lvl1pPr>
          </a:lstStyle>
          <a:p>
            <a:pPr lvl="0">
              <a:defRPr sz="1800">
                <a:solidFill>
                  <a:srgbClr val="000000"/>
                </a:solidFill>
              </a:defRPr>
            </a:pPr>
            <a:r>
              <a:rPr sz="4219">
                <a:solidFill>
                  <a:srgbClr val="FFFFFF"/>
                </a:solidFill>
              </a:rPr>
              <a:t>charge</a:t>
            </a:r>
          </a:p>
        </p:txBody>
      </p:sp>
      <p:sp>
        <p:nvSpPr>
          <p:cNvPr id="26" name="Shape 528"/>
          <p:cNvSpPr/>
          <p:nvPr/>
        </p:nvSpPr>
        <p:spPr>
          <a:xfrm flipV="1">
            <a:off x="11912225" y="3527588"/>
            <a:ext cx="1" cy="2710529"/>
          </a:xfrm>
          <a:prstGeom prst="line">
            <a:avLst/>
          </a:prstGeom>
          <a:ln w="25400">
            <a:solidFill>
              <a:srgbClr val="FFFFFF"/>
            </a:solidFill>
            <a:miter lim="400000"/>
            <a:tailEnd type="triangle"/>
          </a:ln>
        </p:spPr>
        <p:txBody>
          <a:bodyPr lIns="71438" tIns="71438" rIns="71438" bIns="71438" anchor="ctr"/>
          <a:lstStyle/>
          <a:p>
            <a:pPr lvl="0">
              <a:defRPr sz="2600"/>
            </a:pPr>
            <a:endParaRPr sz="3656"/>
          </a:p>
        </p:txBody>
      </p:sp>
      <p:sp>
        <p:nvSpPr>
          <p:cNvPr id="27" name="Shape 529"/>
          <p:cNvSpPr/>
          <p:nvPr/>
        </p:nvSpPr>
        <p:spPr>
          <a:xfrm>
            <a:off x="12088319" y="6960606"/>
            <a:ext cx="3279745"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NAND Cell</a:t>
            </a:r>
          </a:p>
        </p:txBody>
      </p:sp>
      <p:sp>
        <p:nvSpPr>
          <p:cNvPr id="28" name="Shape 530"/>
          <p:cNvSpPr/>
          <p:nvPr/>
        </p:nvSpPr>
        <p:spPr>
          <a:xfrm>
            <a:off x="12545203" y="4873922"/>
            <a:ext cx="2508854" cy="1"/>
          </a:xfrm>
          <a:prstGeom prst="line">
            <a:avLst/>
          </a:prstGeom>
          <a:ln w="76200">
            <a:solidFill>
              <a:srgbClr val="FFFFFF"/>
            </a:solidFill>
            <a:custDash>
              <a:ds d="200000" sp="200000"/>
            </a:custDash>
            <a:miter lim="400000"/>
          </a:ln>
        </p:spPr>
        <p:txBody>
          <a:bodyPr lIns="0" tIns="0" rIns="0" bIns="0" anchor="ctr"/>
          <a:lstStyle/>
          <a:p>
            <a:pPr lvl="0">
              <a:defRPr sz="2600"/>
            </a:pPr>
            <a:endParaRPr sz="3656"/>
          </a:p>
        </p:txBody>
      </p:sp>
      <p:sp>
        <p:nvSpPr>
          <p:cNvPr id="29" name="Shape 531"/>
          <p:cNvSpPr/>
          <p:nvPr/>
        </p:nvSpPr>
        <p:spPr>
          <a:xfrm>
            <a:off x="16210072" y="3989883"/>
            <a:ext cx="2508853" cy="1785939"/>
          </a:xfrm>
          <a:prstGeom prst="rightArrow">
            <a:avLst>
              <a:gd name="adj1" fmla="val 32000"/>
              <a:gd name="adj2" fmla="val 64000"/>
            </a:avLst>
          </a:prstGeom>
          <a:solidFill>
            <a:srgbClr val="DCDEE0"/>
          </a:solidFill>
          <a:ln w="12700">
            <a:miter lim="400000"/>
          </a:ln>
        </p:spPr>
        <p:txBody>
          <a:bodyPr lIns="0" tIns="0" rIns="0" bIns="0" anchor="ctr"/>
          <a:lstStyle/>
          <a:p>
            <a:pPr lvl="0">
              <a:defRPr sz="2600"/>
            </a:pPr>
            <a:endParaRPr sz="3656"/>
          </a:p>
        </p:txBody>
      </p:sp>
      <p:sp>
        <p:nvSpPr>
          <p:cNvPr id="30" name="Shape 532"/>
          <p:cNvSpPr/>
          <p:nvPr/>
        </p:nvSpPr>
        <p:spPr>
          <a:xfrm>
            <a:off x="19079919" y="4031657"/>
            <a:ext cx="1586974" cy="1702390"/>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7200"/>
            </a:lvl1pPr>
          </a:lstStyle>
          <a:p>
            <a:pPr lvl="0">
              <a:defRPr sz="1800">
                <a:solidFill>
                  <a:srgbClr val="000000"/>
                </a:solidFill>
              </a:defRPr>
            </a:pPr>
            <a:r>
              <a:rPr sz="10125">
                <a:solidFill>
                  <a:srgbClr val="FFFFFF"/>
                </a:solidFill>
              </a:rPr>
              <a:t>01</a:t>
            </a:r>
          </a:p>
        </p:txBody>
      </p:sp>
      <p:sp>
        <p:nvSpPr>
          <p:cNvPr id="31" name="Shape 533"/>
          <p:cNvSpPr/>
          <p:nvPr/>
        </p:nvSpPr>
        <p:spPr>
          <a:xfrm>
            <a:off x="12545203" y="5530254"/>
            <a:ext cx="2508854" cy="1"/>
          </a:xfrm>
          <a:prstGeom prst="line">
            <a:avLst/>
          </a:prstGeom>
          <a:ln w="76200">
            <a:solidFill>
              <a:srgbClr val="FFFFFF"/>
            </a:solidFill>
            <a:custDash>
              <a:ds d="200000" sp="200000"/>
            </a:custDash>
            <a:miter lim="400000"/>
          </a:ln>
        </p:spPr>
        <p:txBody>
          <a:bodyPr lIns="0" tIns="0" rIns="0" bIns="0" anchor="ctr"/>
          <a:lstStyle/>
          <a:p>
            <a:pPr lvl="0">
              <a:defRPr sz="2600"/>
            </a:pPr>
            <a:endParaRPr sz="3656"/>
          </a:p>
        </p:txBody>
      </p:sp>
      <p:sp>
        <p:nvSpPr>
          <p:cNvPr id="32" name="Shape 534"/>
          <p:cNvSpPr/>
          <p:nvPr/>
        </p:nvSpPr>
        <p:spPr>
          <a:xfrm>
            <a:off x="12545203" y="4217590"/>
            <a:ext cx="2508854" cy="1"/>
          </a:xfrm>
          <a:prstGeom prst="line">
            <a:avLst/>
          </a:prstGeom>
          <a:ln w="76200">
            <a:solidFill>
              <a:srgbClr val="FFFFFF"/>
            </a:solidFill>
            <a:custDash>
              <a:ds d="200000" sp="200000"/>
            </a:custDash>
            <a:miter lim="400000"/>
          </a:ln>
        </p:spPr>
        <p:txBody>
          <a:bodyPr lIns="0" tIns="0" rIns="0" bIns="0" anchor="ctr"/>
          <a:lstStyle/>
          <a:p>
            <a:pPr lvl="0">
              <a:defRPr sz="2600"/>
            </a:pPr>
            <a:endParaRPr sz="3656"/>
          </a:p>
        </p:txBody>
      </p:sp>
      <p:sp>
        <p:nvSpPr>
          <p:cNvPr id="33" name="Shape 536"/>
          <p:cNvSpPr/>
          <p:nvPr/>
        </p:nvSpPr>
        <p:spPr>
          <a:xfrm>
            <a:off x="1977118" y="9955247"/>
            <a:ext cx="2645790" cy="1678783"/>
          </a:xfrm>
          <a:prstGeom prst="rect">
            <a:avLst/>
          </a:prstGeom>
          <a:solidFill>
            <a:schemeClr val="bg1"/>
          </a:solidFill>
          <a:ln w="12700">
            <a:miter lim="400000"/>
          </a:ln>
        </p:spPr>
        <p:txBody>
          <a:bodyPr lIns="0" tIns="0" rIns="0" bIns="0" anchor="ctr"/>
          <a:lstStyle/>
          <a:p>
            <a:pPr lvl="0">
              <a:defRPr sz="2600"/>
            </a:pPr>
            <a:endParaRPr sz="3656"/>
          </a:p>
        </p:txBody>
      </p:sp>
      <p:sp>
        <p:nvSpPr>
          <p:cNvPr id="34" name="Shape 538"/>
          <p:cNvSpPr/>
          <p:nvPr/>
        </p:nvSpPr>
        <p:spPr>
          <a:xfrm>
            <a:off x="1977118" y="8988239"/>
            <a:ext cx="2645790" cy="2645790"/>
          </a:xfrm>
          <a:prstGeom prst="rect">
            <a:avLst/>
          </a:prstGeom>
          <a:ln w="76200">
            <a:solidFill>
              <a:srgbClr val="FFFFFF"/>
            </a:solidFill>
            <a:miter lim="400000"/>
          </a:ln>
        </p:spPr>
        <p:txBody>
          <a:bodyPr lIns="0" tIns="0" rIns="0" bIns="0" anchor="ctr"/>
          <a:lstStyle/>
          <a:p>
            <a:pPr lvl="0">
              <a:defRPr sz="2600"/>
            </a:pPr>
            <a:endParaRPr sz="3656"/>
          </a:p>
        </p:txBody>
      </p:sp>
      <p:sp>
        <p:nvSpPr>
          <p:cNvPr id="35" name="Shape 539"/>
          <p:cNvSpPr/>
          <p:nvPr/>
        </p:nvSpPr>
        <p:spPr>
          <a:xfrm rot="16200000">
            <a:off x="112493" y="9914358"/>
            <a:ext cx="1859484" cy="793552"/>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3000"/>
            </a:lvl1pPr>
          </a:lstStyle>
          <a:p>
            <a:pPr lvl="0">
              <a:defRPr sz="1800">
                <a:solidFill>
                  <a:srgbClr val="000000"/>
                </a:solidFill>
              </a:defRPr>
            </a:pPr>
            <a:r>
              <a:rPr sz="4219">
                <a:solidFill>
                  <a:srgbClr val="FFFFFF"/>
                </a:solidFill>
              </a:rPr>
              <a:t>charge</a:t>
            </a:r>
          </a:p>
        </p:txBody>
      </p:sp>
      <p:sp>
        <p:nvSpPr>
          <p:cNvPr id="36" name="Shape 540"/>
          <p:cNvSpPr/>
          <p:nvPr/>
        </p:nvSpPr>
        <p:spPr>
          <a:xfrm flipV="1">
            <a:off x="1484046" y="8955870"/>
            <a:ext cx="1" cy="2710529"/>
          </a:xfrm>
          <a:prstGeom prst="line">
            <a:avLst/>
          </a:prstGeom>
          <a:ln w="25400">
            <a:solidFill>
              <a:srgbClr val="FFFFFF"/>
            </a:solidFill>
            <a:miter lim="400000"/>
            <a:tailEnd type="triangle"/>
          </a:ln>
        </p:spPr>
        <p:txBody>
          <a:bodyPr lIns="71438" tIns="71438" rIns="71438" bIns="71438" anchor="ctr"/>
          <a:lstStyle/>
          <a:p>
            <a:pPr lvl="0">
              <a:defRPr sz="2600"/>
            </a:pPr>
            <a:endParaRPr sz="3656"/>
          </a:p>
        </p:txBody>
      </p:sp>
      <p:sp>
        <p:nvSpPr>
          <p:cNvPr id="37" name="Shape 541"/>
          <p:cNvSpPr/>
          <p:nvPr/>
        </p:nvSpPr>
        <p:spPr>
          <a:xfrm>
            <a:off x="1660140" y="12388888"/>
            <a:ext cx="3279745"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NAND Cell</a:t>
            </a:r>
          </a:p>
        </p:txBody>
      </p:sp>
      <p:sp>
        <p:nvSpPr>
          <p:cNvPr id="38" name="Shape 542"/>
          <p:cNvSpPr/>
          <p:nvPr/>
        </p:nvSpPr>
        <p:spPr>
          <a:xfrm>
            <a:off x="2117024" y="10302204"/>
            <a:ext cx="2508854" cy="1"/>
          </a:xfrm>
          <a:prstGeom prst="line">
            <a:avLst/>
          </a:prstGeom>
          <a:ln w="76200">
            <a:solidFill>
              <a:srgbClr val="FFFFFF"/>
            </a:solidFill>
            <a:custDash>
              <a:ds d="200000" sp="200000"/>
            </a:custDash>
            <a:miter lim="400000"/>
          </a:ln>
        </p:spPr>
        <p:txBody>
          <a:bodyPr lIns="0" tIns="0" rIns="0" bIns="0" anchor="ctr"/>
          <a:lstStyle/>
          <a:p>
            <a:pPr lvl="0">
              <a:defRPr sz="2600"/>
            </a:pPr>
            <a:endParaRPr sz="3656"/>
          </a:p>
        </p:txBody>
      </p:sp>
      <p:sp>
        <p:nvSpPr>
          <p:cNvPr id="39" name="Shape 543"/>
          <p:cNvSpPr/>
          <p:nvPr/>
        </p:nvSpPr>
        <p:spPr>
          <a:xfrm>
            <a:off x="5781893" y="9418165"/>
            <a:ext cx="2508853" cy="1785939"/>
          </a:xfrm>
          <a:prstGeom prst="rightArrow">
            <a:avLst>
              <a:gd name="adj1" fmla="val 32000"/>
              <a:gd name="adj2" fmla="val 64000"/>
            </a:avLst>
          </a:prstGeom>
          <a:solidFill>
            <a:srgbClr val="DCDEE0"/>
          </a:solidFill>
          <a:ln w="12700">
            <a:miter lim="400000"/>
          </a:ln>
        </p:spPr>
        <p:txBody>
          <a:bodyPr lIns="0" tIns="0" rIns="0" bIns="0" anchor="ctr"/>
          <a:lstStyle/>
          <a:p>
            <a:pPr lvl="0">
              <a:defRPr sz="2600"/>
            </a:pPr>
            <a:endParaRPr sz="3656"/>
          </a:p>
        </p:txBody>
      </p:sp>
      <p:sp>
        <p:nvSpPr>
          <p:cNvPr id="40" name="Shape 544"/>
          <p:cNvSpPr/>
          <p:nvPr/>
        </p:nvSpPr>
        <p:spPr>
          <a:xfrm>
            <a:off x="8651740" y="9459939"/>
            <a:ext cx="1586974" cy="1702390"/>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7200"/>
            </a:lvl1pPr>
          </a:lstStyle>
          <a:p>
            <a:pPr lvl="0">
              <a:defRPr sz="1800">
                <a:solidFill>
                  <a:srgbClr val="000000"/>
                </a:solidFill>
              </a:defRPr>
            </a:pPr>
            <a:r>
              <a:rPr sz="10125">
                <a:solidFill>
                  <a:srgbClr val="FFFFFF"/>
                </a:solidFill>
              </a:rPr>
              <a:t>10</a:t>
            </a:r>
          </a:p>
        </p:txBody>
      </p:sp>
      <p:sp>
        <p:nvSpPr>
          <p:cNvPr id="41" name="Shape 545"/>
          <p:cNvSpPr/>
          <p:nvPr/>
        </p:nvSpPr>
        <p:spPr>
          <a:xfrm>
            <a:off x="2117024" y="10958536"/>
            <a:ext cx="2508854" cy="1"/>
          </a:xfrm>
          <a:prstGeom prst="line">
            <a:avLst/>
          </a:prstGeom>
          <a:ln w="76200">
            <a:solidFill>
              <a:srgbClr val="FFFFFF"/>
            </a:solidFill>
            <a:custDash>
              <a:ds d="200000" sp="200000"/>
            </a:custDash>
            <a:miter lim="400000"/>
          </a:ln>
        </p:spPr>
        <p:txBody>
          <a:bodyPr lIns="0" tIns="0" rIns="0" bIns="0" anchor="ctr"/>
          <a:lstStyle/>
          <a:p>
            <a:pPr lvl="0">
              <a:defRPr sz="2600"/>
            </a:pPr>
            <a:endParaRPr sz="3656"/>
          </a:p>
        </p:txBody>
      </p:sp>
      <p:sp>
        <p:nvSpPr>
          <p:cNvPr id="42" name="Shape 546"/>
          <p:cNvSpPr/>
          <p:nvPr/>
        </p:nvSpPr>
        <p:spPr>
          <a:xfrm>
            <a:off x="2117024" y="9645872"/>
            <a:ext cx="2508854" cy="1"/>
          </a:xfrm>
          <a:prstGeom prst="line">
            <a:avLst/>
          </a:prstGeom>
          <a:ln w="76200">
            <a:solidFill>
              <a:srgbClr val="FFFFFF"/>
            </a:solidFill>
            <a:custDash>
              <a:ds d="200000" sp="200000"/>
            </a:custDash>
            <a:miter lim="400000"/>
          </a:ln>
        </p:spPr>
        <p:txBody>
          <a:bodyPr lIns="0" tIns="0" rIns="0" bIns="0" anchor="ctr"/>
          <a:lstStyle/>
          <a:p>
            <a:pPr lvl="0">
              <a:defRPr sz="2600"/>
            </a:pPr>
            <a:endParaRPr sz="3656"/>
          </a:p>
        </p:txBody>
      </p:sp>
      <p:sp>
        <p:nvSpPr>
          <p:cNvPr id="43" name="Shape 548"/>
          <p:cNvSpPr/>
          <p:nvPr/>
        </p:nvSpPr>
        <p:spPr>
          <a:xfrm>
            <a:off x="12405297" y="9200393"/>
            <a:ext cx="2645790" cy="2466006"/>
          </a:xfrm>
          <a:prstGeom prst="rect">
            <a:avLst/>
          </a:prstGeom>
          <a:solidFill>
            <a:schemeClr val="bg1"/>
          </a:solidFill>
          <a:ln w="12700">
            <a:miter lim="400000"/>
          </a:ln>
        </p:spPr>
        <p:txBody>
          <a:bodyPr lIns="0" tIns="0" rIns="0" bIns="0" anchor="ctr"/>
          <a:lstStyle/>
          <a:p>
            <a:pPr lvl="0">
              <a:defRPr sz="2600"/>
            </a:pPr>
            <a:endParaRPr sz="3656"/>
          </a:p>
        </p:txBody>
      </p:sp>
      <p:sp>
        <p:nvSpPr>
          <p:cNvPr id="44" name="Shape 550"/>
          <p:cNvSpPr/>
          <p:nvPr/>
        </p:nvSpPr>
        <p:spPr>
          <a:xfrm>
            <a:off x="12405297" y="9020609"/>
            <a:ext cx="2645790" cy="2645790"/>
          </a:xfrm>
          <a:prstGeom prst="rect">
            <a:avLst/>
          </a:prstGeom>
          <a:ln w="76200">
            <a:solidFill>
              <a:srgbClr val="FFFFFF"/>
            </a:solidFill>
            <a:miter lim="400000"/>
          </a:ln>
        </p:spPr>
        <p:txBody>
          <a:bodyPr lIns="0" tIns="0" rIns="0" bIns="0" anchor="ctr"/>
          <a:lstStyle/>
          <a:p>
            <a:pPr lvl="0">
              <a:defRPr sz="2600"/>
            </a:pPr>
            <a:endParaRPr sz="3656"/>
          </a:p>
        </p:txBody>
      </p:sp>
      <p:sp>
        <p:nvSpPr>
          <p:cNvPr id="45" name="Shape 551"/>
          <p:cNvSpPr/>
          <p:nvPr/>
        </p:nvSpPr>
        <p:spPr>
          <a:xfrm rot="16200000">
            <a:off x="10540672" y="9946728"/>
            <a:ext cx="1859484" cy="793552"/>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3000"/>
            </a:lvl1pPr>
          </a:lstStyle>
          <a:p>
            <a:pPr lvl="0">
              <a:defRPr sz="1800">
                <a:solidFill>
                  <a:srgbClr val="000000"/>
                </a:solidFill>
              </a:defRPr>
            </a:pPr>
            <a:r>
              <a:rPr sz="4219">
                <a:solidFill>
                  <a:srgbClr val="FFFFFF"/>
                </a:solidFill>
              </a:rPr>
              <a:t>charge</a:t>
            </a:r>
          </a:p>
        </p:txBody>
      </p:sp>
      <p:sp>
        <p:nvSpPr>
          <p:cNvPr id="46" name="Shape 552"/>
          <p:cNvSpPr/>
          <p:nvPr/>
        </p:nvSpPr>
        <p:spPr>
          <a:xfrm flipV="1">
            <a:off x="11912225" y="8988240"/>
            <a:ext cx="1" cy="2710529"/>
          </a:xfrm>
          <a:prstGeom prst="line">
            <a:avLst/>
          </a:prstGeom>
          <a:ln w="25400">
            <a:solidFill>
              <a:srgbClr val="FFFFFF"/>
            </a:solidFill>
            <a:miter lim="400000"/>
            <a:tailEnd type="triangle"/>
          </a:ln>
        </p:spPr>
        <p:txBody>
          <a:bodyPr lIns="71438" tIns="71438" rIns="71438" bIns="71438" anchor="ctr"/>
          <a:lstStyle/>
          <a:p>
            <a:pPr lvl="0">
              <a:defRPr sz="2600"/>
            </a:pPr>
            <a:endParaRPr sz="3656"/>
          </a:p>
        </p:txBody>
      </p:sp>
      <p:sp>
        <p:nvSpPr>
          <p:cNvPr id="47" name="Shape 553"/>
          <p:cNvSpPr/>
          <p:nvPr/>
        </p:nvSpPr>
        <p:spPr>
          <a:xfrm>
            <a:off x="12088319" y="12421258"/>
            <a:ext cx="3279745"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NAND Cell</a:t>
            </a:r>
          </a:p>
        </p:txBody>
      </p:sp>
      <p:sp>
        <p:nvSpPr>
          <p:cNvPr id="48" name="Shape 554"/>
          <p:cNvSpPr/>
          <p:nvPr/>
        </p:nvSpPr>
        <p:spPr>
          <a:xfrm>
            <a:off x="12545203" y="10334574"/>
            <a:ext cx="2508854" cy="1"/>
          </a:xfrm>
          <a:prstGeom prst="line">
            <a:avLst/>
          </a:prstGeom>
          <a:ln w="76200">
            <a:solidFill>
              <a:srgbClr val="FFFFFF"/>
            </a:solidFill>
            <a:custDash>
              <a:ds d="200000" sp="200000"/>
            </a:custDash>
            <a:miter lim="400000"/>
          </a:ln>
        </p:spPr>
        <p:txBody>
          <a:bodyPr lIns="0" tIns="0" rIns="0" bIns="0" anchor="ctr"/>
          <a:lstStyle/>
          <a:p>
            <a:pPr lvl="0">
              <a:defRPr sz="2600"/>
            </a:pPr>
            <a:endParaRPr sz="3656"/>
          </a:p>
        </p:txBody>
      </p:sp>
      <p:sp>
        <p:nvSpPr>
          <p:cNvPr id="49" name="Shape 555"/>
          <p:cNvSpPr/>
          <p:nvPr/>
        </p:nvSpPr>
        <p:spPr>
          <a:xfrm>
            <a:off x="16210072" y="9450535"/>
            <a:ext cx="2508853" cy="1785939"/>
          </a:xfrm>
          <a:prstGeom prst="rightArrow">
            <a:avLst>
              <a:gd name="adj1" fmla="val 32000"/>
              <a:gd name="adj2" fmla="val 64000"/>
            </a:avLst>
          </a:prstGeom>
          <a:solidFill>
            <a:srgbClr val="DCDEE0"/>
          </a:solidFill>
          <a:ln w="12700">
            <a:miter lim="400000"/>
          </a:ln>
        </p:spPr>
        <p:txBody>
          <a:bodyPr lIns="0" tIns="0" rIns="0" bIns="0" anchor="ctr"/>
          <a:lstStyle/>
          <a:p>
            <a:pPr lvl="0">
              <a:defRPr sz="2600"/>
            </a:pPr>
            <a:endParaRPr sz="3656"/>
          </a:p>
        </p:txBody>
      </p:sp>
      <p:sp>
        <p:nvSpPr>
          <p:cNvPr id="50" name="Shape 556"/>
          <p:cNvSpPr/>
          <p:nvPr/>
        </p:nvSpPr>
        <p:spPr>
          <a:xfrm>
            <a:off x="19079919" y="9492309"/>
            <a:ext cx="1586974" cy="1702390"/>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7200"/>
            </a:lvl1pPr>
          </a:lstStyle>
          <a:p>
            <a:pPr lvl="0">
              <a:defRPr sz="1800">
                <a:solidFill>
                  <a:srgbClr val="000000"/>
                </a:solidFill>
              </a:defRPr>
            </a:pPr>
            <a:r>
              <a:rPr sz="10125">
                <a:solidFill>
                  <a:srgbClr val="FFFFFF"/>
                </a:solidFill>
              </a:rPr>
              <a:t>11</a:t>
            </a:r>
          </a:p>
        </p:txBody>
      </p:sp>
      <p:sp>
        <p:nvSpPr>
          <p:cNvPr id="51" name="Shape 557"/>
          <p:cNvSpPr/>
          <p:nvPr/>
        </p:nvSpPr>
        <p:spPr>
          <a:xfrm>
            <a:off x="12545203" y="10990906"/>
            <a:ext cx="2508854" cy="1"/>
          </a:xfrm>
          <a:prstGeom prst="line">
            <a:avLst/>
          </a:prstGeom>
          <a:ln w="76200">
            <a:solidFill>
              <a:srgbClr val="FFFFFF"/>
            </a:solidFill>
            <a:custDash>
              <a:ds d="200000" sp="200000"/>
            </a:custDash>
            <a:miter lim="400000"/>
          </a:ln>
        </p:spPr>
        <p:txBody>
          <a:bodyPr lIns="0" tIns="0" rIns="0" bIns="0" anchor="ctr"/>
          <a:lstStyle/>
          <a:p>
            <a:pPr lvl="0">
              <a:defRPr sz="2600"/>
            </a:pPr>
            <a:endParaRPr sz="3656"/>
          </a:p>
        </p:txBody>
      </p:sp>
      <p:sp>
        <p:nvSpPr>
          <p:cNvPr id="52" name="Shape 558"/>
          <p:cNvSpPr/>
          <p:nvPr/>
        </p:nvSpPr>
        <p:spPr>
          <a:xfrm>
            <a:off x="12545203" y="9678242"/>
            <a:ext cx="2508854" cy="1"/>
          </a:xfrm>
          <a:prstGeom prst="line">
            <a:avLst/>
          </a:prstGeom>
          <a:ln w="76200">
            <a:solidFill>
              <a:srgbClr val="FFFFFF"/>
            </a:solidFill>
            <a:custDash>
              <a:ds d="200000" sp="200000"/>
            </a:custDash>
            <a:miter lim="400000"/>
          </a:ln>
        </p:spPr>
        <p:txBody>
          <a:bodyPr lIns="0" tIns="0" rIns="0" bIns="0" anchor="ctr"/>
          <a:lstStyle/>
          <a:p>
            <a:pPr lvl="0">
              <a:defRPr sz="2600"/>
            </a:pPr>
            <a:endParaRPr sz="3656"/>
          </a:p>
        </p:txBody>
      </p:sp>
    </p:spTree>
    <p:extLst>
      <p:ext uri="{BB962C8B-B14F-4D97-AF65-F5344CB8AC3E}">
        <p14:creationId xmlns:p14="http://schemas.microsoft.com/office/powerpoint/2010/main" val="1304828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p:nvPr/>
        </p:nvSpPr>
        <p:spPr>
          <a:xfrm>
            <a:off x="15167384" y="4346219"/>
            <a:ext cx="2645790" cy="2130604"/>
          </a:xfrm>
          <a:prstGeom prst="rect">
            <a:avLst/>
          </a:prstGeom>
          <a:solidFill>
            <a:srgbClr val="308B16"/>
          </a:solidFill>
          <a:ln w="12700">
            <a:miter lim="400000"/>
          </a:ln>
        </p:spPr>
        <p:txBody>
          <a:bodyPr lIns="0" tIns="0" rIns="0" bIns="0" anchor="ctr"/>
          <a:lstStyle/>
          <a:p>
            <a:pPr lvl="0">
              <a:defRPr sz="2600"/>
            </a:pPr>
            <a:endParaRPr sz="3656"/>
          </a:p>
        </p:txBody>
      </p:sp>
      <p:sp>
        <p:nvSpPr>
          <p:cNvPr id="2" name="Title 1"/>
          <p:cNvSpPr>
            <a:spLocks noGrp="1"/>
          </p:cNvSpPr>
          <p:nvPr>
            <p:ph type="title"/>
          </p:nvPr>
        </p:nvSpPr>
        <p:spPr/>
        <p:txBody>
          <a:bodyPr/>
          <a:lstStyle/>
          <a:p>
            <a:r>
              <a:rPr lang="en-US" sz="9600" dirty="0"/>
              <a:t>Single- vs. Multi- Level Cell</a:t>
            </a:r>
            <a:endParaRPr lang="en-US" dirty="0"/>
          </a:p>
        </p:txBody>
      </p:sp>
      <p:sp>
        <p:nvSpPr>
          <p:cNvPr id="578" name="Shape 578"/>
          <p:cNvSpPr/>
          <p:nvPr/>
        </p:nvSpPr>
        <p:spPr>
          <a:xfrm>
            <a:off x="15167384" y="3831032"/>
            <a:ext cx="2645790" cy="2645790"/>
          </a:xfrm>
          <a:prstGeom prst="rect">
            <a:avLst/>
          </a:prstGeom>
          <a:ln w="76200">
            <a:solidFill>
              <a:srgbClr val="FFFFFF"/>
            </a:solidFill>
            <a:miter lim="400000"/>
          </a:ln>
        </p:spPr>
        <p:txBody>
          <a:bodyPr lIns="0" tIns="0" rIns="0" bIns="0" anchor="ctr"/>
          <a:lstStyle/>
          <a:p>
            <a:pPr lvl="0">
              <a:defRPr sz="2600"/>
            </a:pPr>
            <a:endParaRPr sz="3656"/>
          </a:p>
        </p:txBody>
      </p:sp>
      <p:sp>
        <p:nvSpPr>
          <p:cNvPr id="579" name="Shape 579"/>
          <p:cNvSpPr/>
          <p:nvPr/>
        </p:nvSpPr>
        <p:spPr>
          <a:xfrm>
            <a:off x="8483451" y="2842025"/>
            <a:ext cx="1368966"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SLC</a:t>
            </a:r>
          </a:p>
        </p:txBody>
      </p:sp>
      <p:sp>
        <p:nvSpPr>
          <p:cNvPr id="580" name="Shape 580"/>
          <p:cNvSpPr/>
          <p:nvPr/>
        </p:nvSpPr>
        <p:spPr>
          <a:xfrm>
            <a:off x="15307288" y="5144999"/>
            <a:ext cx="2508854" cy="1"/>
          </a:xfrm>
          <a:prstGeom prst="line">
            <a:avLst/>
          </a:prstGeom>
          <a:ln w="76200">
            <a:solidFill>
              <a:srgbClr val="FFFFFF"/>
            </a:solidFill>
            <a:custDash>
              <a:ds d="200000" sp="200000"/>
            </a:custDash>
            <a:miter lim="400000"/>
          </a:ln>
        </p:spPr>
        <p:txBody>
          <a:bodyPr lIns="0" tIns="0" rIns="0" bIns="0" anchor="ctr"/>
          <a:lstStyle/>
          <a:p>
            <a:pPr lvl="0">
              <a:defRPr sz="2600"/>
            </a:pPr>
            <a:endParaRPr sz="3656"/>
          </a:p>
        </p:txBody>
      </p:sp>
      <p:sp>
        <p:nvSpPr>
          <p:cNvPr id="581" name="Shape 581"/>
          <p:cNvSpPr/>
          <p:nvPr/>
        </p:nvSpPr>
        <p:spPr>
          <a:xfrm>
            <a:off x="15307288" y="5801331"/>
            <a:ext cx="2508854" cy="1"/>
          </a:xfrm>
          <a:prstGeom prst="line">
            <a:avLst/>
          </a:prstGeom>
          <a:ln w="76200">
            <a:solidFill>
              <a:srgbClr val="FFFFFF"/>
            </a:solidFill>
            <a:custDash>
              <a:ds d="200000" sp="200000"/>
            </a:custDash>
            <a:miter lim="400000"/>
          </a:ln>
        </p:spPr>
        <p:txBody>
          <a:bodyPr lIns="0" tIns="0" rIns="0" bIns="0" anchor="ctr"/>
          <a:lstStyle/>
          <a:p>
            <a:pPr lvl="0">
              <a:defRPr sz="2600"/>
            </a:pPr>
            <a:endParaRPr sz="3656"/>
          </a:p>
        </p:txBody>
      </p:sp>
      <p:sp>
        <p:nvSpPr>
          <p:cNvPr id="582" name="Shape 582"/>
          <p:cNvSpPr/>
          <p:nvPr/>
        </p:nvSpPr>
        <p:spPr>
          <a:xfrm>
            <a:off x="15307288" y="4488665"/>
            <a:ext cx="2508854" cy="1"/>
          </a:xfrm>
          <a:prstGeom prst="line">
            <a:avLst/>
          </a:prstGeom>
          <a:ln w="76200">
            <a:solidFill>
              <a:srgbClr val="FFFFFF"/>
            </a:solidFill>
            <a:custDash>
              <a:ds d="200000" sp="200000"/>
            </a:custDash>
            <a:miter lim="400000"/>
          </a:ln>
        </p:spPr>
        <p:txBody>
          <a:bodyPr lIns="0" tIns="0" rIns="0" bIns="0" anchor="ctr"/>
          <a:lstStyle/>
          <a:p>
            <a:pPr lvl="0">
              <a:defRPr sz="2600"/>
            </a:pPr>
            <a:endParaRPr sz="3656"/>
          </a:p>
        </p:txBody>
      </p:sp>
      <p:sp>
        <p:nvSpPr>
          <p:cNvPr id="583" name="Shape 583"/>
          <p:cNvSpPr/>
          <p:nvPr/>
        </p:nvSpPr>
        <p:spPr>
          <a:xfrm>
            <a:off x="7845039" y="4346219"/>
            <a:ext cx="2645790" cy="2130604"/>
          </a:xfrm>
          <a:prstGeom prst="rect">
            <a:avLst/>
          </a:prstGeom>
          <a:solidFill>
            <a:schemeClr val="bg1"/>
          </a:solidFill>
          <a:ln w="12700">
            <a:miter lim="400000"/>
          </a:ln>
        </p:spPr>
        <p:txBody>
          <a:bodyPr lIns="0" tIns="0" rIns="0" bIns="0" anchor="ctr"/>
          <a:lstStyle/>
          <a:p>
            <a:pPr lvl="0">
              <a:defRPr sz="2600"/>
            </a:pPr>
            <a:endParaRPr sz="3656"/>
          </a:p>
        </p:txBody>
      </p:sp>
      <p:sp>
        <p:nvSpPr>
          <p:cNvPr id="584" name="Shape 584"/>
          <p:cNvSpPr/>
          <p:nvPr/>
        </p:nvSpPr>
        <p:spPr>
          <a:xfrm>
            <a:off x="7845039" y="3831032"/>
            <a:ext cx="2645790" cy="2645790"/>
          </a:xfrm>
          <a:prstGeom prst="rect">
            <a:avLst/>
          </a:prstGeom>
          <a:ln w="76200">
            <a:solidFill>
              <a:srgbClr val="FFFFFF"/>
            </a:solidFill>
            <a:miter lim="400000"/>
          </a:ln>
        </p:spPr>
        <p:txBody>
          <a:bodyPr lIns="0" tIns="0" rIns="0" bIns="0" anchor="ctr"/>
          <a:lstStyle/>
          <a:p>
            <a:pPr lvl="0">
              <a:defRPr sz="2600"/>
            </a:pPr>
            <a:endParaRPr sz="3656"/>
          </a:p>
        </p:txBody>
      </p:sp>
      <p:sp>
        <p:nvSpPr>
          <p:cNvPr id="585" name="Shape 585"/>
          <p:cNvSpPr/>
          <p:nvPr/>
        </p:nvSpPr>
        <p:spPr>
          <a:xfrm rot="16200000">
            <a:off x="5980414" y="4757153"/>
            <a:ext cx="1859484" cy="793552"/>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3000"/>
            </a:lvl1pPr>
          </a:lstStyle>
          <a:p>
            <a:pPr lvl="0">
              <a:defRPr sz="1800">
                <a:solidFill>
                  <a:srgbClr val="000000"/>
                </a:solidFill>
              </a:defRPr>
            </a:pPr>
            <a:r>
              <a:rPr sz="4219">
                <a:solidFill>
                  <a:srgbClr val="FFFFFF"/>
                </a:solidFill>
              </a:rPr>
              <a:t>charge</a:t>
            </a:r>
          </a:p>
        </p:txBody>
      </p:sp>
      <p:sp>
        <p:nvSpPr>
          <p:cNvPr id="586" name="Shape 586"/>
          <p:cNvSpPr/>
          <p:nvPr/>
        </p:nvSpPr>
        <p:spPr>
          <a:xfrm flipV="1">
            <a:off x="7351965" y="3798664"/>
            <a:ext cx="1" cy="2710529"/>
          </a:xfrm>
          <a:prstGeom prst="line">
            <a:avLst/>
          </a:prstGeom>
          <a:ln w="25400">
            <a:solidFill>
              <a:srgbClr val="FFFFFF"/>
            </a:solidFill>
            <a:miter lim="400000"/>
            <a:tailEnd type="triangle"/>
          </a:ln>
        </p:spPr>
        <p:txBody>
          <a:bodyPr lIns="71438" tIns="71438" rIns="71438" bIns="71438" anchor="ctr"/>
          <a:lstStyle/>
          <a:p>
            <a:pPr lvl="0">
              <a:defRPr sz="2600"/>
            </a:pPr>
            <a:endParaRPr sz="3656"/>
          </a:p>
        </p:txBody>
      </p:sp>
      <p:sp>
        <p:nvSpPr>
          <p:cNvPr id="587" name="Shape 587"/>
          <p:cNvSpPr/>
          <p:nvPr/>
        </p:nvSpPr>
        <p:spPr>
          <a:xfrm>
            <a:off x="7984944" y="5153928"/>
            <a:ext cx="2508854" cy="1"/>
          </a:xfrm>
          <a:prstGeom prst="line">
            <a:avLst/>
          </a:prstGeom>
          <a:ln w="76200">
            <a:solidFill>
              <a:srgbClr val="FFFFFF"/>
            </a:solidFill>
            <a:custDash>
              <a:ds d="200000" sp="200000"/>
            </a:custDash>
            <a:miter lim="400000"/>
          </a:ln>
        </p:spPr>
        <p:txBody>
          <a:bodyPr lIns="0" tIns="0" rIns="0" bIns="0" anchor="ctr"/>
          <a:lstStyle/>
          <a:p>
            <a:pPr lvl="0">
              <a:defRPr sz="2600"/>
            </a:pPr>
            <a:endParaRPr sz="3656"/>
          </a:p>
        </p:txBody>
      </p:sp>
      <p:sp>
        <p:nvSpPr>
          <p:cNvPr id="588" name="Shape 588"/>
          <p:cNvSpPr/>
          <p:nvPr/>
        </p:nvSpPr>
        <p:spPr>
          <a:xfrm rot="16200000">
            <a:off x="13302759" y="4757153"/>
            <a:ext cx="1859484" cy="793552"/>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3000"/>
            </a:lvl1pPr>
          </a:lstStyle>
          <a:p>
            <a:pPr lvl="0">
              <a:defRPr sz="1800">
                <a:solidFill>
                  <a:srgbClr val="000000"/>
                </a:solidFill>
              </a:defRPr>
            </a:pPr>
            <a:r>
              <a:rPr sz="4219">
                <a:solidFill>
                  <a:srgbClr val="FFFFFF"/>
                </a:solidFill>
              </a:rPr>
              <a:t>charge</a:t>
            </a:r>
          </a:p>
        </p:txBody>
      </p:sp>
      <p:sp>
        <p:nvSpPr>
          <p:cNvPr id="589" name="Shape 589"/>
          <p:cNvSpPr/>
          <p:nvPr/>
        </p:nvSpPr>
        <p:spPr>
          <a:xfrm flipV="1">
            <a:off x="14674309" y="3798664"/>
            <a:ext cx="1" cy="2710529"/>
          </a:xfrm>
          <a:prstGeom prst="line">
            <a:avLst/>
          </a:prstGeom>
          <a:ln w="25400">
            <a:solidFill>
              <a:srgbClr val="FFFFFF"/>
            </a:solidFill>
            <a:miter lim="400000"/>
            <a:tailEnd type="triangle"/>
          </a:ln>
        </p:spPr>
        <p:txBody>
          <a:bodyPr lIns="71438" tIns="71438" rIns="71438" bIns="71438" anchor="ctr"/>
          <a:lstStyle/>
          <a:p>
            <a:pPr lvl="0">
              <a:defRPr sz="2600"/>
            </a:pPr>
            <a:endParaRPr sz="3656"/>
          </a:p>
        </p:txBody>
      </p:sp>
      <p:sp>
        <p:nvSpPr>
          <p:cNvPr id="590" name="Shape 590"/>
          <p:cNvSpPr/>
          <p:nvPr/>
        </p:nvSpPr>
        <p:spPr>
          <a:xfrm>
            <a:off x="15805097" y="2842025"/>
            <a:ext cx="1513236"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MLC</a:t>
            </a:r>
          </a:p>
        </p:txBody>
      </p:sp>
      <p:sp>
        <p:nvSpPr>
          <p:cNvPr id="591" name="Shape 591"/>
          <p:cNvSpPr/>
          <p:nvPr/>
        </p:nvSpPr>
        <p:spPr>
          <a:xfrm>
            <a:off x="7616226" y="6917872"/>
            <a:ext cx="3103415" cy="1702518"/>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expensive</a:t>
            </a:r>
          </a:p>
          <a:p>
            <a:pPr lvl="0">
              <a:defRPr sz="1800">
                <a:solidFill>
                  <a:srgbClr val="000000"/>
                </a:solidFill>
              </a:defRPr>
            </a:pPr>
            <a:r>
              <a:rPr sz="5063">
                <a:solidFill>
                  <a:srgbClr val="FFFFFF"/>
                </a:solidFill>
              </a:rPr>
              <a:t>robust</a:t>
            </a:r>
          </a:p>
        </p:txBody>
      </p:sp>
      <p:sp>
        <p:nvSpPr>
          <p:cNvPr id="592" name="Shape 592"/>
          <p:cNvSpPr/>
          <p:nvPr/>
        </p:nvSpPr>
        <p:spPr>
          <a:xfrm>
            <a:off x="15225612" y="6917872"/>
            <a:ext cx="2672206" cy="1702518"/>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cheap</a:t>
            </a:r>
          </a:p>
          <a:p>
            <a:pPr lvl="0">
              <a:defRPr sz="1800">
                <a:solidFill>
                  <a:srgbClr val="000000"/>
                </a:solidFill>
              </a:defRPr>
            </a:pPr>
            <a:r>
              <a:rPr sz="5063">
                <a:solidFill>
                  <a:srgbClr val="FFFFFF"/>
                </a:solidFill>
              </a:rPr>
              <a:t>sensitive</a:t>
            </a:r>
          </a:p>
        </p:txBody>
      </p:sp>
      <p:sp>
        <p:nvSpPr>
          <p:cNvPr id="3" name="Rectangle 2">
            <a:extLst>
              <a:ext uri="{FF2B5EF4-FFF2-40B4-BE49-F238E27FC236}">
                <a16:creationId xmlns:a16="http://schemas.microsoft.com/office/drawing/2014/main" id="{2565A631-AC24-B24B-AEC2-AB0837CFE157}"/>
              </a:ext>
            </a:extLst>
          </p:cNvPr>
          <p:cNvSpPr/>
          <p:nvPr/>
        </p:nvSpPr>
        <p:spPr>
          <a:xfrm>
            <a:off x="293629" y="8906028"/>
            <a:ext cx="23796741" cy="4524315"/>
          </a:xfrm>
          <a:prstGeom prst="rect">
            <a:avLst/>
          </a:prstGeom>
        </p:spPr>
        <p:txBody>
          <a:bodyPr wrap="square">
            <a:spAutoFit/>
          </a:bodyPr>
          <a:lstStyle/>
          <a:p>
            <a:pPr lvl="0">
              <a:defRPr sz="1800">
                <a:solidFill>
                  <a:srgbClr val="000000"/>
                </a:solidFill>
              </a:defRPr>
            </a:pPr>
            <a:r>
              <a:rPr lang="en-US" sz="4800" dirty="0"/>
              <a:t>Problem: flash cells wear out after being overwritten too many times.</a:t>
            </a:r>
          </a:p>
          <a:p>
            <a:pPr lvl="0">
              <a:defRPr sz="1800">
                <a:solidFill>
                  <a:srgbClr val="000000"/>
                </a:solidFill>
              </a:defRPr>
            </a:pPr>
            <a:endParaRPr lang="en-US" sz="4800" dirty="0"/>
          </a:p>
          <a:p>
            <a:pPr lvl="0">
              <a:defRPr sz="1800">
                <a:solidFill>
                  <a:srgbClr val="000000"/>
                </a:solidFill>
              </a:defRPr>
            </a:pPr>
            <a:r>
              <a:rPr lang="en-US" sz="4800" dirty="0"/>
              <a:t>SLC: ~100K times</a:t>
            </a:r>
          </a:p>
          <a:p>
            <a:pPr>
              <a:defRPr sz="1800">
                <a:solidFill>
                  <a:srgbClr val="000000"/>
                </a:solidFill>
              </a:defRPr>
            </a:pPr>
            <a:r>
              <a:rPr lang="en-US" sz="4800" dirty="0"/>
              <a:t>MLC: ~10K times</a:t>
            </a:r>
          </a:p>
          <a:p>
            <a:pPr lvl="0">
              <a:defRPr sz="1800">
                <a:solidFill>
                  <a:srgbClr val="000000"/>
                </a:solidFill>
              </a:defRPr>
            </a:pPr>
            <a:endParaRPr lang="en-US" sz="4800" dirty="0"/>
          </a:p>
          <a:p>
            <a:pPr lvl="0">
              <a:defRPr sz="1800">
                <a:solidFill>
                  <a:srgbClr val="000000"/>
                </a:solidFill>
              </a:defRPr>
            </a:pPr>
            <a:r>
              <a:rPr lang="en-US" sz="4800" dirty="0"/>
              <a:t>Wear leveling -  prevents some cells from wearing out while others still fresh</a:t>
            </a:r>
          </a:p>
        </p:txBody>
      </p:sp>
    </p:spTree>
    <p:extLst>
      <p:ext uri="{BB962C8B-B14F-4D97-AF65-F5344CB8AC3E}">
        <p14:creationId xmlns:p14="http://schemas.microsoft.com/office/powerpoint/2010/main" val="20429850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7" name="Shape 607"/>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lang="en-US" sz="9113" dirty="0">
                <a:solidFill>
                  <a:srgbClr val="FFFFFF"/>
                </a:solidFill>
              </a:rPr>
              <a:t>Parallelism</a:t>
            </a:r>
            <a:endParaRPr sz="9113" dirty="0">
              <a:solidFill>
                <a:srgbClr val="FFFFFF"/>
              </a:solidFill>
            </a:endParaRPr>
          </a:p>
        </p:txBody>
      </p:sp>
      <p:sp>
        <p:nvSpPr>
          <p:cNvPr id="608" name="Shape 608"/>
          <p:cNvSpPr>
            <a:spLocks noGrp="1"/>
          </p:cNvSpPr>
          <p:nvPr>
            <p:ph idx="1"/>
          </p:nvPr>
        </p:nvSpPr>
        <p:spPr>
          <a:xfrm>
            <a:off x="847352" y="3886441"/>
            <a:ext cx="22997458" cy="9320456"/>
          </a:xfrm>
          <a:prstGeom prst="rect">
            <a:avLst/>
          </a:prstGeom>
        </p:spPr>
        <p:txBody>
          <a:bodyPr>
            <a:normAutofit/>
          </a:bodyPr>
          <a:lstStyle/>
          <a:p>
            <a:pPr lvl="0">
              <a:defRPr sz="1800">
                <a:solidFill>
                  <a:srgbClr val="000000"/>
                </a:solidFill>
              </a:defRPr>
            </a:pPr>
            <a:r>
              <a:rPr sz="5344" dirty="0"/>
              <a:t>Flash devices are divided into </a:t>
            </a:r>
            <a:r>
              <a:rPr lang="en-US" sz="5344" dirty="0"/>
              <a:t>banks</a:t>
            </a:r>
            <a:r>
              <a:rPr sz="5344" dirty="0"/>
              <a:t> (aka, planes</a:t>
            </a:r>
            <a:r>
              <a:rPr lang="en-US" sz="5344" dirty="0"/>
              <a:t> or channels</a:t>
            </a:r>
            <a:r>
              <a:rPr sz="5344" dirty="0"/>
              <a:t>)</a:t>
            </a:r>
          </a:p>
          <a:p>
            <a:pPr lvl="0">
              <a:defRPr sz="1800">
                <a:solidFill>
                  <a:srgbClr val="000000"/>
                </a:solidFill>
              </a:defRPr>
            </a:pPr>
            <a:endParaRPr sz="5344" dirty="0"/>
          </a:p>
          <a:p>
            <a:pPr lvl="0">
              <a:defRPr sz="1800">
                <a:solidFill>
                  <a:srgbClr val="000000"/>
                </a:solidFill>
              </a:defRPr>
            </a:pPr>
            <a:r>
              <a:rPr sz="5344" dirty="0"/>
              <a:t>Banks can be accessed in parallel</a:t>
            </a:r>
          </a:p>
        </p:txBody>
      </p:sp>
      <p:sp>
        <p:nvSpPr>
          <p:cNvPr id="609" name="Shape 609"/>
          <p:cNvSpPr/>
          <p:nvPr/>
        </p:nvSpPr>
        <p:spPr>
          <a:xfrm>
            <a:off x="6391485" y="11152892"/>
            <a:ext cx="2054007" cy="2054005"/>
          </a:xfrm>
          <a:prstGeom prst="rect">
            <a:avLst/>
          </a:prstGeom>
          <a:solidFill>
            <a:schemeClr val="bg1"/>
          </a:solidFill>
          <a:ln w="762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lvl1pPr>
          </a:lstStyle>
          <a:p>
            <a:pPr lvl="0">
              <a:defRPr sz="1800">
                <a:solidFill>
                  <a:srgbClr val="000000"/>
                </a:solidFill>
              </a:defRPr>
            </a:pPr>
            <a:r>
              <a:rPr sz="4219">
                <a:solidFill>
                  <a:srgbClr val="FFFFFF"/>
                </a:solidFill>
              </a:rPr>
              <a:t>Bank 0</a:t>
            </a:r>
          </a:p>
        </p:txBody>
      </p:sp>
      <p:sp>
        <p:nvSpPr>
          <p:cNvPr id="610" name="Shape 610"/>
          <p:cNvSpPr/>
          <p:nvPr/>
        </p:nvSpPr>
        <p:spPr>
          <a:xfrm>
            <a:off x="9256835" y="11152892"/>
            <a:ext cx="2054007" cy="2054005"/>
          </a:xfrm>
          <a:prstGeom prst="rect">
            <a:avLst/>
          </a:prstGeom>
          <a:solidFill>
            <a:schemeClr val="bg1"/>
          </a:solidFill>
          <a:ln w="762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lvl1pPr>
          </a:lstStyle>
          <a:p>
            <a:pPr lvl="0">
              <a:defRPr sz="1800">
                <a:solidFill>
                  <a:srgbClr val="000000"/>
                </a:solidFill>
              </a:defRPr>
            </a:pPr>
            <a:r>
              <a:rPr sz="4219">
                <a:solidFill>
                  <a:srgbClr val="FFFFFF"/>
                </a:solidFill>
              </a:rPr>
              <a:t>Bank 1</a:t>
            </a:r>
          </a:p>
        </p:txBody>
      </p:sp>
      <p:sp>
        <p:nvSpPr>
          <p:cNvPr id="611" name="Shape 611"/>
          <p:cNvSpPr/>
          <p:nvPr/>
        </p:nvSpPr>
        <p:spPr>
          <a:xfrm>
            <a:off x="12122184" y="11152892"/>
            <a:ext cx="2054005" cy="2054005"/>
          </a:xfrm>
          <a:prstGeom prst="rect">
            <a:avLst/>
          </a:prstGeom>
          <a:solidFill>
            <a:schemeClr val="bg1"/>
          </a:solidFill>
          <a:ln w="762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lvl1pPr>
          </a:lstStyle>
          <a:p>
            <a:pPr lvl="0">
              <a:defRPr sz="1800">
                <a:solidFill>
                  <a:srgbClr val="000000"/>
                </a:solidFill>
              </a:defRPr>
            </a:pPr>
            <a:r>
              <a:rPr sz="4219">
                <a:solidFill>
                  <a:srgbClr val="FFFFFF"/>
                </a:solidFill>
              </a:rPr>
              <a:t>Bank 2</a:t>
            </a:r>
          </a:p>
        </p:txBody>
      </p:sp>
      <p:sp>
        <p:nvSpPr>
          <p:cNvPr id="612" name="Shape 612"/>
          <p:cNvSpPr/>
          <p:nvPr/>
        </p:nvSpPr>
        <p:spPr>
          <a:xfrm>
            <a:off x="14987533" y="11152892"/>
            <a:ext cx="2054005" cy="2054005"/>
          </a:xfrm>
          <a:prstGeom prst="rect">
            <a:avLst/>
          </a:prstGeom>
          <a:solidFill>
            <a:schemeClr val="bg1"/>
          </a:solidFill>
          <a:ln w="762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lvl1pPr>
          </a:lstStyle>
          <a:p>
            <a:pPr lvl="0">
              <a:defRPr sz="1800">
                <a:solidFill>
                  <a:srgbClr val="000000"/>
                </a:solidFill>
              </a:defRPr>
            </a:pPr>
            <a:r>
              <a:rPr sz="4219">
                <a:solidFill>
                  <a:srgbClr val="FFFFFF"/>
                </a:solidFill>
              </a:rPr>
              <a:t>Bank 3</a:t>
            </a:r>
          </a:p>
        </p:txBody>
      </p:sp>
      <p:sp>
        <p:nvSpPr>
          <p:cNvPr id="613" name="Shape 613"/>
          <p:cNvSpPr/>
          <p:nvPr/>
        </p:nvSpPr>
        <p:spPr>
          <a:xfrm>
            <a:off x="13149186" y="10219387"/>
            <a:ext cx="1" cy="766150"/>
          </a:xfrm>
          <a:prstGeom prst="line">
            <a:avLst/>
          </a:prstGeom>
          <a:ln w="38100">
            <a:solidFill>
              <a:srgbClr val="FFFFFF"/>
            </a:solidFill>
            <a:miter lim="400000"/>
            <a:tailEnd type="triangle"/>
          </a:ln>
        </p:spPr>
        <p:txBody>
          <a:bodyPr lIns="0" tIns="0" rIns="0" bIns="0" anchor="ctr"/>
          <a:lstStyle/>
          <a:p>
            <a:pPr lvl="0">
              <a:defRPr sz="2600"/>
            </a:pPr>
            <a:endParaRPr sz="3656"/>
          </a:p>
        </p:txBody>
      </p:sp>
      <p:sp>
        <p:nvSpPr>
          <p:cNvPr id="614" name="Shape 614"/>
          <p:cNvSpPr/>
          <p:nvPr/>
        </p:nvSpPr>
        <p:spPr>
          <a:xfrm>
            <a:off x="12346081" y="9367090"/>
            <a:ext cx="1606210"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read</a:t>
            </a:r>
          </a:p>
        </p:txBody>
      </p:sp>
      <p:sp>
        <p:nvSpPr>
          <p:cNvPr id="615" name="Shape 615"/>
          <p:cNvSpPr/>
          <p:nvPr/>
        </p:nvSpPr>
        <p:spPr>
          <a:xfrm>
            <a:off x="7434186" y="10219387"/>
            <a:ext cx="1" cy="766150"/>
          </a:xfrm>
          <a:prstGeom prst="line">
            <a:avLst/>
          </a:prstGeom>
          <a:ln w="38100">
            <a:solidFill>
              <a:srgbClr val="FFFFFF"/>
            </a:solidFill>
            <a:miter lim="400000"/>
            <a:tailEnd type="triangle"/>
          </a:ln>
        </p:spPr>
        <p:txBody>
          <a:bodyPr lIns="0" tIns="0" rIns="0" bIns="0" anchor="ctr"/>
          <a:lstStyle/>
          <a:p>
            <a:pPr lvl="0">
              <a:defRPr sz="2600"/>
            </a:pPr>
            <a:endParaRPr sz="3656"/>
          </a:p>
        </p:txBody>
      </p:sp>
      <p:sp>
        <p:nvSpPr>
          <p:cNvPr id="616" name="Shape 616"/>
          <p:cNvSpPr/>
          <p:nvPr/>
        </p:nvSpPr>
        <p:spPr>
          <a:xfrm>
            <a:off x="6631081" y="9367090"/>
            <a:ext cx="1606210"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read</a:t>
            </a:r>
          </a:p>
        </p:txBody>
      </p:sp>
    </p:spTree>
    <p:extLst>
      <p:ext uri="{BB962C8B-B14F-4D97-AF65-F5344CB8AC3E}">
        <p14:creationId xmlns:p14="http://schemas.microsoft.com/office/powerpoint/2010/main" val="12454238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9" name="Shape 649"/>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9113">
                <a:solidFill>
                  <a:srgbClr val="FFFFFF"/>
                </a:solidFill>
              </a:rPr>
              <a:t>Flash Writes</a:t>
            </a:r>
          </a:p>
        </p:txBody>
      </p:sp>
      <p:sp>
        <p:nvSpPr>
          <p:cNvPr id="650" name="Shape 650"/>
          <p:cNvSpPr>
            <a:spLocks noGrp="1"/>
          </p:cNvSpPr>
          <p:nvPr>
            <p:ph idx="1"/>
          </p:nvPr>
        </p:nvSpPr>
        <p:spPr>
          <a:prstGeom prst="rect">
            <a:avLst/>
          </a:prstGeom>
        </p:spPr>
        <p:txBody>
          <a:bodyPr/>
          <a:lstStyle/>
          <a:p>
            <a:pPr lvl="0">
              <a:defRPr sz="1800">
                <a:solidFill>
                  <a:srgbClr val="000000"/>
                </a:solidFill>
              </a:defRPr>
            </a:pPr>
            <a:r>
              <a:rPr lang="en-US" sz="5344" dirty="0"/>
              <a:t>Writing 1’s:</a:t>
            </a:r>
          </a:p>
          <a:p>
            <a:pPr lvl="0">
              <a:defRPr sz="1800">
                <a:solidFill>
                  <a:srgbClr val="000000"/>
                </a:solidFill>
              </a:defRPr>
            </a:pPr>
            <a:r>
              <a:rPr lang="en-US" sz="5344" dirty="0"/>
              <a:t> - slow, course-grained [blocks(2MB)]</a:t>
            </a:r>
          </a:p>
          <a:p>
            <a:pPr lvl="0">
              <a:defRPr sz="1800">
                <a:solidFill>
                  <a:srgbClr val="000000"/>
                </a:solidFill>
              </a:defRPr>
            </a:pPr>
            <a:r>
              <a:rPr lang="en-US" sz="5344" dirty="0"/>
              <a:t> - called “erase”</a:t>
            </a:r>
          </a:p>
          <a:p>
            <a:pPr lvl="0">
              <a:defRPr sz="1800">
                <a:solidFill>
                  <a:srgbClr val="000000"/>
                </a:solidFill>
              </a:defRPr>
            </a:pPr>
            <a:endParaRPr lang="en-US" sz="5344" dirty="0"/>
          </a:p>
          <a:p>
            <a:pPr lvl="0">
              <a:defRPr sz="1800">
                <a:solidFill>
                  <a:srgbClr val="000000"/>
                </a:solidFill>
              </a:defRPr>
            </a:pPr>
            <a:r>
              <a:rPr sz="5344" dirty="0"/>
              <a:t>Writing 0’s:</a:t>
            </a:r>
          </a:p>
          <a:p>
            <a:pPr lvl="0">
              <a:defRPr sz="1800">
                <a:solidFill>
                  <a:srgbClr val="000000"/>
                </a:solidFill>
              </a:defRPr>
            </a:pPr>
            <a:r>
              <a:rPr sz="5344" dirty="0"/>
              <a:t> - fast, fine-grained [pages</a:t>
            </a:r>
            <a:r>
              <a:rPr lang="en-US" sz="5344" dirty="0"/>
              <a:t> (4KB)</a:t>
            </a:r>
            <a:r>
              <a:rPr sz="5344" dirty="0"/>
              <a:t>]</a:t>
            </a:r>
          </a:p>
          <a:p>
            <a:pPr lvl="0">
              <a:defRPr sz="1800">
                <a:solidFill>
                  <a:srgbClr val="000000"/>
                </a:solidFill>
              </a:defRPr>
            </a:pPr>
            <a:r>
              <a:rPr sz="5344" dirty="0"/>
              <a:t> - called “program”</a:t>
            </a:r>
          </a:p>
          <a:p>
            <a:pPr lvl="0">
              <a:defRPr sz="1800">
                <a:solidFill>
                  <a:srgbClr val="000000"/>
                </a:solidFill>
              </a:defRPr>
            </a:pPr>
            <a:endParaRPr sz="5344" dirty="0"/>
          </a:p>
        </p:txBody>
      </p:sp>
    </p:spTree>
    <p:extLst>
      <p:ext uri="{BB962C8B-B14F-4D97-AF65-F5344CB8AC3E}">
        <p14:creationId xmlns:p14="http://schemas.microsoft.com/office/powerpoint/2010/main" val="11463819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5" name="Shape 855"/>
          <p:cNvSpPr>
            <a:spLocks noGrp="1"/>
          </p:cNvSpPr>
          <p:nvPr>
            <p:ph idx="1"/>
          </p:nvPr>
        </p:nvSpPr>
        <p:spPr>
          <a:xfrm>
            <a:off x="645459" y="3000358"/>
            <a:ext cx="22997458" cy="10323756"/>
          </a:xfrm>
          <a:prstGeom prst="rect">
            <a:avLst/>
          </a:prstGeom>
        </p:spPr>
        <p:txBody>
          <a:bodyPr>
            <a:normAutofit fontScale="92500" lnSpcReduction="20000"/>
          </a:bodyPr>
          <a:lstStyle/>
          <a:p>
            <a:pPr lvl="0">
              <a:defRPr sz="1800">
                <a:solidFill>
                  <a:srgbClr val="000000"/>
                </a:solidFill>
              </a:defRPr>
            </a:pPr>
            <a:r>
              <a:rPr sz="4781" b="1" dirty="0">
                <a:latin typeface="Helvetica"/>
                <a:ea typeface="Helvetica"/>
                <a:cs typeface="Helvetica"/>
                <a:sym typeface="Helvetica"/>
              </a:rPr>
              <a:t>Throughput</a:t>
            </a:r>
            <a:r>
              <a:rPr sz="4781" dirty="0"/>
              <a:t>:</a:t>
            </a:r>
          </a:p>
          <a:p>
            <a:pPr lvl="0">
              <a:defRPr sz="1800">
                <a:solidFill>
                  <a:srgbClr val="000000"/>
                </a:solidFill>
              </a:defRPr>
            </a:pPr>
            <a:r>
              <a:rPr sz="4781" dirty="0"/>
              <a:t> - disk: </a:t>
            </a:r>
            <a:r>
              <a:rPr lang="en-US" sz="4781" dirty="0"/>
              <a:t>	</a:t>
            </a:r>
            <a:r>
              <a:rPr sz="4781" dirty="0"/>
              <a:t>~130 MB/s (</a:t>
            </a:r>
            <a:r>
              <a:rPr lang="en-US" sz="4781" dirty="0"/>
              <a:t>best case </a:t>
            </a:r>
            <a:r>
              <a:rPr sz="4781" dirty="0"/>
              <a:t>sequential)</a:t>
            </a:r>
          </a:p>
          <a:p>
            <a:pPr lvl="0">
              <a:defRPr sz="1800">
                <a:solidFill>
                  <a:srgbClr val="000000"/>
                </a:solidFill>
              </a:defRPr>
            </a:pPr>
            <a:r>
              <a:rPr sz="4781" dirty="0"/>
              <a:t> - flash: </a:t>
            </a:r>
            <a:r>
              <a:rPr lang="en-US" sz="4781" dirty="0"/>
              <a:t>	</a:t>
            </a:r>
            <a:r>
              <a:rPr sz="4781" dirty="0"/>
              <a:t>~200 MB/s</a:t>
            </a:r>
            <a:r>
              <a:rPr lang="en-US" sz="4781" dirty="0"/>
              <a:t> </a:t>
            </a:r>
            <a:endParaRPr sz="4781" dirty="0"/>
          </a:p>
          <a:p>
            <a:pPr lvl="0">
              <a:defRPr sz="1800">
                <a:solidFill>
                  <a:srgbClr val="000000"/>
                </a:solidFill>
              </a:defRPr>
            </a:pPr>
            <a:endParaRPr sz="4781" dirty="0"/>
          </a:p>
          <a:p>
            <a:pPr lvl="0">
              <a:defRPr sz="1800">
                <a:solidFill>
                  <a:srgbClr val="000000"/>
                </a:solidFill>
              </a:defRPr>
            </a:pPr>
            <a:r>
              <a:rPr sz="4781" b="1" dirty="0">
                <a:latin typeface="Helvetica"/>
                <a:ea typeface="Helvetica"/>
                <a:cs typeface="Helvetica"/>
                <a:sym typeface="Helvetica"/>
              </a:rPr>
              <a:t>Latency</a:t>
            </a:r>
            <a:r>
              <a:rPr lang="en-US" sz="4781" b="1" dirty="0">
                <a:latin typeface="Helvetica"/>
                <a:ea typeface="Helvetica"/>
                <a:cs typeface="Helvetica"/>
                <a:sym typeface="Helvetica"/>
              </a:rPr>
              <a:t>:</a:t>
            </a:r>
            <a:endParaRPr sz="4781" b="1" dirty="0">
              <a:latin typeface="Helvetica"/>
              <a:ea typeface="Helvetica"/>
              <a:cs typeface="Helvetica"/>
              <a:sym typeface="Helvetica"/>
            </a:endParaRPr>
          </a:p>
          <a:p>
            <a:pPr lvl="0">
              <a:defRPr sz="1800">
                <a:solidFill>
                  <a:srgbClr val="000000"/>
                </a:solidFill>
              </a:defRPr>
            </a:pPr>
            <a:r>
              <a:rPr sz="4781" dirty="0"/>
              <a:t> - disk:</a:t>
            </a:r>
            <a:r>
              <a:rPr lang="en-US" sz="4781" dirty="0"/>
              <a:t>		</a:t>
            </a:r>
            <a:r>
              <a:rPr sz="4781" dirty="0"/>
              <a:t> ~</a:t>
            </a:r>
            <a:r>
              <a:rPr lang="en-US" sz="4781" dirty="0"/>
              <a:t>5</a:t>
            </a:r>
            <a:r>
              <a:rPr sz="4781" dirty="0"/>
              <a:t> ms (one op)</a:t>
            </a:r>
          </a:p>
          <a:p>
            <a:pPr lvl="0">
              <a:defRPr sz="1800">
                <a:solidFill>
                  <a:srgbClr val="000000"/>
                </a:solidFill>
              </a:defRPr>
            </a:pPr>
            <a:r>
              <a:rPr sz="4781" dirty="0"/>
              <a:t> - flash</a:t>
            </a:r>
          </a:p>
          <a:p>
            <a:pPr lvl="0">
              <a:defRPr sz="1800">
                <a:solidFill>
                  <a:srgbClr val="000000"/>
                </a:solidFill>
              </a:defRPr>
            </a:pPr>
            <a:r>
              <a:rPr sz="4781" dirty="0"/>
              <a:t> </a:t>
            </a:r>
            <a:r>
              <a:rPr lang="en-US" sz="4781" dirty="0"/>
              <a:t>	</a:t>
            </a:r>
            <a:r>
              <a:rPr sz="4781" dirty="0"/>
              <a:t>- read: 	10-50 us</a:t>
            </a:r>
          </a:p>
          <a:p>
            <a:pPr lvl="0">
              <a:defRPr sz="1800">
                <a:solidFill>
                  <a:srgbClr val="000000"/>
                </a:solidFill>
              </a:defRPr>
            </a:pPr>
            <a:r>
              <a:rPr sz="4781" dirty="0"/>
              <a:t>  </a:t>
            </a:r>
            <a:r>
              <a:rPr lang="en-US" sz="4781" dirty="0"/>
              <a:t>	</a:t>
            </a:r>
            <a:r>
              <a:rPr sz="4781" dirty="0"/>
              <a:t>- erase: 	2 </a:t>
            </a:r>
            <a:r>
              <a:rPr sz="4781" dirty="0" err="1"/>
              <a:t>ms</a:t>
            </a:r>
            <a:endParaRPr lang="en-US" sz="4781" dirty="0"/>
          </a:p>
          <a:p>
            <a:pPr lvl="0">
              <a:defRPr sz="1800">
                <a:solidFill>
                  <a:srgbClr val="000000"/>
                </a:solidFill>
              </a:defRPr>
            </a:pPr>
            <a:r>
              <a:rPr lang="en-US" sz="4781" dirty="0"/>
              <a:t>	- program: 	200-500 us</a:t>
            </a:r>
            <a:endParaRPr sz="4781" dirty="0"/>
          </a:p>
        </p:txBody>
      </p:sp>
      <p:sp>
        <p:nvSpPr>
          <p:cNvPr id="2" name="Title 1"/>
          <p:cNvSpPr>
            <a:spLocks noGrp="1"/>
          </p:cNvSpPr>
          <p:nvPr>
            <p:ph type="title"/>
          </p:nvPr>
        </p:nvSpPr>
        <p:spPr/>
        <p:txBody>
          <a:bodyPr/>
          <a:lstStyle/>
          <a:p>
            <a:r>
              <a:rPr lang="en-US" sz="9600" dirty="0"/>
              <a:t>Disk vs. Flash Performance</a:t>
            </a:r>
            <a:endParaRPr lang="en-US" dirty="0"/>
          </a:p>
        </p:txBody>
      </p:sp>
    </p:spTree>
    <p:extLst>
      <p:ext uri="{BB962C8B-B14F-4D97-AF65-F5344CB8AC3E}">
        <p14:creationId xmlns:p14="http://schemas.microsoft.com/office/powerpoint/2010/main" val="16638092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8" name="Shape 1158"/>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9113">
                <a:solidFill>
                  <a:srgbClr val="FFFFFF"/>
                </a:solidFill>
              </a:rPr>
              <a:t>Flash Translation Layer</a:t>
            </a:r>
          </a:p>
        </p:txBody>
      </p:sp>
      <p:sp>
        <p:nvSpPr>
          <p:cNvPr id="1159" name="Shape 1159"/>
          <p:cNvSpPr/>
          <p:nvPr/>
        </p:nvSpPr>
        <p:spPr>
          <a:xfrm>
            <a:off x="3621947" y="6988956"/>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0001</a:t>
            </a:r>
          </a:p>
        </p:txBody>
      </p:sp>
      <p:sp>
        <p:nvSpPr>
          <p:cNvPr id="1160" name="Shape 1160"/>
          <p:cNvSpPr/>
          <p:nvPr/>
        </p:nvSpPr>
        <p:spPr>
          <a:xfrm>
            <a:off x="4672766" y="8462557"/>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0</a:t>
            </a:r>
          </a:p>
        </p:txBody>
      </p:sp>
      <p:sp>
        <p:nvSpPr>
          <p:cNvPr id="1161" name="Shape 1161"/>
          <p:cNvSpPr/>
          <p:nvPr/>
        </p:nvSpPr>
        <p:spPr>
          <a:xfrm>
            <a:off x="4771386" y="6988956"/>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dirty="0"/>
              <a:t>0010</a:t>
            </a:r>
          </a:p>
        </p:txBody>
      </p:sp>
      <p:sp>
        <p:nvSpPr>
          <p:cNvPr id="1162" name="Shape 1162"/>
          <p:cNvSpPr/>
          <p:nvPr/>
        </p:nvSpPr>
        <p:spPr>
          <a:xfrm>
            <a:off x="5920824" y="6988956"/>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00</a:t>
            </a:r>
          </a:p>
          <a:p>
            <a:pPr lvl="0">
              <a:defRPr sz="1800">
                <a:solidFill>
                  <a:srgbClr val="000000"/>
                </a:solidFill>
              </a:defRPr>
            </a:pPr>
            <a:r>
              <a:rPr sz="4219">
                <a:latin typeface="Menlo"/>
                <a:ea typeface="Menlo"/>
                <a:cs typeface="Menlo"/>
                <a:sym typeface="Menlo"/>
              </a:rPr>
              <a:t>11</a:t>
            </a:r>
          </a:p>
        </p:txBody>
      </p:sp>
      <p:sp>
        <p:nvSpPr>
          <p:cNvPr id="1163" name="Shape 1163"/>
          <p:cNvSpPr/>
          <p:nvPr/>
        </p:nvSpPr>
        <p:spPr>
          <a:xfrm>
            <a:off x="7070262" y="6988956"/>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0000</a:t>
            </a:r>
          </a:p>
        </p:txBody>
      </p:sp>
      <p:sp>
        <p:nvSpPr>
          <p:cNvPr id="1164" name="Shape 1164"/>
          <p:cNvSpPr/>
          <p:nvPr/>
        </p:nvSpPr>
        <p:spPr>
          <a:xfrm>
            <a:off x="9016009" y="6988956"/>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10</a:t>
            </a:r>
          </a:p>
          <a:p>
            <a:pPr lvl="0">
              <a:defRPr sz="1800">
                <a:solidFill>
                  <a:srgbClr val="000000"/>
                </a:solidFill>
              </a:defRPr>
            </a:pPr>
            <a:r>
              <a:rPr sz="4219">
                <a:latin typeface="Menlo"/>
                <a:ea typeface="Menlo"/>
                <a:cs typeface="Menlo"/>
                <a:sym typeface="Menlo"/>
              </a:rPr>
              <a:t>01</a:t>
            </a:r>
          </a:p>
        </p:txBody>
      </p:sp>
      <p:sp>
        <p:nvSpPr>
          <p:cNvPr id="1165" name="Shape 1165"/>
          <p:cNvSpPr/>
          <p:nvPr/>
        </p:nvSpPr>
        <p:spPr>
          <a:xfrm>
            <a:off x="10066828" y="8462557"/>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1</a:t>
            </a:r>
          </a:p>
        </p:txBody>
      </p:sp>
      <p:sp>
        <p:nvSpPr>
          <p:cNvPr id="1166" name="Shape 1166"/>
          <p:cNvSpPr/>
          <p:nvPr/>
        </p:nvSpPr>
        <p:spPr>
          <a:xfrm>
            <a:off x="10165446" y="6988956"/>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dirty="0">
                <a:latin typeface="Menlo"/>
                <a:ea typeface="Menlo"/>
                <a:cs typeface="Menlo"/>
                <a:sym typeface="Menlo"/>
              </a:rPr>
              <a:t>11</a:t>
            </a:r>
          </a:p>
          <a:p>
            <a:pPr lvl="0">
              <a:defRPr sz="1800">
                <a:solidFill>
                  <a:srgbClr val="000000"/>
                </a:solidFill>
              </a:defRPr>
            </a:pPr>
            <a:r>
              <a:rPr sz="4219" dirty="0">
                <a:latin typeface="Menlo"/>
                <a:ea typeface="Menlo"/>
                <a:cs typeface="Menlo"/>
                <a:sym typeface="Menlo"/>
              </a:rPr>
              <a:t>11</a:t>
            </a:r>
          </a:p>
        </p:txBody>
      </p:sp>
      <p:sp>
        <p:nvSpPr>
          <p:cNvPr id="1167" name="Shape 1167"/>
          <p:cNvSpPr/>
          <p:nvPr/>
        </p:nvSpPr>
        <p:spPr>
          <a:xfrm>
            <a:off x="11314884" y="6988956"/>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sp>
        <p:nvSpPr>
          <p:cNvPr id="1168" name="Shape 1168"/>
          <p:cNvSpPr/>
          <p:nvPr/>
        </p:nvSpPr>
        <p:spPr>
          <a:xfrm>
            <a:off x="12464324" y="6988956"/>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sp>
        <p:nvSpPr>
          <p:cNvPr id="1169" name="Shape 1169"/>
          <p:cNvSpPr/>
          <p:nvPr/>
        </p:nvSpPr>
        <p:spPr>
          <a:xfrm>
            <a:off x="3634251" y="4093387"/>
            <a:ext cx="1054062"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1170" name="Shape 1170"/>
          <p:cNvSpPr/>
          <p:nvPr/>
        </p:nvSpPr>
        <p:spPr>
          <a:xfrm>
            <a:off x="3895985" y="4503714"/>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0</a:t>
            </a:r>
          </a:p>
        </p:txBody>
      </p:sp>
      <p:sp>
        <p:nvSpPr>
          <p:cNvPr id="1171" name="Shape 1171"/>
          <p:cNvSpPr/>
          <p:nvPr/>
        </p:nvSpPr>
        <p:spPr>
          <a:xfrm>
            <a:off x="4783689" y="4093387"/>
            <a:ext cx="1054060"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1172" name="Shape 1172"/>
          <p:cNvSpPr/>
          <p:nvPr/>
        </p:nvSpPr>
        <p:spPr>
          <a:xfrm>
            <a:off x="5045422" y="4503714"/>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1</a:t>
            </a:r>
          </a:p>
        </p:txBody>
      </p:sp>
      <p:sp>
        <p:nvSpPr>
          <p:cNvPr id="1173" name="Shape 1173"/>
          <p:cNvSpPr/>
          <p:nvPr/>
        </p:nvSpPr>
        <p:spPr>
          <a:xfrm>
            <a:off x="5933127" y="4093387"/>
            <a:ext cx="1054060"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1174" name="Shape 1174"/>
          <p:cNvSpPr/>
          <p:nvPr/>
        </p:nvSpPr>
        <p:spPr>
          <a:xfrm>
            <a:off x="6194860" y="4503714"/>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2</a:t>
            </a:r>
          </a:p>
        </p:txBody>
      </p:sp>
      <p:sp>
        <p:nvSpPr>
          <p:cNvPr id="1175" name="Shape 1175"/>
          <p:cNvSpPr/>
          <p:nvPr/>
        </p:nvSpPr>
        <p:spPr>
          <a:xfrm>
            <a:off x="7082565" y="4093387"/>
            <a:ext cx="1054062"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1176" name="Shape 1176"/>
          <p:cNvSpPr/>
          <p:nvPr/>
        </p:nvSpPr>
        <p:spPr>
          <a:xfrm>
            <a:off x="7344299" y="4503714"/>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3</a:t>
            </a:r>
          </a:p>
        </p:txBody>
      </p:sp>
      <p:sp>
        <p:nvSpPr>
          <p:cNvPr id="1177" name="Shape 1177"/>
          <p:cNvSpPr/>
          <p:nvPr/>
        </p:nvSpPr>
        <p:spPr>
          <a:xfrm>
            <a:off x="8242499" y="4093387"/>
            <a:ext cx="1054062"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1178" name="Shape 1178"/>
          <p:cNvSpPr/>
          <p:nvPr/>
        </p:nvSpPr>
        <p:spPr>
          <a:xfrm>
            <a:off x="8504233" y="4503714"/>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4</a:t>
            </a:r>
          </a:p>
        </p:txBody>
      </p:sp>
      <p:sp>
        <p:nvSpPr>
          <p:cNvPr id="1179" name="Shape 1179"/>
          <p:cNvSpPr/>
          <p:nvPr/>
        </p:nvSpPr>
        <p:spPr>
          <a:xfrm>
            <a:off x="9391937" y="4093387"/>
            <a:ext cx="1054062"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1180" name="Shape 1180"/>
          <p:cNvSpPr/>
          <p:nvPr/>
        </p:nvSpPr>
        <p:spPr>
          <a:xfrm>
            <a:off x="9653671" y="4503714"/>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5</a:t>
            </a:r>
          </a:p>
        </p:txBody>
      </p:sp>
      <p:sp>
        <p:nvSpPr>
          <p:cNvPr id="1181" name="Shape 1181"/>
          <p:cNvSpPr/>
          <p:nvPr/>
        </p:nvSpPr>
        <p:spPr>
          <a:xfrm>
            <a:off x="10541375" y="4093387"/>
            <a:ext cx="1054062"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1182" name="Shape 1182"/>
          <p:cNvSpPr/>
          <p:nvPr/>
        </p:nvSpPr>
        <p:spPr>
          <a:xfrm>
            <a:off x="10803109" y="4503714"/>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6</a:t>
            </a:r>
          </a:p>
        </p:txBody>
      </p:sp>
      <p:sp>
        <p:nvSpPr>
          <p:cNvPr id="1183" name="Shape 1183"/>
          <p:cNvSpPr/>
          <p:nvPr/>
        </p:nvSpPr>
        <p:spPr>
          <a:xfrm>
            <a:off x="11690814" y="4093387"/>
            <a:ext cx="1054062"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1184" name="Shape 1184"/>
          <p:cNvSpPr/>
          <p:nvPr/>
        </p:nvSpPr>
        <p:spPr>
          <a:xfrm>
            <a:off x="11952547" y="4503714"/>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7</a:t>
            </a:r>
          </a:p>
        </p:txBody>
      </p:sp>
      <p:sp>
        <p:nvSpPr>
          <p:cNvPr id="1185" name="Shape 1185"/>
          <p:cNvSpPr/>
          <p:nvPr/>
        </p:nvSpPr>
        <p:spPr>
          <a:xfrm>
            <a:off x="131906" y="7186513"/>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lvl="0">
              <a:defRPr sz="1800">
                <a:solidFill>
                  <a:srgbClr val="000000"/>
                </a:solidFill>
              </a:defRPr>
            </a:pPr>
            <a:r>
              <a:rPr sz="5063"/>
              <a:t>physical:</a:t>
            </a:r>
          </a:p>
        </p:txBody>
      </p:sp>
      <p:sp>
        <p:nvSpPr>
          <p:cNvPr id="1186" name="Shape 1186"/>
          <p:cNvSpPr/>
          <p:nvPr/>
        </p:nvSpPr>
        <p:spPr>
          <a:xfrm>
            <a:off x="660897" y="3933626"/>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lvl="0">
              <a:defRPr sz="1800">
                <a:solidFill>
                  <a:srgbClr val="000000"/>
                </a:solidFill>
              </a:defRPr>
            </a:pPr>
            <a:r>
              <a:rPr sz="5063"/>
              <a:t>logical:</a:t>
            </a:r>
          </a:p>
        </p:txBody>
      </p:sp>
      <p:sp>
        <p:nvSpPr>
          <p:cNvPr id="1187" name="Shape 1187"/>
          <p:cNvSpPr/>
          <p:nvPr/>
        </p:nvSpPr>
        <p:spPr>
          <a:xfrm>
            <a:off x="4148978" y="5394685"/>
            <a:ext cx="1" cy="1336368"/>
          </a:xfrm>
          <a:prstGeom prst="line">
            <a:avLst/>
          </a:prstGeom>
          <a:ln w="38100">
            <a:solidFill>
              <a:schemeClr val="tx1"/>
            </a:solidFill>
            <a:miter lim="400000"/>
            <a:tailEnd type="triangle"/>
          </a:ln>
        </p:spPr>
        <p:txBody>
          <a:bodyPr lIns="0" tIns="0" rIns="0" bIns="0" anchor="ctr"/>
          <a:lstStyle/>
          <a:p>
            <a:pPr lvl="0">
              <a:defRPr sz="2600"/>
            </a:pPr>
            <a:endParaRPr sz="3656"/>
          </a:p>
        </p:txBody>
      </p:sp>
      <p:sp>
        <p:nvSpPr>
          <p:cNvPr id="1188" name="Shape 1188"/>
          <p:cNvSpPr/>
          <p:nvPr/>
        </p:nvSpPr>
        <p:spPr>
          <a:xfrm>
            <a:off x="5363415" y="5394685"/>
            <a:ext cx="1" cy="1336368"/>
          </a:xfrm>
          <a:prstGeom prst="line">
            <a:avLst/>
          </a:prstGeom>
          <a:ln w="38100">
            <a:solidFill>
              <a:schemeClr val="tx1"/>
            </a:solidFill>
            <a:miter lim="400000"/>
            <a:tailEnd type="triangle"/>
          </a:ln>
        </p:spPr>
        <p:txBody>
          <a:bodyPr lIns="0" tIns="0" rIns="0" bIns="0" anchor="ctr"/>
          <a:lstStyle/>
          <a:p>
            <a:pPr lvl="0">
              <a:defRPr sz="2600"/>
            </a:pPr>
            <a:endParaRPr sz="3656"/>
          </a:p>
        </p:txBody>
      </p:sp>
      <p:sp>
        <p:nvSpPr>
          <p:cNvPr id="1189" name="Shape 1189"/>
          <p:cNvSpPr/>
          <p:nvPr/>
        </p:nvSpPr>
        <p:spPr>
          <a:xfrm>
            <a:off x="6472460" y="5394686"/>
            <a:ext cx="1025438" cy="1297298"/>
          </a:xfrm>
          <a:prstGeom prst="line">
            <a:avLst/>
          </a:prstGeom>
          <a:ln w="38100">
            <a:solidFill>
              <a:schemeClr val="tx1"/>
            </a:solidFill>
            <a:miter lim="400000"/>
            <a:tailEnd type="triangle"/>
          </a:ln>
        </p:spPr>
        <p:txBody>
          <a:bodyPr lIns="0" tIns="0" rIns="0" bIns="0" anchor="ctr"/>
          <a:lstStyle/>
          <a:p>
            <a:pPr lvl="0">
              <a:defRPr sz="2600"/>
            </a:pPr>
            <a:endParaRPr sz="3656"/>
          </a:p>
        </p:txBody>
      </p:sp>
      <p:sp>
        <p:nvSpPr>
          <p:cNvPr id="1190" name="Shape 1190"/>
          <p:cNvSpPr/>
          <p:nvPr/>
        </p:nvSpPr>
        <p:spPr>
          <a:xfrm>
            <a:off x="7722617" y="5394686"/>
            <a:ext cx="1729693" cy="1301027"/>
          </a:xfrm>
          <a:prstGeom prst="line">
            <a:avLst/>
          </a:prstGeom>
          <a:ln w="38100">
            <a:solidFill>
              <a:schemeClr val="tx1"/>
            </a:solidFill>
            <a:miter lim="400000"/>
            <a:tailEnd type="triangle"/>
          </a:ln>
        </p:spPr>
        <p:txBody>
          <a:bodyPr lIns="0" tIns="0" rIns="0" bIns="0" anchor="ctr"/>
          <a:lstStyle/>
          <a:p>
            <a:pPr lvl="0">
              <a:defRPr sz="2600"/>
            </a:pPr>
            <a:endParaRPr sz="3656"/>
          </a:p>
        </p:txBody>
      </p:sp>
      <p:sp>
        <p:nvSpPr>
          <p:cNvPr id="35" name="Shape 1225"/>
          <p:cNvSpPr/>
          <p:nvPr/>
        </p:nvSpPr>
        <p:spPr>
          <a:xfrm>
            <a:off x="5201783" y="3685974"/>
            <a:ext cx="1" cy="289718"/>
          </a:xfrm>
          <a:prstGeom prst="line">
            <a:avLst/>
          </a:prstGeom>
          <a:ln w="25400">
            <a:solidFill>
              <a:srgbClr val="FFFFFF"/>
            </a:solidFill>
            <a:miter lim="400000"/>
            <a:tailEnd type="triangle"/>
          </a:ln>
        </p:spPr>
        <p:txBody>
          <a:bodyPr lIns="50800" tIns="50800" rIns="50800" bIns="50800" anchor="ctr"/>
          <a:lstStyle/>
          <a:p>
            <a:pPr lvl="0">
              <a:defRPr sz="2600"/>
            </a:pPr>
            <a:endParaRPr/>
          </a:p>
        </p:txBody>
      </p:sp>
      <p:sp>
        <p:nvSpPr>
          <p:cNvPr id="36" name="Shape 1226"/>
          <p:cNvSpPr/>
          <p:nvPr/>
        </p:nvSpPr>
        <p:spPr>
          <a:xfrm>
            <a:off x="4064701" y="2961753"/>
            <a:ext cx="2223365"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600" dirty="0">
                <a:solidFill>
                  <a:srgbClr val="FFFFFF"/>
                </a:solidFill>
              </a:rPr>
              <a:t>write 1101</a:t>
            </a:r>
          </a:p>
        </p:txBody>
      </p:sp>
      <p:sp>
        <p:nvSpPr>
          <p:cNvPr id="2" name="Rectangle 1"/>
          <p:cNvSpPr/>
          <p:nvPr/>
        </p:nvSpPr>
        <p:spPr>
          <a:xfrm>
            <a:off x="10132367" y="6969773"/>
            <a:ext cx="1112282" cy="1446550"/>
          </a:xfrm>
          <a:prstGeom prst="rect">
            <a:avLst/>
          </a:prstGeom>
        </p:spPr>
        <p:txBody>
          <a:bodyPr wrap="square">
            <a:spAutoFit/>
          </a:bodyPr>
          <a:lstStyle/>
          <a:p>
            <a:pPr lvl="0">
              <a:defRPr sz="1800">
                <a:solidFill>
                  <a:srgbClr val="000000"/>
                </a:solidFill>
              </a:defRPr>
            </a:pPr>
            <a:r>
              <a:rPr lang="cs-CZ" sz="4400" dirty="0">
                <a:latin typeface="Menlo"/>
                <a:ea typeface="Menlo"/>
                <a:cs typeface="Menlo"/>
                <a:sym typeface="Menlo"/>
              </a:rPr>
              <a:t>11</a:t>
            </a:r>
          </a:p>
          <a:p>
            <a:pPr lvl="0">
              <a:defRPr sz="1800">
                <a:solidFill>
                  <a:srgbClr val="000000"/>
                </a:solidFill>
              </a:defRPr>
            </a:pPr>
            <a:r>
              <a:rPr lang="cs-CZ" sz="4400" dirty="0">
                <a:latin typeface="Menlo"/>
                <a:ea typeface="Menlo"/>
                <a:cs typeface="Menlo"/>
                <a:sym typeface="Menlo"/>
              </a:rPr>
              <a:t>01</a:t>
            </a:r>
          </a:p>
        </p:txBody>
      </p:sp>
      <p:sp>
        <p:nvSpPr>
          <p:cNvPr id="41" name="Shape 1368"/>
          <p:cNvSpPr/>
          <p:nvPr/>
        </p:nvSpPr>
        <p:spPr>
          <a:xfrm>
            <a:off x="-503158" y="9988839"/>
            <a:ext cx="6925096" cy="121058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p>
            <a:pPr lvl="0">
              <a:defRPr sz="1800">
                <a:solidFill>
                  <a:srgbClr val="000000"/>
                </a:solidFill>
              </a:defRPr>
            </a:pPr>
            <a:r>
              <a:rPr sz="3600" dirty="0">
                <a:solidFill>
                  <a:srgbClr val="FFFFFF"/>
                </a:solidFill>
              </a:rPr>
              <a:t>must eventually</a:t>
            </a:r>
          </a:p>
          <a:p>
            <a:pPr lvl="0">
              <a:defRPr sz="1800">
                <a:solidFill>
                  <a:srgbClr val="000000"/>
                </a:solidFill>
              </a:defRPr>
            </a:pPr>
            <a:r>
              <a:rPr sz="3600" dirty="0">
                <a:solidFill>
                  <a:srgbClr val="FFFFFF"/>
                </a:solidFill>
              </a:rPr>
              <a:t>be garbage collected</a:t>
            </a:r>
          </a:p>
        </p:txBody>
      </p:sp>
      <p:cxnSp>
        <p:nvCxnSpPr>
          <p:cNvPr id="4" name="Curved Connector 3"/>
          <p:cNvCxnSpPr/>
          <p:nvPr/>
        </p:nvCxnSpPr>
        <p:spPr>
          <a:xfrm flipV="1">
            <a:off x="1884790" y="8307464"/>
            <a:ext cx="3291593" cy="1561848"/>
          </a:xfrm>
          <a:prstGeom prst="curvedConnector3">
            <a:avLst/>
          </a:prstGeom>
          <a:ln w="127000">
            <a:solidFill>
              <a:schemeClr val="tx1"/>
            </a:solidFill>
            <a:headEnd w="med" len="lg"/>
            <a:tailEnd type="triangle" w="med" len="lg"/>
          </a:ln>
        </p:spPr>
        <p:style>
          <a:lnRef idx="2">
            <a:schemeClr val="accent1"/>
          </a:lnRef>
          <a:fillRef idx="0">
            <a:schemeClr val="accent1"/>
          </a:fillRef>
          <a:effectRef idx="1">
            <a:schemeClr val="accent1"/>
          </a:effectRef>
          <a:fontRef idx="minor">
            <a:schemeClr val="tx1"/>
          </a:fontRef>
        </p:style>
      </p:cxnSp>
      <p:sp>
        <p:nvSpPr>
          <p:cNvPr id="45" name="Shape 1188"/>
          <p:cNvSpPr/>
          <p:nvPr/>
        </p:nvSpPr>
        <p:spPr>
          <a:xfrm>
            <a:off x="5515815" y="5547085"/>
            <a:ext cx="5025560" cy="1333012"/>
          </a:xfrm>
          <a:prstGeom prst="line">
            <a:avLst/>
          </a:prstGeom>
          <a:ln w="38100">
            <a:solidFill>
              <a:schemeClr val="tx1"/>
            </a:solidFill>
            <a:miter lim="400000"/>
            <a:tailEnd type="triangle"/>
          </a:ln>
        </p:spPr>
        <p:txBody>
          <a:bodyPr lIns="0" tIns="0" rIns="0" bIns="0" anchor="ctr"/>
          <a:lstStyle/>
          <a:p>
            <a:pPr lvl="0">
              <a:defRPr sz="2600"/>
            </a:pPr>
            <a:endParaRPr sz="3656"/>
          </a:p>
        </p:txBody>
      </p:sp>
      <p:sp>
        <p:nvSpPr>
          <p:cNvPr id="6" name="Rectangle 5"/>
          <p:cNvSpPr/>
          <p:nvPr/>
        </p:nvSpPr>
        <p:spPr>
          <a:xfrm>
            <a:off x="2911219" y="12495570"/>
            <a:ext cx="29221043" cy="923330"/>
          </a:xfrm>
          <a:prstGeom prst="rect">
            <a:avLst/>
          </a:prstGeom>
        </p:spPr>
        <p:txBody>
          <a:bodyPr wrap="square">
            <a:spAutoFit/>
          </a:bodyPr>
          <a:lstStyle/>
          <a:p>
            <a:pPr lvl="0" algn="l">
              <a:defRPr sz="1800">
                <a:solidFill>
                  <a:srgbClr val="000000"/>
                </a:solidFill>
              </a:defRPr>
            </a:pPr>
            <a:r>
              <a:rPr lang="en-US" sz="5400" dirty="0">
                <a:solidFill>
                  <a:srgbClr val="FFFFFF"/>
                </a:solidFill>
              </a:rPr>
              <a:t>Physical pages can be in three states:  valid, invalid, free</a:t>
            </a:r>
          </a:p>
        </p:txBody>
      </p:sp>
      <p:sp>
        <p:nvSpPr>
          <p:cNvPr id="42" name="Shape 1393">
            <a:extLst>
              <a:ext uri="{FF2B5EF4-FFF2-40B4-BE49-F238E27FC236}">
                <a16:creationId xmlns:a16="http://schemas.microsoft.com/office/drawing/2014/main" id="{2325E9CD-D5CF-634F-9077-70DD114797F9}"/>
              </a:ext>
            </a:extLst>
          </p:cNvPr>
          <p:cNvSpPr/>
          <p:nvPr/>
        </p:nvSpPr>
        <p:spPr>
          <a:xfrm>
            <a:off x="15297212" y="3286834"/>
            <a:ext cx="2859896" cy="291617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lumMod val="50000"/>
            </a:schemeClr>
          </a:solidFill>
          <a:ln w="12700">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5063">
                <a:solidFill>
                  <a:srgbClr val="FFFFFF"/>
                </a:solidFill>
              </a:rPr>
              <a:t>free</a:t>
            </a:r>
          </a:p>
        </p:txBody>
      </p:sp>
      <p:sp>
        <p:nvSpPr>
          <p:cNvPr id="43" name="Shape 1394">
            <a:extLst>
              <a:ext uri="{FF2B5EF4-FFF2-40B4-BE49-F238E27FC236}">
                <a16:creationId xmlns:a16="http://schemas.microsoft.com/office/drawing/2014/main" id="{23C7A3A0-594E-2E4A-9E7B-7A376EA24F48}"/>
              </a:ext>
            </a:extLst>
          </p:cNvPr>
          <p:cNvSpPr/>
          <p:nvPr/>
        </p:nvSpPr>
        <p:spPr>
          <a:xfrm>
            <a:off x="21210562" y="3286834"/>
            <a:ext cx="2859896" cy="291617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lumMod val="50000"/>
            </a:schemeClr>
          </a:solidFill>
          <a:ln w="12700">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5063">
                <a:solidFill>
                  <a:srgbClr val="FFFFFF"/>
                </a:solidFill>
              </a:rPr>
              <a:t>valid</a:t>
            </a:r>
          </a:p>
        </p:txBody>
      </p:sp>
      <p:sp>
        <p:nvSpPr>
          <p:cNvPr id="44" name="Shape 1395">
            <a:extLst>
              <a:ext uri="{FF2B5EF4-FFF2-40B4-BE49-F238E27FC236}">
                <a16:creationId xmlns:a16="http://schemas.microsoft.com/office/drawing/2014/main" id="{6F1783E7-B7BB-8949-899A-7E22BFD116B7}"/>
              </a:ext>
            </a:extLst>
          </p:cNvPr>
          <p:cNvSpPr/>
          <p:nvPr/>
        </p:nvSpPr>
        <p:spPr>
          <a:xfrm>
            <a:off x="18253886" y="7515422"/>
            <a:ext cx="2859895" cy="291617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lumMod val="50000"/>
            </a:schemeClr>
          </a:solidFill>
          <a:ln w="12700">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5063">
                <a:solidFill>
                  <a:srgbClr val="FFFFFF"/>
                </a:solidFill>
              </a:rPr>
              <a:t>invalid</a:t>
            </a:r>
          </a:p>
        </p:txBody>
      </p:sp>
      <p:sp>
        <p:nvSpPr>
          <p:cNvPr id="46" name="Shape 1396">
            <a:extLst>
              <a:ext uri="{FF2B5EF4-FFF2-40B4-BE49-F238E27FC236}">
                <a16:creationId xmlns:a16="http://schemas.microsoft.com/office/drawing/2014/main" id="{A8B37102-3459-5B42-92A1-D2C0A5E162AD}"/>
              </a:ext>
            </a:extLst>
          </p:cNvPr>
          <p:cNvSpPr/>
          <p:nvPr/>
        </p:nvSpPr>
        <p:spPr>
          <a:xfrm flipH="1">
            <a:off x="20804094" y="6135348"/>
            <a:ext cx="1128380" cy="1404951"/>
          </a:xfrm>
          <a:prstGeom prst="line">
            <a:avLst/>
          </a:prstGeom>
          <a:ln w="38100">
            <a:solidFill>
              <a:srgbClr val="FFFFFF"/>
            </a:solidFill>
            <a:miter lim="400000"/>
            <a:tailEnd type="triangle"/>
          </a:ln>
        </p:spPr>
        <p:txBody>
          <a:bodyPr lIns="71438" tIns="71438" rIns="71438" bIns="71438" anchor="ctr"/>
          <a:lstStyle/>
          <a:p>
            <a:pPr lvl="0">
              <a:defRPr sz="2600"/>
            </a:pPr>
            <a:endParaRPr sz="3656"/>
          </a:p>
        </p:txBody>
      </p:sp>
      <p:sp>
        <p:nvSpPr>
          <p:cNvPr id="47" name="Shape 1397">
            <a:extLst>
              <a:ext uri="{FF2B5EF4-FFF2-40B4-BE49-F238E27FC236}">
                <a16:creationId xmlns:a16="http://schemas.microsoft.com/office/drawing/2014/main" id="{A3E306D8-58EC-9C4E-A28D-890E52E75827}"/>
              </a:ext>
            </a:extLst>
          </p:cNvPr>
          <p:cNvSpPr/>
          <p:nvPr/>
        </p:nvSpPr>
        <p:spPr>
          <a:xfrm flipH="1" flipV="1">
            <a:off x="17762091" y="6113699"/>
            <a:ext cx="985570" cy="1483000"/>
          </a:xfrm>
          <a:prstGeom prst="line">
            <a:avLst/>
          </a:prstGeom>
          <a:ln w="38100">
            <a:solidFill>
              <a:srgbClr val="FFFFFF"/>
            </a:solidFill>
            <a:miter lim="400000"/>
            <a:tailEnd type="triangle"/>
          </a:ln>
        </p:spPr>
        <p:txBody>
          <a:bodyPr lIns="71438" tIns="71438" rIns="71438" bIns="71438" anchor="ctr"/>
          <a:lstStyle/>
          <a:p>
            <a:pPr lvl="0">
              <a:defRPr sz="2600"/>
            </a:pPr>
            <a:endParaRPr sz="3656"/>
          </a:p>
        </p:txBody>
      </p:sp>
      <p:sp>
        <p:nvSpPr>
          <p:cNvPr id="48" name="Shape 1398">
            <a:extLst>
              <a:ext uri="{FF2B5EF4-FFF2-40B4-BE49-F238E27FC236}">
                <a16:creationId xmlns:a16="http://schemas.microsoft.com/office/drawing/2014/main" id="{0429226C-A398-AB48-8861-D1E101DAC505}"/>
              </a:ext>
            </a:extLst>
          </p:cNvPr>
          <p:cNvSpPr/>
          <p:nvPr/>
        </p:nvSpPr>
        <p:spPr>
          <a:xfrm>
            <a:off x="18548432" y="4614404"/>
            <a:ext cx="2392401" cy="1"/>
          </a:xfrm>
          <a:prstGeom prst="line">
            <a:avLst/>
          </a:prstGeom>
          <a:ln w="38100">
            <a:solidFill>
              <a:srgbClr val="FFFFFF"/>
            </a:solidFill>
            <a:miter lim="400000"/>
            <a:tailEnd type="triangle"/>
          </a:ln>
        </p:spPr>
        <p:txBody>
          <a:bodyPr lIns="71438" tIns="71438" rIns="71438" bIns="71438" anchor="ctr"/>
          <a:lstStyle/>
          <a:p>
            <a:pPr lvl="0">
              <a:defRPr sz="2600"/>
            </a:pPr>
            <a:endParaRPr sz="3656"/>
          </a:p>
        </p:txBody>
      </p:sp>
      <p:sp>
        <p:nvSpPr>
          <p:cNvPr id="49" name="Shape 1399">
            <a:extLst>
              <a:ext uri="{FF2B5EF4-FFF2-40B4-BE49-F238E27FC236}">
                <a16:creationId xmlns:a16="http://schemas.microsoft.com/office/drawing/2014/main" id="{08DACF77-3E23-094B-9AF4-1288F2121749}"/>
              </a:ext>
            </a:extLst>
          </p:cNvPr>
          <p:cNvSpPr/>
          <p:nvPr/>
        </p:nvSpPr>
        <p:spPr>
          <a:xfrm>
            <a:off x="18550052" y="3739029"/>
            <a:ext cx="2660510" cy="836769"/>
          </a:xfrm>
          <a:prstGeom prst="rect">
            <a:avLst/>
          </a:prstGeom>
          <a:ln w="12700">
            <a:miter lim="400000"/>
          </a:ln>
          <a:extLst>
            <a:ext uri="{C572A759-6A51-4108-AA02-DFA0A04FC94B}">
              <ma14:wrappingTextBoxFlag xmlns="" xmlns:ma14="http://schemas.microsoft.com/office/mac/drawingml/2011/main" val="1"/>
            </a:ext>
          </a:extLst>
        </p:spPr>
        <p:txBody>
          <a:bodyPr wrap="square" lIns="71438" tIns="71438" rIns="71438" bIns="71438" anchor="ctr">
            <a:spAutoFit/>
          </a:bodyPr>
          <a:lstStyle>
            <a:lvl1pPr>
              <a:defRPr sz="3200">
                <a:solidFill>
                  <a:srgbClr val="E8A433"/>
                </a:solidFill>
              </a:defRPr>
            </a:lvl1pPr>
          </a:lstStyle>
          <a:p>
            <a:pPr lvl="0">
              <a:defRPr sz="1800">
                <a:solidFill>
                  <a:srgbClr val="000000"/>
                </a:solidFill>
              </a:defRPr>
            </a:pPr>
            <a:r>
              <a:rPr sz="4500" dirty="0">
                <a:solidFill>
                  <a:schemeClr val="tx1"/>
                </a:solidFill>
              </a:rPr>
              <a:t>program</a:t>
            </a:r>
          </a:p>
        </p:txBody>
      </p:sp>
      <p:sp>
        <p:nvSpPr>
          <p:cNvPr id="50" name="Shape 1400">
            <a:extLst>
              <a:ext uri="{FF2B5EF4-FFF2-40B4-BE49-F238E27FC236}">
                <a16:creationId xmlns:a16="http://schemas.microsoft.com/office/drawing/2014/main" id="{082873E0-BFE0-7249-B2E3-25BD8F969D84}"/>
              </a:ext>
            </a:extLst>
          </p:cNvPr>
          <p:cNvSpPr/>
          <p:nvPr/>
        </p:nvSpPr>
        <p:spPr>
          <a:xfrm>
            <a:off x="16186187" y="6604377"/>
            <a:ext cx="1952843" cy="836769"/>
          </a:xfrm>
          <a:prstGeom prst="rect">
            <a:avLst/>
          </a:prstGeom>
          <a:ln w="12700">
            <a:miter lim="400000"/>
          </a:ln>
          <a:extLst>
            <a:ext uri="{C572A759-6A51-4108-AA02-DFA0A04FC94B}">
              <ma14:wrappingTextBoxFlag xmlns="" xmlns:ma14="http://schemas.microsoft.com/office/mac/drawingml/2011/main" val="1"/>
            </a:ext>
          </a:extLst>
        </p:spPr>
        <p:txBody>
          <a:bodyPr wrap="square" lIns="71438" tIns="71438" rIns="71438" bIns="71438" anchor="ctr">
            <a:spAutoFit/>
          </a:bodyPr>
          <a:lstStyle>
            <a:lvl1pPr>
              <a:defRPr sz="3200">
                <a:solidFill>
                  <a:srgbClr val="E8A433"/>
                </a:solidFill>
              </a:defRPr>
            </a:lvl1pPr>
          </a:lstStyle>
          <a:p>
            <a:pPr lvl="0">
              <a:defRPr sz="1800">
                <a:solidFill>
                  <a:srgbClr val="000000"/>
                </a:solidFill>
              </a:defRPr>
            </a:pPr>
            <a:r>
              <a:rPr sz="4500" dirty="0">
                <a:solidFill>
                  <a:schemeClr val="tx1"/>
                </a:solidFill>
              </a:rPr>
              <a:t>erase</a:t>
            </a:r>
          </a:p>
        </p:txBody>
      </p:sp>
      <p:sp>
        <p:nvSpPr>
          <p:cNvPr id="51" name="Shape 1401">
            <a:extLst>
              <a:ext uri="{FF2B5EF4-FFF2-40B4-BE49-F238E27FC236}">
                <a16:creationId xmlns:a16="http://schemas.microsoft.com/office/drawing/2014/main" id="{FF3C12A3-02A7-3D45-B0CA-E93249B0468C}"/>
              </a:ext>
            </a:extLst>
          </p:cNvPr>
          <p:cNvSpPr/>
          <p:nvPr/>
        </p:nvSpPr>
        <p:spPr>
          <a:xfrm>
            <a:off x="21568112" y="6424862"/>
            <a:ext cx="2632781" cy="1529266"/>
          </a:xfrm>
          <a:prstGeom prst="rect">
            <a:avLst/>
          </a:prstGeom>
          <a:ln w="12700">
            <a:miter lim="400000"/>
          </a:ln>
          <a:extLst>
            <a:ext uri="{C572A759-6A51-4108-AA02-DFA0A04FC94B}">
              <ma14:wrappingTextBoxFlag xmlns="" xmlns:ma14="http://schemas.microsoft.com/office/mac/drawingml/2011/main" val="1"/>
            </a:ext>
          </a:extLst>
        </p:spPr>
        <p:txBody>
          <a:bodyPr wrap="square" lIns="71438" tIns="71438" rIns="71438" bIns="71438" anchor="ctr">
            <a:spAutoFit/>
          </a:bodyPr>
          <a:lstStyle/>
          <a:p>
            <a:pPr lvl="0">
              <a:defRPr sz="1800">
                <a:solidFill>
                  <a:srgbClr val="000000"/>
                </a:solidFill>
              </a:defRPr>
            </a:pPr>
            <a:r>
              <a:rPr sz="4500" dirty="0">
                <a:solidFill>
                  <a:schemeClr val="tx1"/>
                </a:solidFill>
              </a:rPr>
              <a:t>relocate</a:t>
            </a:r>
          </a:p>
          <a:p>
            <a:pPr lvl="0">
              <a:defRPr sz="1800">
                <a:solidFill>
                  <a:srgbClr val="000000"/>
                </a:solidFill>
              </a:defRPr>
            </a:pPr>
            <a:r>
              <a:rPr sz="4500" dirty="0">
                <a:solidFill>
                  <a:schemeClr val="tx1"/>
                </a:solidFill>
              </a:rPr>
              <a:t>or TRIM</a:t>
            </a:r>
          </a:p>
        </p:txBody>
      </p:sp>
    </p:spTree>
    <p:extLst>
      <p:ext uri="{BB962C8B-B14F-4D97-AF65-F5344CB8AC3E}">
        <p14:creationId xmlns:p14="http://schemas.microsoft.com/office/powerpoint/2010/main" val="188139421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1166">
                                            <p:txEl>
                                              <p:pRg st="0" end="0"/>
                                            </p:txEl>
                                          </p:spTgt>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1166">
                                            <p:txEl>
                                              <p:pRg st="1" end="1"/>
                                            </p:txEl>
                                          </p:spTgt>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9"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dissolve">
                                      <p:cBhvr>
                                        <p:cTn id="19" dur="500"/>
                                        <p:tgtEl>
                                          <p:spTgt spid="2"/>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xit" presetSubtype="0" fill="hold" grpId="0" nodeType="clickEffect">
                                  <p:stCondLst>
                                    <p:cond delay="0"/>
                                  </p:stCondLst>
                                  <p:childTnLst>
                                    <p:set>
                                      <p:cBhvr>
                                        <p:cTn id="23" dur="1" fill="hold">
                                          <p:stCondLst>
                                            <p:cond delay="0"/>
                                          </p:stCondLst>
                                        </p:cTn>
                                        <p:tgtEl>
                                          <p:spTgt spid="1188"/>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45"/>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41"/>
                                        </p:tgtEl>
                                        <p:attrNameLst>
                                          <p:attrName>style.visibility</p:attrName>
                                        </p:attrNameLst>
                                      </p:cBhvr>
                                      <p:to>
                                        <p:strVal val="visible"/>
                                      </p:to>
                                    </p:set>
                                  </p:childTnLst>
                                </p:cTn>
                              </p:par>
                              <p:par>
                                <p:cTn id="32" presetID="1" presetClass="entr" presetSubtype="0" fill="hold" nodeType="withEffect">
                                  <p:stCondLst>
                                    <p:cond delay="0"/>
                                  </p:stCondLst>
                                  <p:childTnLst>
                                    <p:set>
                                      <p:cBhvr>
                                        <p:cTn id="33"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8" grpId="0" animBg="1"/>
      <p:bldP spid="35" grpId="0" animBg="1"/>
      <p:bldP spid="36" grpId="0" animBg="1"/>
      <p:bldP spid="2" grpId="0"/>
      <p:bldP spid="41" grpId="0" animBg="1"/>
      <p:bldP spid="4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9" name="Shape 1419"/>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9113">
                <a:solidFill>
                  <a:srgbClr val="FFFFFF"/>
                </a:solidFill>
              </a:rPr>
              <a:t>Problem: Big Mapping Table</a:t>
            </a:r>
          </a:p>
        </p:txBody>
      </p:sp>
      <p:sp>
        <p:nvSpPr>
          <p:cNvPr id="1420" name="Shape 1420"/>
          <p:cNvSpPr>
            <a:spLocks noGrp="1"/>
          </p:cNvSpPr>
          <p:nvPr>
            <p:ph idx="1"/>
          </p:nvPr>
        </p:nvSpPr>
        <p:spPr>
          <a:xfrm>
            <a:off x="645459" y="3392243"/>
            <a:ext cx="22997458" cy="9833899"/>
          </a:xfrm>
          <a:prstGeom prst="rect">
            <a:avLst/>
          </a:prstGeom>
        </p:spPr>
        <p:txBody>
          <a:bodyPr>
            <a:normAutofit fontScale="85000" lnSpcReduction="10000"/>
          </a:bodyPr>
          <a:lstStyle/>
          <a:p>
            <a:pPr lvl="0">
              <a:defRPr sz="1800">
                <a:solidFill>
                  <a:srgbClr val="000000"/>
                </a:solidFill>
              </a:defRPr>
            </a:pPr>
            <a:r>
              <a:rPr sz="5344" dirty="0"/>
              <a:t>Assume 200GB device, 2KB pages, 4-byte entries</a:t>
            </a:r>
          </a:p>
          <a:p>
            <a:pPr lvl="0">
              <a:defRPr sz="1800">
                <a:solidFill>
                  <a:srgbClr val="000000"/>
                </a:solidFill>
              </a:defRPr>
            </a:pPr>
            <a:endParaRPr sz="5344" dirty="0"/>
          </a:p>
          <a:p>
            <a:pPr lvl="0">
              <a:defRPr sz="1800">
                <a:solidFill>
                  <a:srgbClr val="000000"/>
                </a:solidFill>
              </a:defRPr>
            </a:pPr>
            <a:r>
              <a:rPr sz="5344" dirty="0"/>
              <a:t>RAM needed</a:t>
            </a:r>
            <a:r>
              <a:rPr lang="en-US" sz="5344" dirty="0"/>
              <a:t> for page-level mappings</a:t>
            </a:r>
            <a:r>
              <a:rPr sz="5344" dirty="0"/>
              <a:t>: (200GB / 2KB) * 4 bytes = 400 MB</a:t>
            </a:r>
          </a:p>
          <a:p>
            <a:pPr lvl="0">
              <a:defRPr sz="1800">
                <a:solidFill>
                  <a:srgbClr val="000000"/>
                </a:solidFill>
              </a:defRPr>
            </a:pPr>
            <a:endParaRPr sz="5344" dirty="0"/>
          </a:p>
          <a:p>
            <a:pPr lvl="0">
              <a:defRPr sz="1800">
                <a:solidFill>
                  <a:srgbClr val="000000"/>
                </a:solidFill>
              </a:defRPr>
            </a:pPr>
            <a:r>
              <a:rPr sz="5344" dirty="0"/>
              <a:t>Too big, RAM is expensive!</a:t>
            </a:r>
            <a:endParaRPr lang="en-US" sz="5344" dirty="0"/>
          </a:p>
          <a:p>
            <a:pPr lvl="0">
              <a:defRPr sz="1800">
                <a:solidFill>
                  <a:srgbClr val="000000"/>
                </a:solidFill>
              </a:defRPr>
            </a:pPr>
            <a:endParaRPr lang="en-US" sz="5344" dirty="0"/>
          </a:p>
          <a:p>
            <a:pPr>
              <a:defRPr sz="1800">
                <a:solidFill>
                  <a:srgbClr val="000000"/>
                </a:solidFill>
              </a:defRPr>
            </a:pPr>
            <a:r>
              <a:rPr lang="en-US" sz="5344" dirty="0"/>
              <a:t>Two solutions: </a:t>
            </a:r>
          </a:p>
          <a:p>
            <a:pPr marL="914400" indent="-914400">
              <a:buFont typeface="+mj-lt"/>
              <a:buAutoNum type="arabicPeriod"/>
              <a:defRPr sz="1800">
                <a:solidFill>
                  <a:srgbClr val="000000"/>
                </a:solidFill>
              </a:defRPr>
            </a:pPr>
            <a:r>
              <a:rPr lang="en-US" sz="5344" dirty="0"/>
              <a:t>Put portion of Mapping Table in FLASH, Cache recently-accessed in SSD RAM</a:t>
            </a:r>
          </a:p>
          <a:p>
            <a:pPr marL="914400" indent="-914400">
              <a:buFont typeface="+mj-lt"/>
              <a:buAutoNum type="arabicPeriod"/>
              <a:defRPr sz="1800">
                <a:solidFill>
                  <a:srgbClr val="000000"/>
                </a:solidFill>
              </a:defRPr>
            </a:pPr>
            <a:r>
              <a:rPr lang="en-US" sz="5344" dirty="0"/>
              <a:t>Hybrid-Mapping FTL (some block mappings, some page mappings)</a:t>
            </a:r>
          </a:p>
          <a:p>
            <a:pPr lvl="0">
              <a:defRPr sz="1800">
                <a:solidFill>
                  <a:srgbClr val="000000"/>
                </a:solidFill>
              </a:defRPr>
            </a:pPr>
            <a:endParaRPr sz="5344" dirty="0"/>
          </a:p>
        </p:txBody>
      </p:sp>
    </p:spTree>
    <p:extLst>
      <p:ext uri="{BB962C8B-B14F-4D97-AF65-F5344CB8AC3E}">
        <p14:creationId xmlns:p14="http://schemas.microsoft.com/office/powerpoint/2010/main" val="12637299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 name="Shape 368"/>
          <p:cNvSpPr>
            <a:spLocks noGrp="1"/>
          </p:cNvSpPr>
          <p:nvPr>
            <p:ph type="title"/>
          </p:nvPr>
        </p:nvSpPr>
        <p:spPr>
          <a:prstGeom prst="rect">
            <a:avLst/>
          </a:prstGeom>
        </p:spPr>
        <p:txBody>
          <a:bodyPr>
            <a:normAutofit fontScale="90000"/>
          </a:bodyPr>
          <a:lstStyle>
            <a:lvl1pPr defTabSz="698301">
              <a:defRPr sz="9520"/>
            </a:lvl1pPr>
          </a:lstStyle>
          <a:p>
            <a:r>
              <a:t>Rules of the Unwritten Contract</a:t>
            </a:r>
          </a:p>
        </p:txBody>
      </p:sp>
      <p:sp>
        <p:nvSpPr>
          <p:cNvPr id="369" name="Shape 369"/>
          <p:cNvSpPr/>
          <p:nvPr/>
        </p:nvSpPr>
        <p:spPr>
          <a:xfrm>
            <a:off x="7662715" y="5505648"/>
            <a:ext cx="10435396" cy="5611814"/>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p>
            <a:pPr algn="l">
              <a:spcBef>
                <a:spcPts val="2300"/>
              </a:spcBef>
              <a:defRPr sz="5600"/>
            </a:pPr>
            <a:r>
              <a:rPr dirty="0"/>
              <a:t>#1 Request Scale</a:t>
            </a:r>
          </a:p>
          <a:p>
            <a:pPr algn="l">
              <a:spcBef>
                <a:spcPts val="2300"/>
              </a:spcBef>
              <a:defRPr sz="5600"/>
            </a:pPr>
            <a:r>
              <a:rPr dirty="0"/>
              <a:t>#2 Locality</a:t>
            </a:r>
          </a:p>
          <a:p>
            <a:pPr algn="l">
              <a:spcBef>
                <a:spcPts val="2300"/>
              </a:spcBef>
              <a:defRPr sz="5600"/>
            </a:pPr>
            <a:r>
              <a:rPr dirty="0"/>
              <a:t>#3 Aligned </a:t>
            </a:r>
            <a:r>
              <a:rPr dirty="0" err="1"/>
              <a:t>Sequentiality</a:t>
            </a:r>
            <a:endParaRPr dirty="0"/>
          </a:p>
          <a:p>
            <a:pPr algn="l">
              <a:spcBef>
                <a:spcPts val="2300"/>
              </a:spcBef>
              <a:defRPr sz="5600"/>
            </a:pPr>
            <a:r>
              <a:rPr dirty="0"/>
              <a:t>#4 Grouping by Death Time</a:t>
            </a:r>
          </a:p>
          <a:p>
            <a:pPr algn="l">
              <a:spcBef>
                <a:spcPts val="2300"/>
              </a:spcBef>
              <a:defRPr sz="5600"/>
            </a:pPr>
            <a:r>
              <a:rPr dirty="0"/>
              <a:t>#5 Uniform Data Lifetime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Shape 373"/>
          <p:cNvSpPr>
            <a:spLocks noGrp="1"/>
          </p:cNvSpPr>
          <p:nvPr>
            <p:ph type="title"/>
          </p:nvPr>
        </p:nvSpPr>
        <p:spPr>
          <a:prstGeom prst="rect">
            <a:avLst/>
          </a:prstGeom>
        </p:spPr>
        <p:txBody>
          <a:bodyPr/>
          <a:lstStyle>
            <a:lvl1pPr defTabSz="805100">
              <a:defRPr sz="10976"/>
            </a:lvl1pPr>
          </a:lstStyle>
          <a:p>
            <a:r>
              <a:t>Rule #1: Request Scale</a:t>
            </a:r>
          </a:p>
        </p:txBody>
      </p:sp>
      <p:sp>
        <p:nvSpPr>
          <p:cNvPr id="374" name="Shape 374"/>
          <p:cNvSpPr/>
          <p:nvPr/>
        </p:nvSpPr>
        <p:spPr>
          <a:xfrm>
            <a:off x="3096568" y="2930720"/>
            <a:ext cx="17287894" cy="166688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p>
            <a:pPr>
              <a:spcBef>
                <a:spcPts val="5900"/>
              </a:spcBef>
            </a:pPr>
            <a:r>
              <a:t>SSD clients should issue </a:t>
            </a:r>
            <a:r>
              <a:rPr b="1">
                <a:latin typeface="Helvetica"/>
                <a:ea typeface="Helvetica"/>
                <a:cs typeface="Helvetica"/>
                <a:sym typeface="Helvetica"/>
              </a:rPr>
              <a:t>large</a:t>
            </a:r>
            <a:r>
              <a:t> data requests or </a:t>
            </a:r>
            <a:r>
              <a:rPr b="1">
                <a:latin typeface="Helvetica"/>
                <a:ea typeface="Helvetica"/>
                <a:cs typeface="Helvetica"/>
                <a:sym typeface="Helvetica"/>
              </a:rPr>
              <a:t>multiple</a:t>
            </a:r>
            <a:r>
              <a:t> outstanding data requests.</a:t>
            </a:r>
          </a:p>
        </p:txBody>
      </p:sp>
      <p:grpSp>
        <p:nvGrpSpPr>
          <p:cNvPr id="385" name="Group 385"/>
          <p:cNvGrpSpPr/>
          <p:nvPr/>
        </p:nvGrpSpPr>
        <p:grpSpPr>
          <a:xfrm>
            <a:off x="6133841" y="6287419"/>
            <a:ext cx="12043743" cy="7135580"/>
            <a:chOff x="0" y="0"/>
            <a:chExt cx="12043741" cy="7135579"/>
          </a:xfrm>
        </p:grpSpPr>
        <p:sp>
          <p:nvSpPr>
            <p:cNvPr id="375" name="Shape 375"/>
            <p:cNvSpPr/>
            <p:nvPr/>
          </p:nvSpPr>
          <p:spPr>
            <a:xfrm>
              <a:off x="633176" y="2562938"/>
              <a:ext cx="2396642" cy="4401478"/>
            </a:xfrm>
            <a:prstGeom prst="roundRect">
              <a:avLst>
                <a:gd name="adj" fmla="val 1045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200"/>
              </a:pPr>
              <a:endParaRPr/>
            </a:p>
          </p:txBody>
        </p:sp>
        <p:sp>
          <p:nvSpPr>
            <p:cNvPr id="376" name="Shape 376"/>
            <p:cNvSpPr/>
            <p:nvPr/>
          </p:nvSpPr>
          <p:spPr>
            <a:xfrm>
              <a:off x="601426" y="1788670"/>
              <a:ext cx="2460142"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Channel</a:t>
              </a:r>
            </a:p>
          </p:txBody>
        </p:sp>
        <p:sp>
          <p:nvSpPr>
            <p:cNvPr id="377" name="Shape 377"/>
            <p:cNvSpPr/>
            <p:nvPr/>
          </p:nvSpPr>
          <p:spPr>
            <a:xfrm>
              <a:off x="3473756" y="2562938"/>
              <a:ext cx="2396643" cy="4401478"/>
            </a:xfrm>
            <a:prstGeom prst="roundRect">
              <a:avLst>
                <a:gd name="adj" fmla="val 1045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200"/>
              </a:pPr>
              <a:endParaRPr/>
            </a:p>
          </p:txBody>
        </p:sp>
        <p:sp>
          <p:nvSpPr>
            <p:cNvPr id="378" name="Shape 378"/>
            <p:cNvSpPr/>
            <p:nvPr/>
          </p:nvSpPr>
          <p:spPr>
            <a:xfrm>
              <a:off x="6314338" y="2562938"/>
              <a:ext cx="2396642" cy="4401478"/>
            </a:xfrm>
            <a:prstGeom prst="roundRect">
              <a:avLst>
                <a:gd name="adj" fmla="val 1045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200"/>
              </a:pPr>
              <a:endParaRPr/>
            </a:p>
          </p:txBody>
        </p:sp>
        <p:sp>
          <p:nvSpPr>
            <p:cNvPr id="379" name="Shape 379"/>
            <p:cNvSpPr/>
            <p:nvPr/>
          </p:nvSpPr>
          <p:spPr>
            <a:xfrm>
              <a:off x="9154919" y="2562938"/>
              <a:ext cx="2396642" cy="4401478"/>
            </a:xfrm>
            <a:prstGeom prst="roundRect">
              <a:avLst>
                <a:gd name="adj" fmla="val 1045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200"/>
              </a:pPr>
              <a:endParaRPr/>
            </a:p>
          </p:txBody>
        </p:sp>
        <p:sp>
          <p:nvSpPr>
            <p:cNvPr id="380" name="Shape 380"/>
            <p:cNvSpPr/>
            <p:nvPr/>
          </p:nvSpPr>
          <p:spPr>
            <a:xfrm>
              <a:off x="115285" y="720779"/>
              <a:ext cx="11928457" cy="6414801"/>
            </a:xfrm>
            <a:prstGeom prst="roundRect">
              <a:avLst>
                <a:gd name="adj" fmla="val 3899"/>
              </a:avLst>
            </a:prstGeom>
            <a:noFill/>
            <a:ln w="889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381" name="Shape 381"/>
            <p:cNvSpPr/>
            <p:nvPr/>
          </p:nvSpPr>
          <p:spPr>
            <a:xfrm>
              <a:off x="3442006" y="1788670"/>
              <a:ext cx="2460143"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Channel</a:t>
              </a:r>
            </a:p>
          </p:txBody>
        </p:sp>
        <p:sp>
          <p:nvSpPr>
            <p:cNvPr id="382" name="Shape 382"/>
            <p:cNvSpPr/>
            <p:nvPr/>
          </p:nvSpPr>
          <p:spPr>
            <a:xfrm>
              <a:off x="6178932" y="1788670"/>
              <a:ext cx="2460142"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Channel</a:t>
              </a:r>
            </a:p>
          </p:txBody>
        </p:sp>
        <p:sp>
          <p:nvSpPr>
            <p:cNvPr id="383" name="Shape 383"/>
            <p:cNvSpPr/>
            <p:nvPr/>
          </p:nvSpPr>
          <p:spPr>
            <a:xfrm>
              <a:off x="9123169" y="1788670"/>
              <a:ext cx="2460142"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Channel</a:t>
              </a:r>
            </a:p>
          </p:txBody>
        </p:sp>
        <p:sp>
          <p:nvSpPr>
            <p:cNvPr id="384" name="Shape 384"/>
            <p:cNvSpPr/>
            <p:nvPr/>
          </p:nvSpPr>
          <p:spPr>
            <a:xfrm>
              <a:off x="0" y="-1"/>
              <a:ext cx="1356780"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SSD</a:t>
              </a:r>
            </a:p>
          </p:txBody>
        </p:sp>
      </p:grpSp>
      <p:sp>
        <p:nvSpPr>
          <p:cNvPr id="386" name="Shape 386"/>
          <p:cNvSpPr/>
          <p:nvPr/>
        </p:nvSpPr>
        <p:spPr>
          <a:xfrm>
            <a:off x="10150561" y="4891772"/>
            <a:ext cx="3657601" cy="841376"/>
          </a:xfrm>
          <a:prstGeom prst="roundRect">
            <a:avLst>
              <a:gd name="adj" fmla="val 20182"/>
            </a:avLst>
          </a:prstGeom>
          <a:solidFill>
            <a:srgbClr val="00000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200" b="1">
                <a:solidFill>
                  <a:srgbClr val="FFFFFF"/>
                </a:solidFill>
                <a:latin typeface="Helvetica"/>
                <a:ea typeface="Helvetica"/>
                <a:cs typeface="Helvetica"/>
                <a:sym typeface="Helvetica"/>
              </a:defRPr>
            </a:lvl1pPr>
          </a:lstStyle>
          <a:p>
            <a:r>
              <a:t>Request</a:t>
            </a:r>
          </a:p>
        </p:txBody>
      </p:sp>
      <p:sp>
        <p:nvSpPr>
          <p:cNvPr id="387" name="Shape 387"/>
          <p:cNvSpPr/>
          <p:nvPr/>
        </p:nvSpPr>
        <p:spPr>
          <a:xfrm>
            <a:off x="9834688" y="7197987"/>
            <a:ext cx="914401" cy="841376"/>
          </a:xfrm>
          <a:prstGeom prst="roundRect">
            <a:avLst>
              <a:gd name="adj" fmla="val 20182"/>
            </a:avLst>
          </a:prstGeom>
          <a:solidFill>
            <a:srgbClr val="000000"/>
          </a:solidFill>
          <a:ln w="12700">
            <a:miter lim="400000"/>
          </a:ln>
        </p:spPr>
        <p:txBody>
          <a:bodyPr lIns="71437" tIns="71437" rIns="71437" bIns="71437" anchor="ctr"/>
          <a:lstStyle/>
          <a:p>
            <a:pPr>
              <a:defRPr sz="3200" b="1">
                <a:solidFill>
                  <a:srgbClr val="FFFFFF"/>
                </a:solidFill>
                <a:latin typeface="Helvetica"/>
                <a:ea typeface="Helvetica"/>
                <a:cs typeface="Helvetica"/>
                <a:sym typeface="Helvetica"/>
              </a:defRPr>
            </a:pPr>
            <a:endParaRPr/>
          </a:p>
        </p:txBody>
      </p:sp>
      <p:sp>
        <p:nvSpPr>
          <p:cNvPr id="388" name="Shape 388"/>
          <p:cNvSpPr/>
          <p:nvPr/>
        </p:nvSpPr>
        <p:spPr>
          <a:xfrm>
            <a:off x="10959669" y="7197986"/>
            <a:ext cx="914401" cy="841376"/>
          </a:xfrm>
          <a:prstGeom prst="roundRect">
            <a:avLst>
              <a:gd name="adj" fmla="val 20182"/>
            </a:avLst>
          </a:prstGeom>
          <a:solidFill>
            <a:srgbClr val="000000"/>
          </a:solidFill>
          <a:ln w="12700">
            <a:miter lim="400000"/>
          </a:ln>
        </p:spPr>
        <p:txBody>
          <a:bodyPr lIns="71437" tIns="71437" rIns="71437" bIns="71437" anchor="ctr"/>
          <a:lstStyle/>
          <a:p>
            <a:pPr>
              <a:defRPr sz="3200" b="1">
                <a:solidFill>
                  <a:srgbClr val="FFFFFF"/>
                </a:solidFill>
                <a:latin typeface="Helvetica"/>
                <a:ea typeface="Helvetica"/>
                <a:cs typeface="Helvetica"/>
                <a:sym typeface="Helvetica"/>
              </a:defRPr>
            </a:pPr>
            <a:endParaRPr/>
          </a:p>
        </p:txBody>
      </p:sp>
      <p:sp>
        <p:nvSpPr>
          <p:cNvPr id="389" name="Shape 389"/>
          <p:cNvSpPr/>
          <p:nvPr/>
        </p:nvSpPr>
        <p:spPr>
          <a:xfrm>
            <a:off x="12084652" y="7197986"/>
            <a:ext cx="914401" cy="841376"/>
          </a:xfrm>
          <a:prstGeom prst="roundRect">
            <a:avLst>
              <a:gd name="adj" fmla="val 20182"/>
            </a:avLst>
          </a:prstGeom>
          <a:solidFill>
            <a:srgbClr val="000000"/>
          </a:solidFill>
          <a:ln w="12700">
            <a:miter lim="400000"/>
          </a:ln>
        </p:spPr>
        <p:txBody>
          <a:bodyPr lIns="71437" tIns="71437" rIns="71437" bIns="71437" anchor="ctr"/>
          <a:lstStyle/>
          <a:p>
            <a:pPr>
              <a:defRPr sz="3200" b="1">
                <a:solidFill>
                  <a:srgbClr val="FFFFFF"/>
                </a:solidFill>
                <a:latin typeface="Helvetica"/>
                <a:ea typeface="Helvetica"/>
                <a:cs typeface="Helvetica"/>
                <a:sym typeface="Helvetica"/>
              </a:defRPr>
            </a:pPr>
            <a:endParaRPr/>
          </a:p>
        </p:txBody>
      </p:sp>
      <p:sp>
        <p:nvSpPr>
          <p:cNvPr id="390" name="Shape 390"/>
          <p:cNvSpPr/>
          <p:nvPr/>
        </p:nvSpPr>
        <p:spPr>
          <a:xfrm>
            <a:off x="13209634" y="7197986"/>
            <a:ext cx="914401" cy="841376"/>
          </a:xfrm>
          <a:prstGeom prst="roundRect">
            <a:avLst>
              <a:gd name="adj" fmla="val 20182"/>
            </a:avLst>
          </a:prstGeom>
          <a:solidFill>
            <a:srgbClr val="000000"/>
          </a:solidFill>
          <a:ln w="12700">
            <a:miter lim="400000"/>
          </a:ln>
        </p:spPr>
        <p:txBody>
          <a:bodyPr lIns="71437" tIns="71437" rIns="71437" bIns="71437" anchor="ctr"/>
          <a:lstStyle/>
          <a:p>
            <a:pPr>
              <a:defRPr sz="3200" b="1">
                <a:solidFill>
                  <a:srgbClr val="FFFFFF"/>
                </a:solidFill>
                <a:latin typeface="Helvetica"/>
                <a:ea typeface="Helvetica"/>
                <a:cs typeface="Helvetica"/>
                <a:sym typeface="Helvetica"/>
              </a:defRPr>
            </a:pPr>
            <a:endParaRPr/>
          </a:p>
        </p:txBody>
      </p:sp>
      <p:grpSp>
        <p:nvGrpSpPr>
          <p:cNvPr id="395" name="Group 395"/>
          <p:cNvGrpSpPr/>
          <p:nvPr/>
        </p:nvGrpSpPr>
        <p:grpSpPr>
          <a:xfrm>
            <a:off x="6772720" y="8850357"/>
            <a:ext cx="10918385" cy="4401478"/>
            <a:chOff x="0" y="0"/>
            <a:chExt cx="10918383" cy="4401477"/>
          </a:xfrm>
        </p:grpSpPr>
        <p:sp>
          <p:nvSpPr>
            <p:cNvPr id="391" name="Shape 391"/>
            <p:cNvSpPr/>
            <p:nvPr/>
          </p:nvSpPr>
          <p:spPr>
            <a:xfrm>
              <a:off x="0" y="0"/>
              <a:ext cx="2396642" cy="4401478"/>
            </a:xfrm>
            <a:prstGeom prst="roundRect">
              <a:avLst>
                <a:gd name="adj" fmla="val 10458"/>
              </a:avLst>
            </a:prstGeom>
            <a:solidFill>
              <a:schemeClr val="accent5">
                <a:hueOff val="-444211"/>
                <a:satOff val="-14915"/>
                <a:lumOff val="22857"/>
                <a:alpha val="53359"/>
              </a:schemeClr>
            </a:solidFill>
            <a:ln w="12700" cap="flat">
              <a:noFill/>
              <a:miter lim="400000"/>
            </a:ln>
            <a:effectLst/>
          </p:spPr>
          <p:txBody>
            <a:bodyPr wrap="square" lIns="71437" tIns="71437" rIns="71437" bIns="71437" numCol="1" anchor="ctr">
              <a:noAutofit/>
            </a:bodyPr>
            <a:lstStyle/>
            <a:p>
              <a:pPr>
                <a:defRPr sz="3200"/>
              </a:pPr>
              <a:endParaRPr/>
            </a:p>
          </p:txBody>
        </p:sp>
        <p:sp>
          <p:nvSpPr>
            <p:cNvPr id="392" name="Shape 392"/>
            <p:cNvSpPr/>
            <p:nvPr/>
          </p:nvSpPr>
          <p:spPr>
            <a:xfrm>
              <a:off x="2840580" y="0"/>
              <a:ext cx="2396643" cy="4401478"/>
            </a:xfrm>
            <a:prstGeom prst="roundRect">
              <a:avLst>
                <a:gd name="adj" fmla="val 10458"/>
              </a:avLst>
            </a:prstGeom>
            <a:solidFill>
              <a:schemeClr val="accent5">
                <a:hueOff val="-444211"/>
                <a:satOff val="-14915"/>
                <a:lumOff val="22857"/>
                <a:alpha val="53359"/>
              </a:schemeClr>
            </a:solidFill>
            <a:ln w="12700" cap="flat">
              <a:noFill/>
              <a:miter lim="400000"/>
            </a:ln>
            <a:effectLst/>
          </p:spPr>
          <p:txBody>
            <a:bodyPr wrap="square" lIns="71437" tIns="71437" rIns="71437" bIns="71437" numCol="1" anchor="ctr">
              <a:noAutofit/>
            </a:bodyPr>
            <a:lstStyle/>
            <a:p>
              <a:pPr>
                <a:defRPr sz="3200"/>
              </a:pPr>
              <a:endParaRPr/>
            </a:p>
          </p:txBody>
        </p:sp>
        <p:sp>
          <p:nvSpPr>
            <p:cNvPr id="393" name="Shape 393"/>
            <p:cNvSpPr/>
            <p:nvPr/>
          </p:nvSpPr>
          <p:spPr>
            <a:xfrm>
              <a:off x="5681162" y="0"/>
              <a:ext cx="2396642" cy="4401478"/>
            </a:xfrm>
            <a:prstGeom prst="roundRect">
              <a:avLst>
                <a:gd name="adj" fmla="val 10458"/>
              </a:avLst>
            </a:prstGeom>
            <a:solidFill>
              <a:schemeClr val="accent5">
                <a:hueOff val="-444211"/>
                <a:satOff val="-14915"/>
                <a:lumOff val="22857"/>
                <a:alpha val="53359"/>
              </a:schemeClr>
            </a:solidFill>
            <a:ln w="12700" cap="flat">
              <a:noFill/>
              <a:miter lim="400000"/>
            </a:ln>
            <a:effectLst/>
          </p:spPr>
          <p:txBody>
            <a:bodyPr wrap="square" lIns="71437" tIns="71437" rIns="71437" bIns="71437" numCol="1" anchor="ctr">
              <a:noAutofit/>
            </a:bodyPr>
            <a:lstStyle/>
            <a:p>
              <a:pPr>
                <a:defRPr sz="3200"/>
              </a:pPr>
              <a:endParaRPr/>
            </a:p>
          </p:txBody>
        </p:sp>
        <p:sp>
          <p:nvSpPr>
            <p:cNvPr id="394" name="Shape 394"/>
            <p:cNvSpPr/>
            <p:nvPr/>
          </p:nvSpPr>
          <p:spPr>
            <a:xfrm>
              <a:off x="8521742" y="0"/>
              <a:ext cx="2396642" cy="4401478"/>
            </a:xfrm>
            <a:prstGeom prst="roundRect">
              <a:avLst>
                <a:gd name="adj" fmla="val 10458"/>
              </a:avLst>
            </a:prstGeom>
            <a:solidFill>
              <a:schemeClr val="accent5">
                <a:hueOff val="-444211"/>
                <a:satOff val="-14915"/>
                <a:lumOff val="22857"/>
                <a:alpha val="53359"/>
              </a:schemeClr>
            </a:solidFill>
            <a:ln w="12700" cap="flat">
              <a:noFill/>
              <a:miter lim="400000"/>
            </a:ln>
            <a:effectLst/>
          </p:spPr>
          <p:txBody>
            <a:bodyPr wrap="square" lIns="71437" tIns="71437" rIns="71437" bIns="71437" numCol="1" anchor="ctr">
              <a:noAutofit/>
            </a:bodyPr>
            <a:lstStyle/>
            <a:p>
              <a:pPr>
                <a:defRPr sz="3200"/>
              </a:pPr>
              <a:endParaRPr/>
            </a:p>
          </p:txBody>
        </p:sp>
      </p:grpSp>
      <p:sp>
        <p:nvSpPr>
          <p:cNvPr id="396" name="Shape 396"/>
          <p:cNvSpPr/>
          <p:nvPr/>
        </p:nvSpPr>
        <p:spPr>
          <a:xfrm>
            <a:off x="7378700" y="7402869"/>
            <a:ext cx="9626600" cy="1303209"/>
          </a:xfrm>
          <a:prstGeom prst="roundRect">
            <a:avLst>
              <a:gd name="adj" fmla="val 22120"/>
            </a:avLst>
          </a:prstGeom>
          <a:solidFill>
            <a:schemeClr val="accent5">
              <a:hueOff val="-444211"/>
              <a:satOff val="-14915"/>
              <a:lumOff val="22857"/>
            </a:schemeClr>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5600" b="1">
                <a:solidFill>
                  <a:srgbClr val="FFFFFF"/>
                </a:solidFill>
                <a:latin typeface="Helvetica"/>
                <a:ea typeface="Helvetica"/>
                <a:cs typeface="Helvetica"/>
                <a:sym typeface="Helvetica"/>
              </a:defRPr>
            </a:lvl1pPr>
          </a:lstStyle>
          <a:p>
            <a:r>
              <a:t>High internal parallelism</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8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38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path" presetSubtype="0" accel="50000" decel="50000" fill="hold" nodeType="clickEffect">
                                  <p:stCondLst>
                                    <p:cond delay="0"/>
                                  </p:stCondLst>
                                  <p:childTnLst>
                                    <p:animMotion origin="layout" path="M 0.000000 0.000000 L 0.000000 0.168140" pathEditMode="relative">
                                      <p:cBhvr>
                                        <p:cTn id="14" dur="400" fill="hold"/>
                                        <p:tgtEl>
                                          <p:spTgt spid="386"/>
                                        </p:tgtEl>
                                        <p:attrNameLst>
                                          <p:attrName>ppt_x</p:attrName>
                                          <p:attrName>ppt_y</p:attrName>
                                        </p:attrNameLst>
                                      </p:cBhvr>
                                    </p:animMotion>
                                  </p:childTnLst>
                                </p:cTn>
                              </p:par>
                            </p:childTnLst>
                          </p:cTn>
                        </p:par>
                        <p:par>
                          <p:cTn id="15" fill="hold">
                            <p:stCondLst>
                              <p:cond delay="400"/>
                            </p:stCondLst>
                            <p:childTnLst>
                              <p:par>
                                <p:cTn id="16" presetID="9" presetClass="exit" fill="hold" grpId="4" nodeType="afterEffect">
                                  <p:stCondLst>
                                    <p:cond delay="0"/>
                                  </p:stCondLst>
                                  <p:iterate>
                                    <p:tmAbs val="0"/>
                                  </p:iterate>
                                  <p:childTnLst>
                                    <p:animEffect transition="out" filter="dissolve">
                                      <p:cBhvr>
                                        <p:cTn id="17" dur="400" fill="hold"/>
                                        <p:tgtEl>
                                          <p:spTgt spid="386"/>
                                        </p:tgtEl>
                                      </p:cBhvr>
                                    </p:animEffect>
                                    <p:set>
                                      <p:cBhvr>
                                        <p:cTn id="18" fill="hold">
                                          <p:stCondLst>
                                            <p:cond delay="399"/>
                                          </p:stCondLst>
                                        </p:cTn>
                                        <p:tgtEl>
                                          <p:spTgt spid="386"/>
                                        </p:tgtEl>
                                        <p:attrNameLst>
                                          <p:attrName>style.visibility</p:attrName>
                                        </p:attrNameLst>
                                      </p:cBhvr>
                                      <p:to>
                                        <p:strVal val="hidden"/>
                                      </p:to>
                                    </p:set>
                                  </p:childTnLst>
                                </p:cTn>
                              </p:par>
                            </p:childTnLst>
                          </p:cTn>
                        </p:par>
                        <p:par>
                          <p:cTn id="19" fill="hold">
                            <p:stCondLst>
                              <p:cond delay="800"/>
                            </p:stCondLst>
                            <p:childTnLst>
                              <p:par>
                                <p:cTn id="20" presetID="9" presetClass="entr" fill="hold" grpId="5" nodeType="afterEffect">
                                  <p:stCondLst>
                                    <p:cond delay="0"/>
                                  </p:stCondLst>
                                  <p:iterate>
                                    <p:tmAbs val="0"/>
                                  </p:iterate>
                                  <p:childTnLst>
                                    <p:set>
                                      <p:cBhvr>
                                        <p:cTn id="21" fill="hold"/>
                                        <p:tgtEl>
                                          <p:spTgt spid="387"/>
                                        </p:tgtEl>
                                        <p:attrNameLst>
                                          <p:attrName>style.visibility</p:attrName>
                                        </p:attrNameLst>
                                      </p:cBhvr>
                                      <p:to>
                                        <p:strVal val="visible"/>
                                      </p:to>
                                    </p:set>
                                    <p:animEffect transition="in" filter="dissolve">
                                      <p:cBhvr>
                                        <p:cTn id="22" dur="400"/>
                                        <p:tgtEl>
                                          <p:spTgt spid="387"/>
                                        </p:tgtEl>
                                      </p:cBhvr>
                                    </p:animEffect>
                                  </p:childTnLst>
                                </p:cTn>
                              </p:par>
                            </p:childTnLst>
                          </p:cTn>
                        </p:par>
                        <p:par>
                          <p:cTn id="23" fill="hold">
                            <p:stCondLst>
                              <p:cond delay="1200"/>
                            </p:stCondLst>
                            <p:childTnLst>
                              <p:par>
                                <p:cTn id="24" presetID="9" presetClass="entr" fill="hold" grpId="6" nodeType="afterEffect">
                                  <p:stCondLst>
                                    <p:cond delay="0"/>
                                  </p:stCondLst>
                                  <p:iterate>
                                    <p:tmAbs val="0"/>
                                  </p:iterate>
                                  <p:childTnLst>
                                    <p:set>
                                      <p:cBhvr>
                                        <p:cTn id="25" fill="hold"/>
                                        <p:tgtEl>
                                          <p:spTgt spid="388"/>
                                        </p:tgtEl>
                                        <p:attrNameLst>
                                          <p:attrName>style.visibility</p:attrName>
                                        </p:attrNameLst>
                                      </p:cBhvr>
                                      <p:to>
                                        <p:strVal val="visible"/>
                                      </p:to>
                                    </p:set>
                                    <p:animEffect transition="in" filter="dissolve">
                                      <p:cBhvr>
                                        <p:cTn id="26" dur="400"/>
                                        <p:tgtEl>
                                          <p:spTgt spid="388"/>
                                        </p:tgtEl>
                                      </p:cBhvr>
                                    </p:animEffect>
                                  </p:childTnLst>
                                </p:cTn>
                              </p:par>
                            </p:childTnLst>
                          </p:cTn>
                        </p:par>
                        <p:par>
                          <p:cTn id="27" fill="hold">
                            <p:stCondLst>
                              <p:cond delay="1600"/>
                            </p:stCondLst>
                            <p:childTnLst>
                              <p:par>
                                <p:cTn id="28" presetID="9" presetClass="entr" fill="hold" grpId="7" nodeType="afterEffect">
                                  <p:stCondLst>
                                    <p:cond delay="0"/>
                                  </p:stCondLst>
                                  <p:iterate>
                                    <p:tmAbs val="0"/>
                                  </p:iterate>
                                  <p:childTnLst>
                                    <p:set>
                                      <p:cBhvr>
                                        <p:cTn id="29" fill="hold"/>
                                        <p:tgtEl>
                                          <p:spTgt spid="389"/>
                                        </p:tgtEl>
                                        <p:attrNameLst>
                                          <p:attrName>style.visibility</p:attrName>
                                        </p:attrNameLst>
                                      </p:cBhvr>
                                      <p:to>
                                        <p:strVal val="visible"/>
                                      </p:to>
                                    </p:set>
                                    <p:animEffect transition="in" filter="dissolve">
                                      <p:cBhvr>
                                        <p:cTn id="30" dur="400"/>
                                        <p:tgtEl>
                                          <p:spTgt spid="389"/>
                                        </p:tgtEl>
                                      </p:cBhvr>
                                    </p:animEffect>
                                  </p:childTnLst>
                                </p:cTn>
                              </p:par>
                            </p:childTnLst>
                          </p:cTn>
                        </p:par>
                        <p:par>
                          <p:cTn id="31" fill="hold">
                            <p:stCondLst>
                              <p:cond delay="2000"/>
                            </p:stCondLst>
                            <p:childTnLst>
                              <p:par>
                                <p:cTn id="32" presetID="9" presetClass="entr" fill="hold" grpId="8" nodeType="afterEffect">
                                  <p:stCondLst>
                                    <p:cond delay="0"/>
                                  </p:stCondLst>
                                  <p:iterate>
                                    <p:tmAbs val="0"/>
                                  </p:iterate>
                                  <p:childTnLst>
                                    <p:set>
                                      <p:cBhvr>
                                        <p:cTn id="33" fill="hold"/>
                                        <p:tgtEl>
                                          <p:spTgt spid="390"/>
                                        </p:tgtEl>
                                        <p:attrNameLst>
                                          <p:attrName>style.visibility</p:attrName>
                                        </p:attrNameLst>
                                      </p:cBhvr>
                                      <p:to>
                                        <p:strVal val="visible"/>
                                      </p:to>
                                    </p:set>
                                    <p:animEffect transition="in" filter="dissolve">
                                      <p:cBhvr>
                                        <p:cTn id="34" dur="400"/>
                                        <p:tgtEl>
                                          <p:spTgt spid="390"/>
                                        </p:tgtEl>
                                      </p:cBhvr>
                                    </p:animEffect>
                                  </p:childTnLst>
                                </p:cTn>
                              </p:par>
                            </p:childTnLst>
                          </p:cTn>
                        </p:par>
                        <p:par>
                          <p:cTn id="35" fill="hold">
                            <p:stCondLst>
                              <p:cond delay="0"/>
                            </p:stCondLst>
                            <p:childTnLst>
                              <p:par>
                                <p:cTn id="36" presetID="-1" presetClass="path" presetSubtype="0" accel="50000" decel="50000" fill="hold" nodeType="afterEffect">
                                  <p:stCondLst>
                                    <p:cond delay="0"/>
                                  </p:stCondLst>
                                  <p:childTnLst>
                                    <p:animMotion origin="layout" path="M 0.000000 0.000000 L -0.093677 0.251212" pathEditMode="relative">
                                      <p:cBhvr>
                                        <p:cTn id="37" dur="400" fill="hold"/>
                                        <p:tgtEl>
                                          <p:spTgt spid="387"/>
                                        </p:tgtEl>
                                        <p:attrNameLst>
                                          <p:attrName>ppt_x</p:attrName>
                                          <p:attrName>ppt_y</p:attrName>
                                        </p:attrNameLst>
                                      </p:cBhvr>
                                    </p:animMotion>
                                  </p:childTnLst>
                                </p:cTn>
                              </p:par>
                            </p:childTnLst>
                          </p:cTn>
                        </p:par>
                        <p:par>
                          <p:cTn id="38" fill="hold">
                            <p:stCondLst>
                              <p:cond delay="0"/>
                            </p:stCondLst>
                            <p:childTnLst>
                              <p:par>
                                <p:cTn id="39" presetID="-1" presetClass="path" presetSubtype="0" accel="50000" decel="50000" fill="hold" nodeType="withEffect">
                                  <p:stCondLst>
                                    <p:cond delay="0"/>
                                  </p:stCondLst>
                                  <p:childTnLst>
                                    <p:animMotion origin="layout" path="M 0.000000 0.000000 L -0.025014 0.250930" pathEditMode="relative">
                                      <p:cBhvr>
                                        <p:cTn id="40" dur="400" fill="hold"/>
                                        <p:tgtEl>
                                          <p:spTgt spid="388"/>
                                        </p:tgtEl>
                                        <p:attrNameLst>
                                          <p:attrName>ppt_x</p:attrName>
                                          <p:attrName>ppt_y</p:attrName>
                                        </p:attrNameLst>
                                      </p:cBhvr>
                                    </p:animMotion>
                                  </p:childTnLst>
                                </p:cTn>
                              </p:par>
                            </p:childTnLst>
                          </p:cTn>
                        </p:par>
                        <p:par>
                          <p:cTn id="41" fill="hold">
                            <p:stCondLst>
                              <p:cond delay="0"/>
                            </p:stCondLst>
                            <p:childTnLst>
                              <p:par>
                                <p:cTn id="42" presetID="-1" presetClass="path" presetSubtype="0" accel="50000" decel="50000" fill="hold" nodeType="withEffect">
                                  <p:stCondLst>
                                    <p:cond delay="0"/>
                                  </p:stCondLst>
                                  <p:childTnLst>
                                    <p:animMotion origin="layout" path="M 0.000000 0.000000 L 0.046136 0.250930" pathEditMode="relative">
                                      <p:cBhvr>
                                        <p:cTn id="43" dur="400" fill="hold"/>
                                        <p:tgtEl>
                                          <p:spTgt spid="389"/>
                                        </p:tgtEl>
                                        <p:attrNameLst>
                                          <p:attrName>ppt_x</p:attrName>
                                          <p:attrName>ppt_y</p:attrName>
                                        </p:attrNameLst>
                                      </p:cBhvr>
                                    </p:animMotion>
                                  </p:childTnLst>
                                </p:cTn>
                              </p:par>
                            </p:childTnLst>
                          </p:cTn>
                        </p:par>
                        <p:par>
                          <p:cTn id="44" fill="hold">
                            <p:stCondLst>
                              <p:cond delay="0"/>
                            </p:stCondLst>
                            <p:childTnLst>
                              <p:par>
                                <p:cTn id="45" presetID="-1" presetClass="path" presetSubtype="0" accel="50000" decel="50000" fill="hold" nodeType="withEffect">
                                  <p:stCondLst>
                                    <p:cond delay="0"/>
                                  </p:stCondLst>
                                  <p:childTnLst>
                                    <p:animMotion origin="layout" path="M 0.000000 0.000000 L 0.116359 0.251212" pathEditMode="relative">
                                      <p:cBhvr>
                                        <p:cTn id="46" dur="400" fill="hold"/>
                                        <p:tgtEl>
                                          <p:spTgt spid="390"/>
                                        </p:tgtEl>
                                        <p:attrNameLst>
                                          <p:attrName>ppt_x</p:attrName>
                                          <p:attrName>ppt_y</p:attrName>
                                        </p:attrNameLst>
                                      </p:cBhvr>
                                    </p:animMotion>
                                  </p:childTnLst>
                                </p:cTn>
                              </p:par>
                            </p:childTnLst>
                          </p:cTn>
                        </p:par>
                        <p:par>
                          <p:cTn id="47" fill="hold">
                            <p:stCondLst>
                              <p:cond delay="400"/>
                            </p:stCondLst>
                            <p:childTnLst>
                              <p:par>
                                <p:cTn id="48" presetID="9" presetClass="entr" fill="hold" grpId="13" nodeType="afterEffect">
                                  <p:stCondLst>
                                    <p:cond delay="0"/>
                                  </p:stCondLst>
                                  <p:iterate>
                                    <p:tmAbs val="0"/>
                                  </p:iterate>
                                  <p:childTnLst>
                                    <p:set>
                                      <p:cBhvr>
                                        <p:cTn id="49" fill="hold"/>
                                        <p:tgtEl>
                                          <p:spTgt spid="395"/>
                                        </p:tgtEl>
                                        <p:attrNameLst>
                                          <p:attrName>style.visibility</p:attrName>
                                        </p:attrNameLst>
                                      </p:cBhvr>
                                      <p:to>
                                        <p:strVal val="visible"/>
                                      </p:to>
                                    </p:set>
                                    <p:animEffect transition="in" filter="dissolve">
                                      <p:cBhvr>
                                        <p:cTn id="50" dur="1000"/>
                                        <p:tgtEl>
                                          <p:spTgt spid="395"/>
                                        </p:tgtEl>
                                      </p:cBhvr>
                                    </p:animEffect>
                                  </p:childTnLst>
                                </p:cTn>
                              </p:par>
                            </p:childTnLst>
                          </p:cTn>
                        </p:par>
                        <p:par>
                          <p:cTn id="51" fill="hold">
                            <p:stCondLst>
                              <p:cond delay="0"/>
                            </p:stCondLst>
                            <p:childTnLst>
                              <p:par>
                                <p:cTn id="52" presetID="35" presetClass="emph" presetSubtype="0" repeatCount="4000" fill="hold" grpId="14" nodeType="afterEffect">
                                  <p:stCondLst>
                                    <p:cond delay="0"/>
                                  </p:stCondLst>
                                  <p:childTnLst>
                                    <p:anim calcmode="discrete" valueType="str">
                                      <p:cBhvr>
                                        <p:cTn id="53" dur="1000" fill="hold"/>
                                        <p:tgtEl>
                                          <p:spTgt spid="395"/>
                                        </p:tgtEl>
                                        <p:attrNameLst>
                                          <p:attrName>style.visibility</p:attrName>
                                        </p:attrNameLst>
                                      </p:cBhvr>
                                      <p:tavLst>
                                        <p:tav tm="0">
                                          <p:val>
                                            <p:strVal val="hidden"/>
                                          </p:val>
                                        </p:tav>
                                        <p:tav tm="50000">
                                          <p:val>
                                            <p:strVal val="visible"/>
                                          </p:val>
                                        </p:tav>
                                      </p:tavLst>
                                    </p:anim>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15" nodeType="clickEffect">
                                  <p:stCondLst>
                                    <p:cond delay="0"/>
                                  </p:stCondLst>
                                  <p:iterate>
                                    <p:tmAbs val="0"/>
                                  </p:iterate>
                                  <p:childTnLst>
                                    <p:set>
                                      <p:cBhvr>
                                        <p:cTn id="57" fill="hold"/>
                                        <p:tgtEl>
                                          <p:spTgt spid="39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5" grpId="1" animBg="1" advAuto="0"/>
      <p:bldP spid="386" grpId="2" animBg="1" advAuto="0"/>
      <p:bldP spid="386" grpId="4" animBg="1" advAuto="0"/>
      <p:bldP spid="387" grpId="5" animBg="1" advAuto="0"/>
      <p:bldP spid="388" grpId="6" animBg="1" advAuto="0"/>
      <p:bldP spid="389" grpId="7" animBg="1" advAuto="0"/>
      <p:bldP spid="390" grpId="8" animBg="1" advAuto="0"/>
      <p:bldP spid="395" grpId="13" animBg="1" advAuto="0"/>
      <p:bldP spid="395" grpId="14" animBg="1" advAuto="0"/>
      <p:bldP spid="396" grpId="15"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Shape 400"/>
          <p:cNvSpPr>
            <a:spLocks noGrp="1"/>
          </p:cNvSpPr>
          <p:nvPr>
            <p:ph type="title"/>
          </p:nvPr>
        </p:nvSpPr>
        <p:spPr>
          <a:prstGeom prst="rect">
            <a:avLst/>
          </a:prstGeom>
        </p:spPr>
        <p:txBody>
          <a:bodyPr>
            <a:normAutofit fontScale="90000"/>
          </a:bodyPr>
          <a:lstStyle/>
          <a:p>
            <a:pPr defTabSz="698301">
              <a:defRPr sz="9520"/>
            </a:pPr>
            <a:r>
              <a:t>Rule #1: Request Scale </a:t>
            </a:r>
            <a:r>
              <a:rPr>
                <a:solidFill>
                  <a:schemeClr val="accent5">
                    <a:hueOff val="-444211"/>
                    <a:satOff val="-14915"/>
                    <a:lumOff val="22857"/>
                  </a:schemeClr>
                </a:solidFill>
              </a:rPr>
              <a:t>Violation</a:t>
            </a:r>
          </a:p>
        </p:txBody>
      </p:sp>
      <p:grpSp>
        <p:nvGrpSpPr>
          <p:cNvPr id="411" name="Group 411"/>
          <p:cNvGrpSpPr/>
          <p:nvPr/>
        </p:nvGrpSpPr>
        <p:grpSpPr>
          <a:xfrm>
            <a:off x="6133841" y="6287419"/>
            <a:ext cx="12043743" cy="7135580"/>
            <a:chOff x="0" y="0"/>
            <a:chExt cx="12043741" cy="7135579"/>
          </a:xfrm>
        </p:grpSpPr>
        <p:sp>
          <p:nvSpPr>
            <p:cNvPr id="401" name="Shape 401"/>
            <p:cNvSpPr/>
            <p:nvPr/>
          </p:nvSpPr>
          <p:spPr>
            <a:xfrm>
              <a:off x="633176" y="2562938"/>
              <a:ext cx="2396642" cy="4401478"/>
            </a:xfrm>
            <a:prstGeom prst="roundRect">
              <a:avLst>
                <a:gd name="adj" fmla="val 1045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200"/>
              </a:pPr>
              <a:endParaRPr/>
            </a:p>
          </p:txBody>
        </p:sp>
        <p:sp>
          <p:nvSpPr>
            <p:cNvPr id="402" name="Shape 402"/>
            <p:cNvSpPr/>
            <p:nvPr/>
          </p:nvSpPr>
          <p:spPr>
            <a:xfrm>
              <a:off x="601426" y="1788670"/>
              <a:ext cx="2460142"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Channel</a:t>
              </a:r>
            </a:p>
          </p:txBody>
        </p:sp>
        <p:sp>
          <p:nvSpPr>
            <p:cNvPr id="403" name="Shape 403"/>
            <p:cNvSpPr/>
            <p:nvPr/>
          </p:nvSpPr>
          <p:spPr>
            <a:xfrm>
              <a:off x="3473756" y="2562938"/>
              <a:ext cx="2396643" cy="4401478"/>
            </a:xfrm>
            <a:prstGeom prst="roundRect">
              <a:avLst>
                <a:gd name="adj" fmla="val 1045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200"/>
              </a:pPr>
              <a:endParaRPr/>
            </a:p>
          </p:txBody>
        </p:sp>
        <p:sp>
          <p:nvSpPr>
            <p:cNvPr id="404" name="Shape 404"/>
            <p:cNvSpPr/>
            <p:nvPr/>
          </p:nvSpPr>
          <p:spPr>
            <a:xfrm>
              <a:off x="6314338" y="2562938"/>
              <a:ext cx="2396642" cy="4401478"/>
            </a:xfrm>
            <a:prstGeom prst="roundRect">
              <a:avLst>
                <a:gd name="adj" fmla="val 1045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200"/>
              </a:pPr>
              <a:endParaRPr/>
            </a:p>
          </p:txBody>
        </p:sp>
        <p:sp>
          <p:nvSpPr>
            <p:cNvPr id="405" name="Shape 405"/>
            <p:cNvSpPr/>
            <p:nvPr/>
          </p:nvSpPr>
          <p:spPr>
            <a:xfrm>
              <a:off x="9154919" y="2562938"/>
              <a:ext cx="2396642" cy="4401478"/>
            </a:xfrm>
            <a:prstGeom prst="roundRect">
              <a:avLst>
                <a:gd name="adj" fmla="val 1045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200"/>
              </a:pPr>
              <a:endParaRPr/>
            </a:p>
          </p:txBody>
        </p:sp>
        <p:sp>
          <p:nvSpPr>
            <p:cNvPr id="406" name="Shape 406"/>
            <p:cNvSpPr/>
            <p:nvPr/>
          </p:nvSpPr>
          <p:spPr>
            <a:xfrm>
              <a:off x="115285" y="720779"/>
              <a:ext cx="11928457" cy="6414801"/>
            </a:xfrm>
            <a:prstGeom prst="roundRect">
              <a:avLst>
                <a:gd name="adj" fmla="val 3899"/>
              </a:avLst>
            </a:prstGeom>
            <a:noFill/>
            <a:ln w="889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407" name="Shape 407"/>
            <p:cNvSpPr/>
            <p:nvPr/>
          </p:nvSpPr>
          <p:spPr>
            <a:xfrm>
              <a:off x="3442006" y="1788670"/>
              <a:ext cx="2460143"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Channel</a:t>
              </a:r>
            </a:p>
          </p:txBody>
        </p:sp>
        <p:sp>
          <p:nvSpPr>
            <p:cNvPr id="408" name="Shape 408"/>
            <p:cNvSpPr/>
            <p:nvPr/>
          </p:nvSpPr>
          <p:spPr>
            <a:xfrm>
              <a:off x="6178932" y="1788670"/>
              <a:ext cx="2460142"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Channel</a:t>
              </a:r>
            </a:p>
          </p:txBody>
        </p:sp>
        <p:sp>
          <p:nvSpPr>
            <p:cNvPr id="409" name="Shape 409"/>
            <p:cNvSpPr/>
            <p:nvPr/>
          </p:nvSpPr>
          <p:spPr>
            <a:xfrm>
              <a:off x="9123169" y="1788670"/>
              <a:ext cx="2460142"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Channel</a:t>
              </a:r>
            </a:p>
          </p:txBody>
        </p:sp>
        <p:sp>
          <p:nvSpPr>
            <p:cNvPr id="410" name="Shape 410"/>
            <p:cNvSpPr/>
            <p:nvPr/>
          </p:nvSpPr>
          <p:spPr>
            <a:xfrm>
              <a:off x="0" y="-1"/>
              <a:ext cx="1356780"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SSD</a:t>
              </a:r>
            </a:p>
          </p:txBody>
        </p:sp>
      </p:grpSp>
      <p:sp>
        <p:nvSpPr>
          <p:cNvPr id="412" name="Shape 412"/>
          <p:cNvSpPr/>
          <p:nvPr/>
        </p:nvSpPr>
        <p:spPr>
          <a:xfrm>
            <a:off x="10150561" y="4891772"/>
            <a:ext cx="914401" cy="841376"/>
          </a:xfrm>
          <a:prstGeom prst="roundRect">
            <a:avLst>
              <a:gd name="adj" fmla="val 20182"/>
            </a:avLst>
          </a:prstGeom>
          <a:solidFill>
            <a:srgbClr val="000000"/>
          </a:solidFill>
          <a:ln w="12700">
            <a:miter lim="400000"/>
          </a:ln>
        </p:spPr>
        <p:txBody>
          <a:bodyPr lIns="71437" tIns="71437" rIns="71437" bIns="71437" anchor="ctr"/>
          <a:lstStyle/>
          <a:p>
            <a:pPr>
              <a:defRPr sz="3200" b="1">
                <a:solidFill>
                  <a:srgbClr val="FFFFFF"/>
                </a:solidFill>
                <a:latin typeface="Helvetica"/>
                <a:ea typeface="Helvetica"/>
                <a:cs typeface="Helvetica"/>
                <a:sym typeface="Helvetica"/>
              </a:defRPr>
            </a:pPr>
            <a:endParaRPr/>
          </a:p>
        </p:txBody>
      </p:sp>
      <p:sp>
        <p:nvSpPr>
          <p:cNvPr id="413" name="Shape 413"/>
          <p:cNvSpPr/>
          <p:nvPr/>
        </p:nvSpPr>
        <p:spPr>
          <a:xfrm>
            <a:off x="6772720" y="8850357"/>
            <a:ext cx="2396643" cy="4401478"/>
          </a:xfrm>
          <a:prstGeom prst="roundRect">
            <a:avLst>
              <a:gd name="adj" fmla="val 10458"/>
            </a:avLst>
          </a:prstGeom>
          <a:solidFill>
            <a:schemeClr val="accent5">
              <a:hueOff val="-444211"/>
              <a:satOff val="-14915"/>
              <a:lumOff val="22857"/>
              <a:alpha val="53359"/>
            </a:schemeClr>
          </a:solidFill>
          <a:ln w="12700">
            <a:miter lim="400000"/>
          </a:ln>
        </p:spPr>
        <p:txBody>
          <a:bodyPr lIns="71437" tIns="71437" rIns="71437" bIns="71437" anchor="ctr"/>
          <a:lstStyle/>
          <a:p>
            <a:pPr>
              <a:defRPr sz="3200"/>
            </a:pPr>
            <a:endParaRPr/>
          </a:p>
        </p:txBody>
      </p:sp>
      <p:sp>
        <p:nvSpPr>
          <p:cNvPr id="414" name="Shape 414"/>
          <p:cNvSpPr/>
          <p:nvPr/>
        </p:nvSpPr>
        <p:spPr>
          <a:xfrm>
            <a:off x="8190697" y="4999722"/>
            <a:ext cx="1758951" cy="625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3200" b="1">
                <a:latin typeface="Helvetica"/>
                <a:ea typeface="Helvetica"/>
                <a:cs typeface="Helvetica"/>
                <a:sym typeface="Helvetica"/>
              </a:defRPr>
            </a:lvl1pPr>
          </a:lstStyle>
          <a:p>
            <a:r>
              <a:t>Request</a:t>
            </a:r>
          </a:p>
        </p:txBody>
      </p:sp>
      <p:sp>
        <p:nvSpPr>
          <p:cNvPr id="415" name="Shape 415"/>
          <p:cNvSpPr/>
          <p:nvPr/>
        </p:nvSpPr>
        <p:spPr>
          <a:xfrm>
            <a:off x="9669791" y="10399492"/>
            <a:ext cx="8024150" cy="1303208"/>
          </a:xfrm>
          <a:prstGeom prst="roundRect">
            <a:avLst>
              <a:gd name="adj" fmla="val 22120"/>
            </a:avLst>
          </a:prstGeom>
          <a:solidFill>
            <a:schemeClr val="accent5">
              <a:hueOff val="-444211"/>
              <a:satOff val="-14915"/>
              <a:lumOff val="22857"/>
            </a:schemeClr>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5600" b="1">
                <a:solidFill>
                  <a:srgbClr val="FFFFFF"/>
                </a:solidFill>
                <a:latin typeface="Helvetica"/>
                <a:ea typeface="Helvetica"/>
                <a:cs typeface="Helvetica"/>
                <a:sym typeface="Helvetica"/>
              </a:defRPr>
            </a:lvl1pPr>
          </a:lstStyle>
          <a:p>
            <a:r>
              <a:t>Wasted</a:t>
            </a:r>
          </a:p>
        </p:txBody>
      </p:sp>
      <p:sp>
        <p:nvSpPr>
          <p:cNvPr id="416" name="Shape 416"/>
          <p:cNvSpPr/>
          <p:nvPr/>
        </p:nvSpPr>
        <p:spPr>
          <a:xfrm>
            <a:off x="6159534" y="4426909"/>
            <a:ext cx="12326952" cy="3342207"/>
          </a:xfrm>
          <a:prstGeom prst="roundRect">
            <a:avLst>
              <a:gd name="adj" fmla="val 12364"/>
            </a:avLst>
          </a:prstGeom>
          <a:solidFill>
            <a:srgbClr val="FFFFFF"/>
          </a:solidFill>
          <a:ln w="203200">
            <a:solidFill>
              <a:schemeClr val="accent5">
                <a:hueOff val="-444211"/>
                <a:satOff val="-14915"/>
                <a:lumOff val="22857"/>
              </a:schemeClr>
            </a:solidFill>
            <a:miter lim="400000"/>
          </a:ln>
          <a:extLst>
            <a:ext uri="{C572A759-6A51-4108-AA02-DFA0A04FC94B}">
              <ma14:wrappingTextBoxFlag xmlns="" xmlns:ma14="http://schemas.microsoft.com/office/mac/drawingml/2011/main" val="1"/>
            </a:ext>
          </a:extLst>
        </p:spPr>
        <p:txBody>
          <a:bodyPr lIns="71437" tIns="71437" rIns="71437" bIns="71437" anchor="ctr"/>
          <a:lstStyle/>
          <a:p>
            <a:pPr>
              <a:defRPr sz="6200">
                <a:solidFill>
                  <a:schemeClr val="accent5">
                    <a:hueOff val="-444211"/>
                    <a:satOff val="-14915"/>
                    <a:lumOff val="22857"/>
                  </a:schemeClr>
                </a:solidFill>
              </a:defRPr>
            </a:pPr>
            <a:r>
              <a:t>If you violate the rule:</a:t>
            </a:r>
          </a:p>
          <a:p>
            <a:pPr>
              <a:defRPr sz="6200" b="1">
                <a:solidFill>
                  <a:schemeClr val="accent5">
                    <a:hueOff val="-444211"/>
                    <a:satOff val="-14915"/>
                    <a:lumOff val="22857"/>
                  </a:schemeClr>
                </a:solidFill>
                <a:latin typeface="Helvetica"/>
                <a:ea typeface="Helvetica"/>
                <a:cs typeface="Helvetica"/>
                <a:sym typeface="Helvetica"/>
              </a:defRPr>
            </a:pPr>
            <a:r>
              <a:t>- Low internal parallelism </a:t>
            </a:r>
          </a:p>
        </p:txBody>
      </p:sp>
      <p:sp>
        <p:nvSpPr>
          <p:cNvPr id="417" name="Shape 417"/>
          <p:cNvSpPr/>
          <p:nvPr/>
        </p:nvSpPr>
        <p:spPr>
          <a:xfrm>
            <a:off x="5992237" y="8448723"/>
            <a:ext cx="12326952" cy="4809848"/>
          </a:xfrm>
          <a:prstGeom prst="roundRect">
            <a:avLst>
              <a:gd name="adj" fmla="val 8592"/>
            </a:avLst>
          </a:prstGeom>
          <a:solidFill>
            <a:srgbClr val="FFFFFF"/>
          </a:solidFill>
          <a:ln w="203200">
            <a:solidFill>
              <a:schemeClr val="accent5">
                <a:hueOff val="-444211"/>
                <a:satOff val="-14915"/>
                <a:lumOff val="22857"/>
              </a:schemeClr>
            </a:solidFill>
            <a:miter lim="400000"/>
          </a:ln>
          <a:extLst>
            <a:ext uri="{C572A759-6A51-4108-AA02-DFA0A04FC94B}">
              <ma14:wrappingTextBoxFlag xmlns="" xmlns:ma14="http://schemas.microsoft.com/office/mac/drawingml/2011/main" val="1"/>
            </a:ext>
          </a:extLst>
        </p:spPr>
        <p:txBody>
          <a:bodyPr lIns="71437" tIns="71437" rIns="71437" bIns="71437" anchor="ctr"/>
          <a:lstStyle/>
          <a:p>
            <a:pPr>
              <a:defRPr sz="6200">
                <a:solidFill>
                  <a:schemeClr val="accent5">
                    <a:hueOff val="-444211"/>
                    <a:satOff val="-14915"/>
                    <a:lumOff val="22857"/>
                  </a:schemeClr>
                </a:solidFill>
              </a:defRPr>
            </a:pPr>
            <a:r>
              <a:t>Performance impact:</a:t>
            </a:r>
          </a:p>
          <a:p>
            <a:pPr>
              <a:defRPr sz="6200" b="1">
                <a:solidFill>
                  <a:schemeClr val="accent5">
                    <a:hueOff val="-444211"/>
                    <a:satOff val="-14915"/>
                    <a:lumOff val="22857"/>
                  </a:schemeClr>
                </a:solidFill>
                <a:latin typeface="Helvetica"/>
                <a:ea typeface="Helvetica"/>
                <a:cs typeface="Helvetica"/>
                <a:sym typeface="Helvetica"/>
              </a:defRPr>
            </a:pPr>
            <a:r>
              <a:t>18x read bandwidth</a:t>
            </a:r>
          </a:p>
          <a:p>
            <a:pPr defTabSz="584200">
              <a:defRPr sz="6200" b="1">
                <a:solidFill>
                  <a:schemeClr val="accent5">
                    <a:hueOff val="-444211"/>
                    <a:satOff val="-14915"/>
                    <a:lumOff val="22857"/>
                  </a:schemeClr>
                </a:solidFill>
                <a:latin typeface="Helvetica"/>
                <a:ea typeface="Helvetica"/>
                <a:cs typeface="Helvetica"/>
                <a:sym typeface="Helvetica"/>
              </a:defRPr>
            </a:pPr>
            <a:r>
              <a:t>10x write bandwidth</a:t>
            </a:r>
          </a:p>
          <a:p>
            <a:pPr defTabSz="584200">
              <a:defRPr sz="2400" b="1">
                <a:solidFill>
                  <a:schemeClr val="accent5">
                    <a:hueOff val="-444211"/>
                    <a:satOff val="-14915"/>
                    <a:lumOff val="22857"/>
                  </a:schemeClr>
                </a:solidFill>
                <a:latin typeface="Helvetica"/>
                <a:ea typeface="Helvetica"/>
                <a:cs typeface="Helvetica"/>
                <a:sym typeface="Helvetica"/>
              </a:defRPr>
            </a:pPr>
            <a:r>
              <a:t>F. Chen, R. Lee, and X. Zhang. Essential Roles of Exploit- ing Internal Parallelism of Flash Memory Based Solid State Drives in High-speed Data Processing. In Proceedings of the 17th International Symposium on High Performance Com- puter Architecture (HPCA-11), pages 266–277, San Antonio, Texas, February 2011. </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411"/>
                                        </p:tgtEl>
                                        <p:attrNameLst>
                                          <p:attrName>style.visibility</p:attrName>
                                        </p:attrNameLst>
                                      </p:cBhvr>
                                      <p:to>
                                        <p:strVal val="visible"/>
                                      </p:to>
                                    </p:set>
                                    <p:animEffect transition="in" filter="dissolve">
                                      <p:cBhvr>
                                        <p:cTn id="7" dur="400"/>
                                        <p:tgtEl>
                                          <p:spTgt spid="411"/>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fill="hold" grpId="2" nodeType="clickEffect">
                                  <p:stCondLst>
                                    <p:cond delay="0"/>
                                  </p:stCondLst>
                                  <p:iterate>
                                    <p:tmAbs val="0"/>
                                  </p:iterate>
                                  <p:childTnLst>
                                    <p:set>
                                      <p:cBhvr>
                                        <p:cTn id="11" fill="hold"/>
                                        <p:tgtEl>
                                          <p:spTgt spid="414"/>
                                        </p:tgtEl>
                                        <p:attrNameLst>
                                          <p:attrName>style.visibility</p:attrName>
                                        </p:attrNameLst>
                                      </p:cBhvr>
                                      <p:to>
                                        <p:strVal val="visible"/>
                                      </p:to>
                                    </p:set>
                                    <p:animEffect transition="in" filter="dissolve">
                                      <p:cBhvr>
                                        <p:cTn id="12" dur="400"/>
                                        <p:tgtEl>
                                          <p:spTgt spid="414"/>
                                        </p:tgtEl>
                                      </p:cBhvr>
                                    </p:animEffect>
                                  </p:childTnLst>
                                </p:cTn>
                              </p:par>
                            </p:childTnLst>
                          </p:cTn>
                        </p:par>
                        <p:par>
                          <p:cTn id="13" fill="hold">
                            <p:stCondLst>
                              <p:cond delay="400"/>
                            </p:stCondLst>
                            <p:childTnLst>
                              <p:par>
                                <p:cTn id="14" presetID="9" presetClass="entr" fill="hold" grpId="3" nodeType="afterEffect">
                                  <p:stCondLst>
                                    <p:cond delay="0"/>
                                  </p:stCondLst>
                                  <p:iterate>
                                    <p:tmAbs val="0"/>
                                  </p:iterate>
                                  <p:childTnLst>
                                    <p:set>
                                      <p:cBhvr>
                                        <p:cTn id="15" fill="hold"/>
                                        <p:tgtEl>
                                          <p:spTgt spid="412"/>
                                        </p:tgtEl>
                                        <p:attrNameLst>
                                          <p:attrName>style.visibility</p:attrName>
                                        </p:attrNameLst>
                                      </p:cBhvr>
                                      <p:to>
                                        <p:strVal val="visible"/>
                                      </p:to>
                                    </p:set>
                                    <p:animEffect transition="in" filter="dissolve">
                                      <p:cBhvr>
                                        <p:cTn id="16" dur="400"/>
                                        <p:tgtEl>
                                          <p:spTgt spid="412"/>
                                        </p:tgtEl>
                                      </p:cBhvr>
                                    </p:animEffect>
                                  </p:childTnLst>
                                </p:cTn>
                              </p:par>
                            </p:childTnLst>
                          </p:cTn>
                        </p:par>
                        <p:par>
                          <p:cTn id="17" fill="hold">
                            <p:stCondLst>
                              <p:cond delay="800"/>
                            </p:stCondLst>
                            <p:childTnLst>
                              <p:par>
                                <p:cTn id="18" presetID="9" presetClass="exit" fill="hold" grpId="4" nodeType="afterEffect">
                                  <p:stCondLst>
                                    <p:cond delay="0"/>
                                  </p:stCondLst>
                                  <p:iterate>
                                    <p:tmAbs val="0"/>
                                  </p:iterate>
                                  <p:childTnLst>
                                    <p:animEffect transition="out" filter="dissolve">
                                      <p:cBhvr>
                                        <p:cTn id="19" dur="499" fill="hold"/>
                                        <p:tgtEl>
                                          <p:spTgt spid="414"/>
                                        </p:tgtEl>
                                      </p:cBhvr>
                                    </p:animEffect>
                                    <p:set>
                                      <p:cBhvr>
                                        <p:cTn id="20" fill="hold">
                                          <p:stCondLst>
                                            <p:cond delay="498"/>
                                          </p:stCondLst>
                                        </p:cTn>
                                        <p:tgtEl>
                                          <p:spTgt spid="414"/>
                                        </p:tgtEl>
                                        <p:attrNameLst>
                                          <p:attrName>style.visibility</p:attrName>
                                        </p:attrNameLst>
                                      </p:cBhvr>
                                      <p:to>
                                        <p:strVal val="hidden"/>
                                      </p:to>
                                    </p:set>
                                  </p:childTnLst>
                                </p:cTn>
                              </p:par>
                            </p:childTnLst>
                          </p:cTn>
                        </p:par>
                        <p:par>
                          <p:cTn id="21" fill="hold">
                            <p:stCondLst>
                              <p:cond delay="0"/>
                            </p:stCondLst>
                            <p:childTnLst>
                              <p:par>
                                <p:cTn id="22" presetID="-1" presetClass="path" presetSubtype="0" accel="50000" decel="50000" fill="hold" nodeType="afterEffect">
                                  <p:stCondLst>
                                    <p:cond delay="0"/>
                                  </p:stCondLst>
                                  <p:childTnLst>
                                    <p:animMotion origin="layout" path="M 0.000000 0.000000 L 0.000000 0.168140" pathEditMode="relative">
                                      <p:cBhvr>
                                        <p:cTn id="23" dur="499" fill="hold"/>
                                        <p:tgtEl>
                                          <p:spTgt spid="412"/>
                                        </p:tgtEl>
                                        <p:attrNameLst>
                                          <p:attrName>ppt_x</p:attrName>
                                          <p:attrName>ppt_y</p:attrName>
                                        </p:attrNameLst>
                                      </p:cBhvr>
                                    </p:animMotion>
                                  </p:childTnLst>
                                </p:cTn>
                              </p:par>
                            </p:childTnLst>
                          </p:cTn>
                        </p:par>
                        <p:par>
                          <p:cTn id="24" fill="hold">
                            <p:stCondLst>
                              <p:cond delay="0"/>
                            </p:stCondLst>
                            <p:childTnLst>
                              <p:par>
                                <p:cTn id="25" presetID="-1" presetClass="path" presetSubtype="0" accel="50000" decel="50000" fill="hold" nodeType="afterEffect">
                                  <p:stCondLst>
                                    <p:cond delay="0"/>
                                  </p:stCondLst>
                                  <p:childTnLst>
                                    <p:animMotion origin="layout" path="M 0.000000 0.168140 L -0.107162 0.418390" pathEditMode="relative">
                                      <p:cBhvr>
                                        <p:cTn id="26" dur="499" fill="hold"/>
                                        <p:tgtEl>
                                          <p:spTgt spid="412"/>
                                        </p:tgtEl>
                                        <p:attrNameLst>
                                          <p:attrName>ppt_x</p:attrName>
                                          <p:attrName>ppt_y</p:attrName>
                                        </p:attrNameLst>
                                      </p:cBhvr>
                                    </p:animMotion>
                                  </p:childTnLst>
                                </p:cTn>
                              </p:par>
                            </p:childTnLst>
                          </p:cTn>
                        </p:par>
                        <p:par>
                          <p:cTn id="27" fill="hold">
                            <p:stCondLst>
                              <p:cond delay="499"/>
                            </p:stCondLst>
                            <p:childTnLst>
                              <p:par>
                                <p:cTn id="28" presetID="9" presetClass="entr" fill="hold" grpId="7" nodeType="afterEffect">
                                  <p:stCondLst>
                                    <p:cond delay="0"/>
                                  </p:stCondLst>
                                  <p:iterate>
                                    <p:tmAbs val="0"/>
                                  </p:iterate>
                                  <p:childTnLst>
                                    <p:set>
                                      <p:cBhvr>
                                        <p:cTn id="29" fill="hold"/>
                                        <p:tgtEl>
                                          <p:spTgt spid="413"/>
                                        </p:tgtEl>
                                        <p:attrNameLst>
                                          <p:attrName>style.visibility</p:attrName>
                                        </p:attrNameLst>
                                      </p:cBhvr>
                                      <p:to>
                                        <p:strVal val="visible"/>
                                      </p:to>
                                    </p:set>
                                    <p:animEffect transition="in" filter="dissolve">
                                      <p:cBhvr>
                                        <p:cTn id="30" dur="499"/>
                                        <p:tgtEl>
                                          <p:spTgt spid="413"/>
                                        </p:tgtEl>
                                      </p:cBhvr>
                                    </p:animEffect>
                                  </p:childTnLst>
                                </p:cTn>
                              </p:par>
                            </p:childTnLst>
                          </p:cTn>
                        </p:par>
                        <p:par>
                          <p:cTn id="31" fill="hold">
                            <p:stCondLst>
                              <p:cond delay="0"/>
                            </p:stCondLst>
                            <p:childTnLst>
                              <p:par>
                                <p:cTn id="32" presetID="35" presetClass="emph" presetSubtype="0" repeatCount="4000" fill="hold" grpId="8" nodeType="afterEffect">
                                  <p:stCondLst>
                                    <p:cond delay="0"/>
                                  </p:stCondLst>
                                  <p:childTnLst>
                                    <p:anim calcmode="discrete" valueType="str">
                                      <p:cBhvr>
                                        <p:cTn id="33" dur="1000" fill="hold"/>
                                        <p:tgtEl>
                                          <p:spTgt spid="413"/>
                                        </p:tgtEl>
                                        <p:attrNameLst>
                                          <p:attrName>style.visibility</p:attrName>
                                        </p:attrNameLst>
                                      </p:cBhvr>
                                      <p:tavLst>
                                        <p:tav tm="0">
                                          <p:val>
                                            <p:strVal val="hidden"/>
                                          </p:val>
                                        </p:tav>
                                        <p:tav tm="50000">
                                          <p:val>
                                            <p:strVal val="visible"/>
                                          </p:val>
                                        </p:tav>
                                      </p:tavLst>
                                    </p:anim>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9" nodeType="clickEffect">
                                  <p:stCondLst>
                                    <p:cond delay="0"/>
                                  </p:stCondLst>
                                  <p:iterate>
                                    <p:tmAbs val="0"/>
                                  </p:iterate>
                                  <p:childTnLst>
                                    <p:set>
                                      <p:cBhvr>
                                        <p:cTn id="37" fill="hold"/>
                                        <p:tgtEl>
                                          <p:spTgt spid="415"/>
                                        </p:tgtEl>
                                        <p:attrNameLst>
                                          <p:attrName>style.visibility</p:attrName>
                                        </p:attrNameLst>
                                      </p:cBhvr>
                                      <p:to>
                                        <p:strVal val="visible"/>
                                      </p:to>
                                    </p:set>
                                  </p:childTnLst>
                                </p:cTn>
                              </p:par>
                            </p:childTnLst>
                          </p:cTn>
                        </p:par>
                        <p:par>
                          <p:cTn id="38" fill="hold">
                            <p:stCondLst>
                              <p:cond delay="0"/>
                            </p:stCondLst>
                            <p:childTnLst>
                              <p:par>
                                <p:cTn id="39" presetID="35" presetClass="emph" presetSubtype="0" repeatCount="4000" fill="hold" grpId="10" nodeType="afterEffect">
                                  <p:stCondLst>
                                    <p:cond delay="0"/>
                                  </p:stCondLst>
                                  <p:childTnLst>
                                    <p:anim calcmode="discrete" valueType="str">
                                      <p:cBhvr>
                                        <p:cTn id="40" dur="1000" fill="hold"/>
                                        <p:tgtEl>
                                          <p:spTgt spid="415"/>
                                        </p:tgtEl>
                                        <p:attrNameLst>
                                          <p:attrName>style.visibility</p:attrName>
                                        </p:attrNameLst>
                                      </p:cBhvr>
                                      <p:tavLst>
                                        <p:tav tm="0">
                                          <p:val>
                                            <p:strVal val="hidden"/>
                                          </p:val>
                                        </p:tav>
                                        <p:tav tm="50000">
                                          <p:val>
                                            <p:strVal val="visible"/>
                                          </p:val>
                                        </p:tav>
                                      </p:tavLst>
                                    </p:anim>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11" nodeType="clickEffect">
                                  <p:stCondLst>
                                    <p:cond delay="0"/>
                                  </p:stCondLst>
                                  <p:iterate>
                                    <p:tmAbs val="0"/>
                                  </p:iterate>
                                  <p:childTnLst>
                                    <p:set>
                                      <p:cBhvr>
                                        <p:cTn id="44" fill="hold"/>
                                        <p:tgtEl>
                                          <p:spTgt spid="41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12" nodeType="clickEffect">
                                  <p:stCondLst>
                                    <p:cond delay="0"/>
                                  </p:stCondLst>
                                  <p:iterate>
                                    <p:tmAbs val="0"/>
                                  </p:iterate>
                                  <p:childTnLst>
                                    <p:set>
                                      <p:cBhvr>
                                        <p:cTn id="48" fill="hold"/>
                                        <p:tgtEl>
                                          <p:spTgt spid="4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1" grpId="1" animBg="1" advAuto="0"/>
      <p:bldP spid="412" grpId="3" animBg="1" advAuto="0"/>
      <p:bldP spid="413" grpId="7" animBg="1" advAuto="0"/>
      <p:bldP spid="413" grpId="8" animBg="1" advAuto="0"/>
      <p:bldP spid="414" grpId="2" animBg="1" advAuto="0"/>
      <p:bldP spid="414" grpId="4" animBg="1" advAuto="0"/>
      <p:bldP spid="415" grpId="9" animBg="1" advAuto="0"/>
      <p:bldP spid="415" grpId="10" animBg="1" advAuto="0"/>
      <p:bldP spid="416" grpId="11" animBg="1" advAuto="0"/>
      <p:bldP spid="417" grpId="12"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a:spLocks noGrp="1"/>
          </p:cNvSpPr>
          <p:nvPr>
            <p:ph type="ctrTitle"/>
          </p:nvPr>
        </p:nvSpPr>
        <p:spPr>
          <a:prstGeom prst="rect">
            <a:avLst/>
          </a:prstGeom>
        </p:spPr>
        <p:txBody>
          <a:bodyPr/>
          <a:lstStyle>
            <a:lvl1pPr defTabSz="755808">
              <a:defRPr sz="10304"/>
            </a:lvl1pPr>
          </a:lstStyle>
          <a:p>
            <a:r>
              <a:t>The Unwritten Contract of Solid State Drives</a:t>
            </a:r>
          </a:p>
        </p:txBody>
      </p:sp>
      <p:sp>
        <p:nvSpPr>
          <p:cNvPr id="120" name="Shape 120"/>
          <p:cNvSpPr>
            <a:spLocks noGrp="1"/>
          </p:cNvSpPr>
          <p:nvPr>
            <p:ph type="subTitle" sz="quarter" idx="1"/>
          </p:nvPr>
        </p:nvSpPr>
        <p:spPr>
          <a:xfrm>
            <a:off x="4833937" y="7072312"/>
            <a:ext cx="14716126" cy="3537692"/>
          </a:xfrm>
          <a:prstGeom prst="rect">
            <a:avLst/>
          </a:prstGeom>
        </p:spPr>
        <p:txBody>
          <a:bodyPr/>
          <a:lstStyle/>
          <a:p>
            <a:r>
              <a:t>Jun He,  Sudarsun Kannan,</a:t>
            </a:r>
          </a:p>
          <a:p>
            <a:r>
              <a:t>Andrea C. Arpaci-Dusseau, Remzi H. Arpaci-Dusseau</a:t>
            </a:r>
          </a:p>
          <a:p>
            <a:endParaRPr/>
          </a:p>
          <a:p>
            <a:pPr>
              <a:defRPr sz="3400"/>
            </a:pPr>
            <a:r>
              <a:t>Department of Computer Sciences, University of Wisconsin - Madison</a:t>
            </a:r>
          </a:p>
        </p:txBody>
      </p:sp>
      <p:pic>
        <p:nvPicPr>
          <p:cNvPr id="121" name="color-flush-UWlogo-print.png"/>
          <p:cNvPicPr>
            <a:picLocks noChangeAspect="1"/>
          </p:cNvPicPr>
          <p:nvPr/>
        </p:nvPicPr>
        <p:blipFill>
          <a:blip r:embed="rId3"/>
          <a:stretch>
            <a:fillRect/>
          </a:stretch>
        </p:blipFill>
        <p:spPr>
          <a:xfrm>
            <a:off x="9936107" y="9877769"/>
            <a:ext cx="4511786" cy="1518968"/>
          </a:xfrm>
          <a:prstGeom prst="rect">
            <a:avLst/>
          </a:prstGeom>
          <a:ln w="12700">
            <a:miter lim="400000"/>
          </a:ln>
        </p:spPr>
      </p:pic>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Shape 421"/>
          <p:cNvSpPr/>
          <p:nvPr/>
        </p:nvSpPr>
        <p:spPr>
          <a:xfrm>
            <a:off x="9417069" y="5916293"/>
            <a:ext cx="6500838" cy="10318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lvl1pPr>
              <a:defRPr sz="5800" b="1">
                <a:solidFill>
                  <a:schemeClr val="accent5">
                    <a:hueOff val="-444211"/>
                    <a:satOff val="-14915"/>
                    <a:lumOff val="22857"/>
                  </a:schemeClr>
                </a:solidFill>
                <a:latin typeface="Helvetica"/>
                <a:ea typeface="Helvetica"/>
                <a:cs typeface="Helvetica"/>
                <a:sym typeface="Helvetica"/>
              </a:defRPr>
            </a:lvl1pPr>
          </a:lstStyle>
          <a:p>
            <a:r>
              <a:t>Translation Cache</a:t>
            </a:r>
          </a:p>
        </p:txBody>
      </p:sp>
      <p:sp>
        <p:nvSpPr>
          <p:cNvPr id="422" name="Shape 422"/>
          <p:cNvSpPr>
            <a:spLocks noGrp="1"/>
          </p:cNvSpPr>
          <p:nvPr>
            <p:ph type="title"/>
          </p:nvPr>
        </p:nvSpPr>
        <p:spPr>
          <a:prstGeom prst="rect">
            <a:avLst/>
          </a:prstGeom>
        </p:spPr>
        <p:txBody>
          <a:bodyPr/>
          <a:lstStyle/>
          <a:p>
            <a:r>
              <a:t>Rule 2: Locality</a:t>
            </a:r>
          </a:p>
        </p:txBody>
      </p:sp>
      <p:sp>
        <p:nvSpPr>
          <p:cNvPr id="423" name="Shape 423"/>
          <p:cNvSpPr/>
          <p:nvPr/>
        </p:nvSpPr>
        <p:spPr>
          <a:xfrm>
            <a:off x="5876901" y="3183855"/>
            <a:ext cx="12630198" cy="9048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lvl1pPr>
              <a:spcBef>
                <a:spcPts val="5900"/>
              </a:spcBef>
              <a:defRPr b="1">
                <a:latin typeface="Helvetica"/>
                <a:ea typeface="Helvetica"/>
                <a:cs typeface="Helvetica"/>
                <a:sym typeface="Helvetica"/>
              </a:defRPr>
            </a:lvl1pPr>
          </a:lstStyle>
          <a:p>
            <a:r>
              <a:t>SSD clients should access with locality</a:t>
            </a:r>
          </a:p>
        </p:txBody>
      </p:sp>
      <p:sp>
        <p:nvSpPr>
          <p:cNvPr id="424" name="Shape 424"/>
          <p:cNvSpPr/>
          <p:nvPr/>
        </p:nvSpPr>
        <p:spPr>
          <a:xfrm>
            <a:off x="6364524" y="5585776"/>
            <a:ext cx="13158681" cy="1692909"/>
          </a:xfrm>
          <a:prstGeom prst="roundRect">
            <a:avLst>
              <a:gd name="adj" fmla="val 24058"/>
            </a:avLst>
          </a:prstGeom>
          <a:ln w="88900">
            <a:solidFill>
              <a:srgbClr val="000000"/>
            </a:solidFill>
            <a:miter lim="400000"/>
          </a:ln>
        </p:spPr>
        <p:txBody>
          <a:bodyPr lIns="71437" tIns="71437" rIns="71437" bIns="71437" anchor="ctr"/>
          <a:lstStyle/>
          <a:p>
            <a:pPr>
              <a:defRPr sz="3200"/>
            </a:pPr>
            <a:endParaRPr/>
          </a:p>
        </p:txBody>
      </p:sp>
      <p:sp>
        <p:nvSpPr>
          <p:cNvPr id="425" name="Shape 425"/>
          <p:cNvSpPr/>
          <p:nvPr/>
        </p:nvSpPr>
        <p:spPr>
          <a:xfrm>
            <a:off x="3207745" y="5979793"/>
            <a:ext cx="2219051" cy="9048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lvl1pPr>
              <a:spcBef>
                <a:spcPts val="5900"/>
              </a:spcBef>
              <a:defRPr b="1">
                <a:latin typeface="Helvetica"/>
                <a:ea typeface="Helvetica"/>
                <a:cs typeface="Helvetica"/>
                <a:sym typeface="Helvetica"/>
              </a:defRPr>
            </a:lvl1pPr>
          </a:lstStyle>
          <a:p>
            <a:r>
              <a:t>RAM</a:t>
            </a:r>
          </a:p>
        </p:txBody>
      </p:sp>
      <p:sp>
        <p:nvSpPr>
          <p:cNvPr id="426" name="Shape 426"/>
          <p:cNvSpPr/>
          <p:nvPr/>
        </p:nvSpPr>
        <p:spPr>
          <a:xfrm>
            <a:off x="6316035" y="7688241"/>
            <a:ext cx="13255660" cy="5346061"/>
          </a:xfrm>
          <a:prstGeom prst="roundRect">
            <a:avLst>
              <a:gd name="adj" fmla="val 7618"/>
            </a:avLst>
          </a:prstGeom>
          <a:ln w="88900">
            <a:solidFill>
              <a:srgbClr val="000000"/>
            </a:solidFill>
            <a:miter lim="400000"/>
          </a:ln>
        </p:spPr>
        <p:txBody>
          <a:bodyPr lIns="71437" tIns="71437" rIns="71437" bIns="71437" anchor="ctr"/>
          <a:lstStyle/>
          <a:p>
            <a:pPr>
              <a:defRPr sz="3200"/>
            </a:pPr>
            <a:endParaRPr/>
          </a:p>
        </p:txBody>
      </p:sp>
      <p:sp>
        <p:nvSpPr>
          <p:cNvPr id="427" name="Shape 427"/>
          <p:cNvSpPr/>
          <p:nvPr/>
        </p:nvSpPr>
        <p:spPr>
          <a:xfrm>
            <a:off x="3191671" y="9908833"/>
            <a:ext cx="2889397" cy="9048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lvl1pPr>
              <a:spcBef>
                <a:spcPts val="5900"/>
              </a:spcBef>
              <a:defRPr b="1">
                <a:latin typeface="Helvetica"/>
                <a:ea typeface="Helvetica"/>
                <a:cs typeface="Helvetica"/>
                <a:sym typeface="Helvetica"/>
              </a:defRPr>
            </a:lvl1pPr>
          </a:lstStyle>
          <a:p>
            <a:r>
              <a:t>FLASH</a:t>
            </a:r>
          </a:p>
        </p:txBody>
      </p:sp>
      <p:sp>
        <p:nvSpPr>
          <p:cNvPr id="428" name="Shape 428"/>
          <p:cNvSpPr/>
          <p:nvPr/>
        </p:nvSpPr>
        <p:spPr>
          <a:xfrm>
            <a:off x="6590701" y="8149306"/>
            <a:ext cx="2219051" cy="25558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lnSpcReduction="10000"/>
          </a:bodyPr>
          <a:lstStyle/>
          <a:p>
            <a:pPr algn="l">
              <a:defRPr sz="3200" b="1">
                <a:latin typeface="Helvetica"/>
                <a:ea typeface="Helvetica"/>
                <a:cs typeface="Helvetica"/>
                <a:sym typeface="Helvetica"/>
              </a:defRPr>
            </a:pPr>
            <a:r>
              <a:t>Logical </a:t>
            </a:r>
          </a:p>
          <a:p>
            <a:pPr algn="l">
              <a:defRPr sz="3200" b="1">
                <a:latin typeface="Helvetica"/>
                <a:ea typeface="Helvetica"/>
                <a:cs typeface="Helvetica"/>
                <a:sym typeface="Helvetica"/>
              </a:defRPr>
            </a:pPr>
            <a:r>
              <a:t>to Physical</a:t>
            </a:r>
          </a:p>
          <a:p>
            <a:pPr algn="l">
              <a:defRPr sz="3200" b="1">
                <a:latin typeface="Helvetica"/>
                <a:ea typeface="Helvetica"/>
                <a:cs typeface="Helvetica"/>
                <a:sym typeface="Helvetica"/>
              </a:defRPr>
            </a:pPr>
            <a:r>
              <a:t>Mapping </a:t>
            </a:r>
          </a:p>
          <a:p>
            <a:pPr algn="l">
              <a:defRPr sz="3200" b="1">
                <a:latin typeface="Helvetica"/>
                <a:ea typeface="Helvetica"/>
                <a:cs typeface="Helvetica"/>
                <a:sym typeface="Helvetica"/>
              </a:defRPr>
            </a:pPr>
            <a:r>
              <a:t>Table</a:t>
            </a:r>
          </a:p>
        </p:txBody>
      </p:sp>
      <p:sp>
        <p:nvSpPr>
          <p:cNvPr id="429" name="Shape 429"/>
          <p:cNvSpPr/>
          <p:nvPr/>
        </p:nvSpPr>
        <p:spPr>
          <a:xfrm>
            <a:off x="3611395" y="5022940"/>
            <a:ext cx="17161210" cy="8284923"/>
          </a:xfrm>
          <a:prstGeom prst="roundRect">
            <a:avLst>
              <a:gd name="adj" fmla="val 5575"/>
            </a:avLst>
          </a:prstGeom>
          <a:ln w="88900">
            <a:solidFill>
              <a:srgbClr val="000000"/>
            </a:solidFill>
            <a:miter lim="400000"/>
          </a:ln>
        </p:spPr>
        <p:txBody>
          <a:bodyPr lIns="71437" tIns="71437" rIns="71437" bIns="71437" anchor="ctr"/>
          <a:lstStyle/>
          <a:p>
            <a:pPr>
              <a:defRPr sz="3200"/>
            </a:pPr>
            <a:endParaRPr/>
          </a:p>
        </p:txBody>
      </p:sp>
      <p:sp>
        <p:nvSpPr>
          <p:cNvPr id="430" name="Shape 430"/>
          <p:cNvSpPr/>
          <p:nvPr/>
        </p:nvSpPr>
        <p:spPr>
          <a:xfrm>
            <a:off x="3078115" y="4161113"/>
            <a:ext cx="2078594" cy="9048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lvl1pPr>
              <a:spcBef>
                <a:spcPts val="5900"/>
              </a:spcBef>
              <a:defRPr b="1">
                <a:latin typeface="Helvetica"/>
                <a:ea typeface="Helvetica"/>
                <a:cs typeface="Helvetica"/>
                <a:sym typeface="Helvetica"/>
              </a:defRPr>
            </a:lvl1pPr>
          </a:lstStyle>
          <a:p>
            <a:r>
              <a:t>SSD</a:t>
            </a:r>
          </a:p>
        </p:txBody>
      </p:sp>
      <p:grpSp>
        <p:nvGrpSpPr>
          <p:cNvPr id="447" name="Group 447"/>
          <p:cNvGrpSpPr/>
          <p:nvPr/>
        </p:nvGrpSpPr>
        <p:grpSpPr>
          <a:xfrm>
            <a:off x="8785361" y="7974086"/>
            <a:ext cx="2917727" cy="2906316"/>
            <a:chOff x="0" y="0"/>
            <a:chExt cx="2917726" cy="2906315"/>
          </a:xfrm>
        </p:grpSpPr>
        <p:grpSp>
          <p:nvGrpSpPr>
            <p:cNvPr id="434" name="Group 434"/>
            <p:cNvGrpSpPr/>
            <p:nvPr/>
          </p:nvGrpSpPr>
          <p:grpSpPr>
            <a:xfrm>
              <a:off x="0" y="736600"/>
              <a:ext cx="2917727" cy="696516"/>
              <a:chOff x="0" y="0"/>
              <a:chExt cx="2917726" cy="696515"/>
            </a:xfrm>
          </p:grpSpPr>
          <p:sp>
            <p:nvSpPr>
              <p:cNvPr id="431" name="Shape 431"/>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32" name="Shape 432"/>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33" name="Shape 433"/>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438" name="Group 438"/>
            <p:cNvGrpSpPr/>
            <p:nvPr/>
          </p:nvGrpSpPr>
          <p:grpSpPr>
            <a:xfrm>
              <a:off x="0" y="0"/>
              <a:ext cx="2917727" cy="696516"/>
              <a:chOff x="0" y="0"/>
              <a:chExt cx="2917726" cy="696515"/>
            </a:xfrm>
          </p:grpSpPr>
          <p:sp>
            <p:nvSpPr>
              <p:cNvPr id="435" name="Shape 435"/>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36" name="Shape 436"/>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37" name="Shape 437"/>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442" name="Group 442"/>
            <p:cNvGrpSpPr/>
            <p:nvPr/>
          </p:nvGrpSpPr>
          <p:grpSpPr>
            <a:xfrm>
              <a:off x="0" y="1473200"/>
              <a:ext cx="2917727" cy="696516"/>
              <a:chOff x="0" y="0"/>
              <a:chExt cx="2917726" cy="696515"/>
            </a:xfrm>
          </p:grpSpPr>
          <p:sp>
            <p:nvSpPr>
              <p:cNvPr id="439" name="Shape 439"/>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40" name="Shape 440"/>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41" name="Shape 441"/>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446" name="Group 446"/>
            <p:cNvGrpSpPr/>
            <p:nvPr/>
          </p:nvGrpSpPr>
          <p:grpSpPr>
            <a:xfrm>
              <a:off x="0" y="2209800"/>
              <a:ext cx="2917727" cy="696516"/>
              <a:chOff x="0" y="0"/>
              <a:chExt cx="2917726" cy="696515"/>
            </a:xfrm>
          </p:grpSpPr>
          <p:sp>
            <p:nvSpPr>
              <p:cNvPr id="443" name="Shape 443"/>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44" name="Shape 444"/>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45" name="Shape 445"/>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grpSp>
        <p:nvGrpSpPr>
          <p:cNvPr id="464" name="Group 464"/>
          <p:cNvGrpSpPr/>
          <p:nvPr/>
        </p:nvGrpSpPr>
        <p:grpSpPr>
          <a:xfrm>
            <a:off x="12486506" y="7974086"/>
            <a:ext cx="2917727" cy="2906316"/>
            <a:chOff x="0" y="0"/>
            <a:chExt cx="2917726" cy="2906315"/>
          </a:xfrm>
        </p:grpSpPr>
        <p:grpSp>
          <p:nvGrpSpPr>
            <p:cNvPr id="451" name="Group 451"/>
            <p:cNvGrpSpPr/>
            <p:nvPr/>
          </p:nvGrpSpPr>
          <p:grpSpPr>
            <a:xfrm>
              <a:off x="0" y="736600"/>
              <a:ext cx="2917727" cy="696516"/>
              <a:chOff x="0" y="0"/>
              <a:chExt cx="2917726" cy="696515"/>
            </a:xfrm>
          </p:grpSpPr>
          <p:sp>
            <p:nvSpPr>
              <p:cNvPr id="448" name="Shape 448"/>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49" name="Shape 449"/>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50" name="Shape 450"/>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455" name="Group 455"/>
            <p:cNvGrpSpPr/>
            <p:nvPr/>
          </p:nvGrpSpPr>
          <p:grpSpPr>
            <a:xfrm>
              <a:off x="0" y="0"/>
              <a:ext cx="2917727" cy="696516"/>
              <a:chOff x="0" y="0"/>
              <a:chExt cx="2917726" cy="696515"/>
            </a:xfrm>
          </p:grpSpPr>
          <p:sp>
            <p:nvSpPr>
              <p:cNvPr id="452" name="Shape 452"/>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53" name="Shape 453"/>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54" name="Shape 454"/>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459" name="Group 459"/>
            <p:cNvGrpSpPr/>
            <p:nvPr/>
          </p:nvGrpSpPr>
          <p:grpSpPr>
            <a:xfrm>
              <a:off x="0" y="1473200"/>
              <a:ext cx="2917727" cy="696516"/>
              <a:chOff x="0" y="0"/>
              <a:chExt cx="2917726" cy="696515"/>
            </a:xfrm>
          </p:grpSpPr>
          <p:sp>
            <p:nvSpPr>
              <p:cNvPr id="456" name="Shape 456"/>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57" name="Shape 457"/>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58" name="Shape 458"/>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463" name="Group 463"/>
            <p:cNvGrpSpPr/>
            <p:nvPr/>
          </p:nvGrpSpPr>
          <p:grpSpPr>
            <a:xfrm>
              <a:off x="0" y="2209800"/>
              <a:ext cx="2917727" cy="696516"/>
              <a:chOff x="0" y="0"/>
              <a:chExt cx="2917726" cy="696515"/>
            </a:xfrm>
          </p:grpSpPr>
          <p:sp>
            <p:nvSpPr>
              <p:cNvPr id="460" name="Shape 460"/>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61" name="Shape 461"/>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62" name="Shape 462"/>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grpSp>
        <p:nvGrpSpPr>
          <p:cNvPr id="481" name="Group 481"/>
          <p:cNvGrpSpPr/>
          <p:nvPr/>
        </p:nvGrpSpPr>
        <p:grpSpPr>
          <a:xfrm>
            <a:off x="16187652" y="7974086"/>
            <a:ext cx="2917727" cy="2906316"/>
            <a:chOff x="0" y="0"/>
            <a:chExt cx="2917726" cy="2906315"/>
          </a:xfrm>
        </p:grpSpPr>
        <p:grpSp>
          <p:nvGrpSpPr>
            <p:cNvPr id="468" name="Group 468"/>
            <p:cNvGrpSpPr/>
            <p:nvPr/>
          </p:nvGrpSpPr>
          <p:grpSpPr>
            <a:xfrm>
              <a:off x="0" y="736600"/>
              <a:ext cx="2917727" cy="696516"/>
              <a:chOff x="0" y="0"/>
              <a:chExt cx="2917726" cy="696515"/>
            </a:xfrm>
          </p:grpSpPr>
          <p:sp>
            <p:nvSpPr>
              <p:cNvPr id="465" name="Shape 465"/>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66" name="Shape 466"/>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67" name="Shape 467"/>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472" name="Group 472"/>
            <p:cNvGrpSpPr/>
            <p:nvPr/>
          </p:nvGrpSpPr>
          <p:grpSpPr>
            <a:xfrm>
              <a:off x="0" y="0"/>
              <a:ext cx="2917727" cy="696516"/>
              <a:chOff x="0" y="0"/>
              <a:chExt cx="2917726" cy="696515"/>
            </a:xfrm>
          </p:grpSpPr>
          <p:sp>
            <p:nvSpPr>
              <p:cNvPr id="469" name="Shape 469"/>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70" name="Shape 470"/>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71" name="Shape 471"/>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476" name="Group 476"/>
            <p:cNvGrpSpPr/>
            <p:nvPr/>
          </p:nvGrpSpPr>
          <p:grpSpPr>
            <a:xfrm>
              <a:off x="0" y="1473200"/>
              <a:ext cx="2917727" cy="696516"/>
              <a:chOff x="0" y="0"/>
              <a:chExt cx="2917726" cy="696515"/>
            </a:xfrm>
          </p:grpSpPr>
          <p:sp>
            <p:nvSpPr>
              <p:cNvPr id="473" name="Shape 473"/>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74" name="Shape 474"/>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75" name="Shape 475"/>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480" name="Group 480"/>
            <p:cNvGrpSpPr/>
            <p:nvPr/>
          </p:nvGrpSpPr>
          <p:grpSpPr>
            <a:xfrm>
              <a:off x="0" y="2209800"/>
              <a:ext cx="2917727" cy="696516"/>
              <a:chOff x="0" y="0"/>
              <a:chExt cx="2917726" cy="696515"/>
            </a:xfrm>
          </p:grpSpPr>
          <p:sp>
            <p:nvSpPr>
              <p:cNvPr id="477" name="Shape 477"/>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78" name="Shape 478"/>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79" name="Shape 479"/>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grpSp>
        <p:nvGrpSpPr>
          <p:cNvPr id="486" name="Group 486"/>
          <p:cNvGrpSpPr/>
          <p:nvPr/>
        </p:nvGrpSpPr>
        <p:grpSpPr>
          <a:xfrm>
            <a:off x="8692412" y="9386302"/>
            <a:ext cx="3103625" cy="820765"/>
            <a:chOff x="0" y="0"/>
            <a:chExt cx="3103624" cy="820763"/>
          </a:xfrm>
        </p:grpSpPr>
        <p:sp>
          <p:nvSpPr>
            <p:cNvPr id="482" name="Shape 482"/>
            <p:cNvSpPr/>
            <p:nvPr/>
          </p:nvSpPr>
          <p:spPr>
            <a:xfrm>
              <a:off x="0" y="0"/>
              <a:ext cx="3103625" cy="820764"/>
            </a:xfrm>
            <a:prstGeom prst="roundRect">
              <a:avLst>
                <a:gd name="adj" fmla="val 17268"/>
              </a:avLst>
            </a:prstGeom>
            <a:solidFill>
              <a:schemeClr val="accent5">
                <a:hueOff val="-444211"/>
                <a:satOff val="-14915"/>
                <a:lumOff val="22857"/>
              </a:schemeClr>
            </a:solidFill>
            <a:ln w="12700" cap="flat">
              <a:noFill/>
              <a:miter lim="400000"/>
            </a:ln>
            <a:effectLst/>
          </p:spPr>
          <p:txBody>
            <a:bodyPr wrap="square" lIns="71437" tIns="71437" rIns="71437" bIns="71437" numCol="1" anchor="ctr">
              <a:noAutofit/>
            </a:bodyPr>
            <a:lstStyle/>
            <a:p>
              <a:pPr>
                <a:defRPr sz="3200"/>
              </a:pPr>
              <a:endParaRPr/>
            </a:p>
          </p:txBody>
        </p:sp>
        <p:sp>
          <p:nvSpPr>
            <p:cNvPr id="483" name="Shape 483"/>
            <p:cNvSpPr/>
            <p:nvPr/>
          </p:nvSpPr>
          <p:spPr>
            <a:xfrm>
              <a:off x="92948" y="71053"/>
              <a:ext cx="696661" cy="696517"/>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84" name="Shape 484"/>
            <p:cNvSpPr/>
            <p:nvPr/>
          </p:nvSpPr>
          <p:spPr>
            <a:xfrm>
              <a:off x="2314014" y="71053"/>
              <a:ext cx="696661" cy="696517"/>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485" name="Shape 485"/>
            <p:cNvSpPr/>
            <p:nvPr/>
          </p:nvSpPr>
          <p:spPr>
            <a:xfrm>
              <a:off x="971668" y="419311"/>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sp>
        <p:nvSpPr>
          <p:cNvPr id="487" name="Shape 487"/>
          <p:cNvSpPr>
            <a:spLocks noGrp="1"/>
          </p:cNvSpPr>
          <p:nvPr>
            <p:ph type="sldNum" sz="quarter" idx="4294967295"/>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20</a:t>
            </a:fld>
            <a:endParaRPr/>
          </a:p>
        </p:txBody>
      </p:sp>
      <p:sp>
        <p:nvSpPr>
          <p:cNvPr id="488" name="Shape 488"/>
          <p:cNvSpPr/>
          <p:nvPr/>
        </p:nvSpPr>
        <p:spPr>
          <a:xfrm>
            <a:off x="7575455" y="5909943"/>
            <a:ext cx="1154399" cy="1044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lvl1pPr>
              <a:defRPr sz="5900" b="1">
                <a:solidFill>
                  <a:srgbClr val="FFFFFF"/>
                </a:solidFill>
                <a:latin typeface="Helvetica"/>
                <a:ea typeface="Helvetica"/>
                <a:cs typeface="Helvetica"/>
                <a:sym typeface="Helvetica"/>
              </a:defRPr>
            </a:lvl1pPr>
          </a:lstStyle>
          <a:p>
            <a:r>
              <a:t>Hit</a:t>
            </a:r>
          </a:p>
        </p:txBody>
      </p:sp>
      <p:sp>
        <p:nvSpPr>
          <p:cNvPr id="489" name="Shape 489"/>
          <p:cNvSpPr/>
          <p:nvPr/>
        </p:nvSpPr>
        <p:spPr>
          <a:xfrm>
            <a:off x="7378700" y="7402869"/>
            <a:ext cx="9626600" cy="1303209"/>
          </a:xfrm>
          <a:prstGeom prst="roundRect">
            <a:avLst>
              <a:gd name="adj" fmla="val 22120"/>
            </a:avLst>
          </a:prstGeom>
          <a:solidFill>
            <a:schemeClr val="accent5">
              <a:hueOff val="-444211"/>
              <a:satOff val="-14915"/>
              <a:lumOff val="22857"/>
            </a:schemeClr>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5600" b="1">
                <a:solidFill>
                  <a:srgbClr val="FFFFFF"/>
                </a:solidFill>
                <a:latin typeface="Helvetica"/>
                <a:ea typeface="Helvetica"/>
                <a:cs typeface="Helvetica"/>
                <a:sym typeface="Helvetica"/>
              </a:defRPr>
            </a:lvl1pPr>
          </a:lstStyle>
          <a:p>
            <a:r>
              <a:t>High Cache Hit Ratio</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486"/>
                                        </p:tgtEl>
                                        <p:attrNameLst>
                                          <p:attrName>style.visibility</p:attrName>
                                        </p:attrNameLst>
                                      </p:cBhvr>
                                      <p:to>
                                        <p:strVal val="visible"/>
                                      </p:to>
                                    </p:set>
                                    <p:animEffect transition="in" filter="dissolve">
                                      <p:cBhvr>
                                        <p:cTn id="7" dur="700"/>
                                        <p:tgtEl>
                                          <p:spTgt spid="486"/>
                                        </p:tgtEl>
                                      </p:cBhvr>
                                    </p:animEffect>
                                  </p:childTnLst>
                                </p:cTn>
                              </p:par>
                            </p:childTnLst>
                          </p:cTn>
                        </p:par>
                      </p:childTnLst>
                    </p:cTn>
                  </p:par>
                  <p:par>
                    <p:cTn id="8" fill="hold">
                      <p:stCondLst>
                        <p:cond delay="indefinite"/>
                      </p:stCondLst>
                      <p:childTnLst>
                        <p:par>
                          <p:cTn id="9" fill="hold">
                            <p:stCondLst>
                              <p:cond delay="0"/>
                            </p:stCondLst>
                            <p:childTnLst>
                              <p:par>
                                <p:cTn id="10" presetID="-1" presetClass="path" presetSubtype="0" accel="50000" decel="50000" fill="hold" nodeType="clickEffect">
                                  <p:stCondLst>
                                    <p:cond delay="0"/>
                                  </p:stCondLst>
                                  <p:childTnLst>
                                    <p:animMotion origin="layout" path="M 0.000000 0.000000 L -0.079167 -0.245294" pathEditMode="relative">
                                      <p:cBhvr>
                                        <p:cTn id="11" dur="1000" fill="hold"/>
                                        <p:tgtEl>
                                          <p:spTgt spid="486"/>
                                        </p:tgtEl>
                                        <p:attrNameLst>
                                          <p:attrName>ppt_x</p:attrName>
                                          <p:attrName>ppt_y</p:attrName>
                                        </p:attrNameLst>
                                      </p:cBhvr>
                                    </p:animMotion>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3" nodeType="clickEffect">
                                  <p:stCondLst>
                                    <p:cond delay="0"/>
                                  </p:stCondLst>
                                  <p:iterate>
                                    <p:tmAbs val="0"/>
                                  </p:iterate>
                                  <p:childTnLst>
                                    <p:set>
                                      <p:cBhvr>
                                        <p:cTn id="15" fill="hold"/>
                                        <p:tgtEl>
                                          <p:spTgt spid="488"/>
                                        </p:tgtEl>
                                        <p:attrNameLst>
                                          <p:attrName>style.visibility</p:attrName>
                                        </p:attrNameLst>
                                      </p:cBhvr>
                                      <p:to>
                                        <p:strVal val="visible"/>
                                      </p:to>
                                    </p:set>
                                  </p:childTnLst>
                                </p:cTn>
                              </p:par>
                            </p:childTnLst>
                          </p:cTn>
                        </p:par>
                        <p:par>
                          <p:cTn id="16" fill="hold">
                            <p:stCondLst>
                              <p:cond delay="0"/>
                            </p:stCondLst>
                            <p:childTnLst>
                              <p:par>
                                <p:cTn id="17" presetID="35" presetClass="emph" presetSubtype="0" repeatCount="4000" fill="hold" grpId="4" nodeType="afterEffect">
                                  <p:stCondLst>
                                    <p:cond delay="0"/>
                                  </p:stCondLst>
                                  <p:childTnLst>
                                    <p:anim calcmode="discrete" valueType="str">
                                      <p:cBhvr>
                                        <p:cTn id="18" dur="2000" fill="hold"/>
                                        <p:tgtEl>
                                          <p:spTgt spid="488"/>
                                        </p:tgtEl>
                                        <p:attrNameLst>
                                          <p:attrName>style.visibility</p:attrName>
                                        </p:attrNameLst>
                                      </p:cBhvr>
                                      <p:tavLst>
                                        <p:tav tm="0">
                                          <p:val>
                                            <p:strVal val="hidden"/>
                                          </p:val>
                                        </p:tav>
                                        <p:tav tm="50000">
                                          <p:val>
                                            <p:strVal val="visible"/>
                                          </p:val>
                                        </p:tav>
                                      </p:tavLst>
                                    </p:anim>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489"/>
                                        </p:tgtEl>
                                        <p:attrNameLst>
                                          <p:attrName>style.visibility</p:attrName>
                                        </p:attrNameLst>
                                      </p:cBhvr>
                                      <p:to>
                                        <p:strVal val="visible"/>
                                      </p:to>
                                    </p:set>
                                  </p:childTnLst>
                                </p:cTn>
                              </p:par>
                            </p:childTnLst>
                          </p:cTn>
                        </p:par>
                        <p:par>
                          <p:cTn id="23" fill="hold">
                            <p:stCondLst>
                              <p:cond delay="0"/>
                            </p:stCondLst>
                            <p:childTnLst>
                              <p:par>
                                <p:cTn id="24" presetID="35" presetClass="emph" presetSubtype="0" fill="hold" grpId="6" nodeType="afterEffect">
                                  <p:stCondLst>
                                    <p:cond delay="0"/>
                                  </p:stCondLst>
                                  <p:childTnLst>
                                    <p:anim calcmode="discrete" valueType="str">
                                      <p:cBhvr>
                                        <p:cTn id="25" dur="499" fill="hold"/>
                                        <p:tgtEl>
                                          <p:spTgt spid="489"/>
                                        </p:tgtEl>
                                        <p:attrNameLst>
                                          <p:attrName>style.visibility</p:attrName>
                                        </p:attrNameLst>
                                      </p:cBhvr>
                                      <p:tavLst>
                                        <p:tav tm="0">
                                          <p:val>
                                            <p:strVal val="hidden"/>
                                          </p:val>
                                        </p:tav>
                                        <p:tav tm="50000">
                                          <p:val>
                                            <p:strVal val="visible"/>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6" grpId="1" animBg="1" advAuto="0"/>
      <p:bldP spid="488" grpId="3" animBg="1" advAuto="0"/>
      <p:bldP spid="488" grpId="4" animBg="1" advAuto="0"/>
      <p:bldP spid="489" grpId="5" animBg="1" advAuto="0"/>
      <p:bldP spid="489" grpId="6"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3" name="Shape 493"/>
          <p:cNvSpPr/>
          <p:nvPr/>
        </p:nvSpPr>
        <p:spPr>
          <a:xfrm>
            <a:off x="6590701" y="8149306"/>
            <a:ext cx="2219051" cy="25558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lnSpcReduction="10000"/>
          </a:bodyPr>
          <a:lstStyle/>
          <a:p>
            <a:pPr algn="l">
              <a:defRPr sz="3200" b="1">
                <a:latin typeface="Helvetica"/>
                <a:ea typeface="Helvetica"/>
                <a:cs typeface="Helvetica"/>
                <a:sym typeface="Helvetica"/>
              </a:defRPr>
            </a:pPr>
            <a:r>
              <a:t>Logical </a:t>
            </a:r>
          </a:p>
          <a:p>
            <a:pPr algn="l">
              <a:defRPr sz="3200" b="1">
                <a:latin typeface="Helvetica"/>
                <a:ea typeface="Helvetica"/>
                <a:cs typeface="Helvetica"/>
                <a:sym typeface="Helvetica"/>
              </a:defRPr>
            </a:pPr>
            <a:r>
              <a:t>to Physical</a:t>
            </a:r>
          </a:p>
          <a:p>
            <a:pPr algn="l">
              <a:defRPr sz="3200" b="1">
                <a:latin typeface="Helvetica"/>
                <a:ea typeface="Helvetica"/>
                <a:cs typeface="Helvetica"/>
                <a:sym typeface="Helvetica"/>
              </a:defRPr>
            </a:pPr>
            <a:r>
              <a:t>Mapping </a:t>
            </a:r>
          </a:p>
          <a:p>
            <a:pPr algn="l">
              <a:defRPr sz="3200" b="1">
                <a:latin typeface="Helvetica"/>
                <a:ea typeface="Helvetica"/>
                <a:cs typeface="Helvetica"/>
                <a:sym typeface="Helvetica"/>
              </a:defRPr>
            </a:pPr>
            <a:r>
              <a:t>Table</a:t>
            </a:r>
          </a:p>
        </p:txBody>
      </p:sp>
      <p:sp>
        <p:nvSpPr>
          <p:cNvPr id="494" name="Shape 494"/>
          <p:cNvSpPr>
            <a:spLocks noGrp="1"/>
          </p:cNvSpPr>
          <p:nvPr>
            <p:ph type="title"/>
          </p:nvPr>
        </p:nvSpPr>
        <p:spPr>
          <a:prstGeom prst="rect">
            <a:avLst/>
          </a:prstGeom>
        </p:spPr>
        <p:txBody>
          <a:bodyPr/>
          <a:lstStyle/>
          <a:p>
            <a:pPr defTabSz="747593">
              <a:defRPr sz="10192"/>
            </a:pPr>
            <a:r>
              <a:t>Rule 2: Locality </a:t>
            </a:r>
            <a:r>
              <a:rPr>
                <a:solidFill>
                  <a:schemeClr val="accent5">
                    <a:hueOff val="-444211"/>
                    <a:satOff val="-14915"/>
                    <a:lumOff val="22857"/>
                  </a:schemeClr>
                </a:solidFill>
              </a:rPr>
              <a:t>Violation</a:t>
            </a:r>
          </a:p>
        </p:txBody>
      </p:sp>
      <p:sp>
        <p:nvSpPr>
          <p:cNvPr id="495" name="Shape 495"/>
          <p:cNvSpPr/>
          <p:nvPr/>
        </p:nvSpPr>
        <p:spPr>
          <a:xfrm>
            <a:off x="5876901" y="3183855"/>
            <a:ext cx="12630198" cy="9048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lvl1pPr>
              <a:spcBef>
                <a:spcPts val="5900"/>
              </a:spcBef>
              <a:defRPr b="1">
                <a:latin typeface="Helvetica"/>
                <a:ea typeface="Helvetica"/>
                <a:cs typeface="Helvetica"/>
                <a:sym typeface="Helvetica"/>
              </a:defRPr>
            </a:lvl1pPr>
          </a:lstStyle>
          <a:p>
            <a:r>
              <a:t>SSD clients should access with locality</a:t>
            </a:r>
          </a:p>
        </p:txBody>
      </p:sp>
      <p:sp>
        <p:nvSpPr>
          <p:cNvPr id="496" name="Shape 496"/>
          <p:cNvSpPr/>
          <p:nvPr/>
        </p:nvSpPr>
        <p:spPr>
          <a:xfrm>
            <a:off x="6364524" y="5585776"/>
            <a:ext cx="13158681" cy="1692909"/>
          </a:xfrm>
          <a:prstGeom prst="roundRect">
            <a:avLst>
              <a:gd name="adj" fmla="val 24058"/>
            </a:avLst>
          </a:prstGeom>
          <a:ln w="88900">
            <a:solidFill>
              <a:srgbClr val="000000"/>
            </a:solidFill>
            <a:miter lim="400000"/>
          </a:ln>
        </p:spPr>
        <p:txBody>
          <a:bodyPr lIns="71437" tIns="71437" rIns="71437" bIns="71437" anchor="ctr"/>
          <a:lstStyle/>
          <a:p>
            <a:pPr>
              <a:defRPr sz="3200"/>
            </a:pPr>
            <a:endParaRPr/>
          </a:p>
        </p:txBody>
      </p:sp>
      <p:sp>
        <p:nvSpPr>
          <p:cNvPr id="497" name="Shape 497"/>
          <p:cNvSpPr/>
          <p:nvPr/>
        </p:nvSpPr>
        <p:spPr>
          <a:xfrm>
            <a:off x="3207745" y="5979793"/>
            <a:ext cx="2219051" cy="9048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lvl1pPr>
              <a:spcBef>
                <a:spcPts val="5900"/>
              </a:spcBef>
              <a:defRPr b="1">
                <a:latin typeface="Helvetica"/>
                <a:ea typeface="Helvetica"/>
                <a:cs typeface="Helvetica"/>
                <a:sym typeface="Helvetica"/>
              </a:defRPr>
            </a:lvl1pPr>
          </a:lstStyle>
          <a:p>
            <a:r>
              <a:t>RAM</a:t>
            </a:r>
          </a:p>
        </p:txBody>
      </p:sp>
      <p:sp>
        <p:nvSpPr>
          <p:cNvPr id="498" name="Shape 498"/>
          <p:cNvSpPr/>
          <p:nvPr/>
        </p:nvSpPr>
        <p:spPr>
          <a:xfrm>
            <a:off x="6316035" y="7688241"/>
            <a:ext cx="13255660" cy="5346061"/>
          </a:xfrm>
          <a:prstGeom prst="roundRect">
            <a:avLst>
              <a:gd name="adj" fmla="val 7618"/>
            </a:avLst>
          </a:prstGeom>
          <a:ln w="88900">
            <a:solidFill>
              <a:srgbClr val="000000"/>
            </a:solidFill>
            <a:miter lim="400000"/>
          </a:ln>
        </p:spPr>
        <p:txBody>
          <a:bodyPr lIns="71437" tIns="71437" rIns="71437" bIns="71437" anchor="ctr"/>
          <a:lstStyle/>
          <a:p>
            <a:pPr>
              <a:defRPr sz="3200"/>
            </a:pPr>
            <a:endParaRPr/>
          </a:p>
        </p:txBody>
      </p:sp>
      <p:sp>
        <p:nvSpPr>
          <p:cNvPr id="499" name="Shape 499"/>
          <p:cNvSpPr/>
          <p:nvPr/>
        </p:nvSpPr>
        <p:spPr>
          <a:xfrm>
            <a:off x="3155095" y="10691658"/>
            <a:ext cx="2889397" cy="9048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lvl1pPr>
              <a:spcBef>
                <a:spcPts val="5900"/>
              </a:spcBef>
              <a:defRPr b="1">
                <a:latin typeface="Helvetica"/>
                <a:ea typeface="Helvetica"/>
                <a:cs typeface="Helvetica"/>
                <a:sym typeface="Helvetica"/>
              </a:defRPr>
            </a:lvl1pPr>
          </a:lstStyle>
          <a:p>
            <a:r>
              <a:t>FLASH</a:t>
            </a:r>
          </a:p>
        </p:txBody>
      </p:sp>
      <p:sp>
        <p:nvSpPr>
          <p:cNvPr id="500" name="Shape 500"/>
          <p:cNvSpPr/>
          <p:nvPr/>
        </p:nvSpPr>
        <p:spPr>
          <a:xfrm>
            <a:off x="3611395" y="5022940"/>
            <a:ext cx="17161210" cy="8284923"/>
          </a:xfrm>
          <a:prstGeom prst="roundRect">
            <a:avLst>
              <a:gd name="adj" fmla="val 5575"/>
            </a:avLst>
          </a:prstGeom>
          <a:ln w="88900">
            <a:solidFill>
              <a:srgbClr val="000000"/>
            </a:solidFill>
            <a:miter lim="400000"/>
          </a:ln>
        </p:spPr>
        <p:txBody>
          <a:bodyPr lIns="71437" tIns="71437" rIns="71437" bIns="71437" anchor="ctr"/>
          <a:lstStyle/>
          <a:p>
            <a:pPr>
              <a:defRPr sz="3200"/>
            </a:pPr>
            <a:endParaRPr/>
          </a:p>
        </p:txBody>
      </p:sp>
      <p:sp>
        <p:nvSpPr>
          <p:cNvPr id="501" name="Shape 501"/>
          <p:cNvSpPr/>
          <p:nvPr/>
        </p:nvSpPr>
        <p:spPr>
          <a:xfrm>
            <a:off x="3078115" y="4161113"/>
            <a:ext cx="2078594" cy="9048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lvl1pPr>
              <a:spcBef>
                <a:spcPts val="5900"/>
              </a:spcBef>
              <a:defRPr b="1">
                <a:latin typeface="Helvetica"/>
                <a:ea typeface="Helvetica"/>
                <a:cs typeface="Helvetica"/>
                <a:sym typeface="Helvetica"/>
              </a:defRPr>
            </a:lvl1pPr>
          </a:lstStyle>
          <a:p>
            <a:r>
              <a:t>SSD</a:t>
            </a:r>
          </a:p>
        </p:txBody>
      </p:sp>
      <p:grpSp>
        <p:nvGrpSpPr>
          <p:cNvPr id="518" name="Group 518"/>
          <p:cNvGrpSpPr/>
          <p:nvPr/>
        </p:nvGrpSpPr>
        <p:grpSpPr>
          <a:xfrm>
            <a:off x="8785361" y="7974086"/>
            <a:ext cx="2917727" cy="2906316"/>
            <a:chOff x="0" y="0"/>
            <a:chExt cx="2917726" cy="2906315"/>
          </a:xfrm>
        </p:grpSpPr>
        <p:grpSp>
          <p:nvGrpSpPr>
            <p:cNvPr id="505" name="Group 505"/>
            <p:cNvGrpSpPr/>
            <p:nvPr/>
          </p:nvGrpSpPr>
          <p:grpSpPr>
            <a:xfrm>
              <a:off x="0" y="736600"/>
              <a:ext cx="2917727" cy="696516"/>
              <a:chOff x="0" y="0"/>
              <a:chExt cx="2917726" cy="696515"/>
            </a:xfrm>
          </p:grpSpPr>
          <p:sp>
            <p:nvSpPr>
              <p:cNvPr id="502" name="Shape 502"/>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03" name="Shape 503"/>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04" name="Shape 504"/>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509" name="Group 509"/>
            <p:cNvGrpSpPr/>
            <p:nvPr/>
          </p:nvGrpSpPr>
          <p:grpSpPr>
            <a:xfrm>
              <a:off x="0" y="0"/>
              <a:ext cx="2917727" cy="696516"/>
              <a:chOff x="0" y="0"/>
              <a:chExt cx="2917726" cy="696515"/>
            </a:xfrm>
          </p:grpSpPr>
          <p:sp>
            <p:nvSpPr>
              <p:cNvPr id="506" name="Shape 506"/>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07" name="Shape 507"/>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08" name="Shape 508"/>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513" name="Group 513"/>
            <p:cNvGrpSpPr/>
            <p:nvPr/>
          </p:nvGrpSpPr>
          <p:grpSpPr>
            <a:xfrm>
              <a:off x="0" y="1473200"/>
              <a:ext cx="2917727" cy="696516"/>
              <a:chOff x="0" y="0"/>
              <a:chExt cx="2917726" cy="696515"/>
            </a:xfrm>
          </p:grpSpPr>
          <p:sp>
            <p:nvSpPr>
              <p:cNvPr id="510" name="Shape 510"/>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11" name="Shape 511"/>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12" name="Shape 512"/>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517" name="Group 517"/>
            <p:cNvGrpSpPr/>
            <p:nvPr/>
          </p:nvGrpSpPr>
          <p:grpSpPr>
            <a:xfrm>
              <a:off x="0" y="2209800"/>
              <a:ext cx="2917727" cy="696516"/>
              <a:chOff x="0" y="0"/>
              <a:chExt cx="2917726" cy="696515"/>
            </a:xfrm>
          </p:grpSpPr>
          <p:sp>
            <p:nvSpPr>
              <p:cNvPr id="514" name="Shape 514"/>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15" name="Shape 515"/>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16" name="Shape 516"/>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grpSp>
        <p:nvGrpSpPr>
          <p:cNvPr id="535" name="Group 535"/>
          <p:cNvGrpSpPr/>
          <p:nvPr/>
        </p:nvGrpSpPr>
        <p:grpSpPr>
          <a:xfrm>
            <a:off x="12486506" y="7974086"/>
            <a:ext cx="2917727" cy="2906316"/>
            <a:chOff x="0" y="0"/>
            <a:chExt cx="2917726" cy="2906315"/>
          </a:xfrm>
        </p:grpSpPr>
        <p:grpSp>
          <p:nvGrpSpPr>
            <p:cNvPr id="522" name="Group 522"/>
            <p:cNvGrpSpPr/>
            <p:nvPr/>
          </p:nvGrpSpPr>
          <p:grpSpPr>
            <a:xfrm>
              <a:off x="0" y="736600"/>
              <a:ext cx="2917727" cy="696516"/>
              <a:chOff x="0" y="0"/>
              <a:chExt cx="2917726" cy="696515"/>
            </a:xfrm>
          </p:grpSpPr>
          <p:sp>
            <p:nvSpPr>
              <p:cNvPr id="519" name="Shape 519"/>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20" name="Shape 520"/>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21" name="Shape 521"/>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526" name="Group 526"/>
            <p:cNvGrpSpPr/>
            <p:nvPr/>
          </p:nvGrpSpPr>
          <p:grpSpPr>
            <a:xfrm>
              <a:off x="0" y="0"/>
              <a:ext cx="2917727" cy="696516"/>
              <a:chOff x="0" y="0"/>
              <a:chExt cx="2917726" cy="696515"/>
            </a:xfrm>
          </p:grpSpPr>
          <p:sp>
            <p:nvSpPr>
              <p:cNvPr id="523" name="Shape 523"/>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24" name="Shape 524"/>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25" name="Shape 525"/>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530" name="Group 530"/>
            <p:cNvGrpSpPr/>
            <p:nvPr/>
          </p:nvGrpSpPr>
          <p:grpSpPr>
            <a:xfrm>
              <a:off x="0" y="1473200"/>
              <a:ext cx="2917727" cy="696516"/>
              <a:chOff x="0" y="0"/>
              <a:chExt cx="2917726" cy="696515"/>
            </a:xfrm>
          </p:grpSpPr>
          <p:sp>
            <p:nvSpPr>
              <p:cNvPr id="527" name="Shape 527"/>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28" name="Shape 528"/>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29" name="Shape 529"/>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534" name="Group 534"/>
            <p:cNvGrpSpPr/>
            <p:nvPr/>
          </p:nvGrpSpPr>
          <p:grpSpPr>
            <a:xfrm>
              <a:off x="0" y="2209800"/>
              <a:ext cx="2917727" cy="696516"/>
              <a:chOff x="0" y="0"/>
              <a:chExt cx="2917726" cy="696515"/>
            </a:xfrm>
          </p:grpSpPr>
          <p:sp>
            <p:nvSpPr>
              <p:cNvPr id="531" name="Shape 531"/>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32" name="Shape 532"/>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33" name="Shape 533"/>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grpSp>
        <p:nvGrpSpPr>
          <p:cNvPr id="552" name="Group 552"/>
          <p:cNvGrpSpPr/>
          <p:nvPr/>
        </p:nvGrpSpPr>
        <p:grpSpPr>
          <a:xfrm>
            <a:off x="16187652" y="7974086"/>
            <a:ext cx="2917727" cy="2906316"/>
            <a:chOff x="0" y="0"/>
            <a:chExt cx="2917726" cy="2906315"/>
          </a:xfrm>
        </p:grpSpPr>
        <p:grpSp>
          <p:nvGrpSpPr>
            <p:cNvPr id="539" name="Group 539"/>
            <p:cNvGrpSpPr/>
            <p:nvPr/>
          </p:nvGrpSpPr>
          <p:grpSpPr>
            <a:xfrm>
              <a:off x="0" y="736600"/>
              <a:ext cx="2917727" cy="696516"/>
              <a:chOff x="0" y="0"/>
              <a:chExt cx="2917726" cy="696515"/>
            </a:xfrm>
          </p:grpSpPr>
          <p:sp>
            <p:nvSpPr>
              <p:cNvPr id="536" name="Shape 536"/>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37" name="Shape 537"/>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38" name="Shape 538"/>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543" name="Group 543"/>
            <p:cNvGrpSpPr/>
            <p:nvPr/>
          </p:nvGrpSpPr>
          <p:grpSpPr>
            <a:xfrm>
              <a:off x="0" y="0"/>
              <a:ext cx="2917727" cy="696516"/>
              <a:chOff x="0" y="0"/>
              <a:chExt cx="2917726" cy="696515"/>
            </a:xfrm>
          </p:grpSpPr>
          <p:sp>
            <p:nvSpPr>
              <p:cNvPr id="540" name="Shape 540"/>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41" name="Shape 541"/>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42" name="Shape 542"/>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547" name="Group 547"/>
            <p:cNvGrpSpPr/>
            <p:nvPr/>
          </p:nvGrpSpPr>
          <p:grpSpPr>
            <a:xfrm>
              <a:off x="0" y="1473200"/>
              <a:ext cx="2917727" cy="696516"/>
              <a:chOff x="0" y="0"/>
              <a:chExt cx="2917726" cy="696515"/>
            </a:xfrm>
          </p:grpSpPr>
          <p:sp>
            <p:nvSpPr>
              <p:cNvPr id="544" name="Shape 544"/>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45" name="Shape 545"/>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46" name="Shape 546"/>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551" name="Group 551"/>
            <p:cNvGrpSpPr/>
            <p:nvPr/>
          </p:nvGrpSpPr>
          <p:grpSpPr>
            <a:xfrm>
              <a:off x="0" y="2209800"/>
              <a:ext cx="2917727" cy="696516"/>
              <a:chOff x="0" y="0"/>
              <a:chExt cx="2917726" cy="696515"/>
            </a:xfrm>
          </p:grpSpPr>
          <p:sp>
            <p:nvSpPr>
              <p:cNvPr id="548" name="Shape 548"/>
              <p:cNvSpPr/>
              <p:nvPr/>
            </p:nvSpPr>
            <p:spPr>
              <a:xfrm>
                <a:off x="0" y="0"/>
                <a:ext cx="696661" cy="696516"/>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49" name="Shape 549"/>
              <p:cNvSpPr/>
              <p:nvPr/>
            </p:nvSpPr>
            <p:spPr>
              <a:xfrm>
                <a:off x="2221065" y="0"/>
                <a:ext cx="696662" cy="69651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50" name="Shape 550"/>
              <p:cNvSpPr/>
              <p:nvPr/>
            </p:nvSpPr>
            <p:spPr>
              <a:xfrm>
                <a:off x="878720" y="348257"/>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grpSp>
        <p:nvGrpSpPr>
          <p:cNvPr id="557" name="Group 557"/>
          <p:cNvGrpSpPr/>
          <p:nvPr/>
        </p:nvGrpSpPr>
        <p:grpSpPr>
          <a:xfrm>
            <a:off x="8692412" y="9386302"/>
            <a:ext cx="3103625" cy="820765"/>
            <a:chOff x="0" y="0"/>
            <a:chExt cx="3103624" cy="820763"/>
          </a:xfrm>
        </p:grpSpPr>
        <p:sp>
          <p:nvSpPr>
            <p:cNvPr id="553" name="Shape 553"/>
            <p:cNvSpPr/>
            <p:nvPr/>
          </p:nvSpPr>
          <p:spPr>
            <a:xfrm>
              <a:off x="0" y="0"/>
              <a:ext cx="3103625" cy="820764"/>
            </a:xfrm>
            <a:prstGeom prst="roundRect">
              <a:avLst>
                <a:gd name="adj" fmla="val 17268"/>
              </a:avLst>
            </a:prstGeom>
            <a:solidFill>
              <a:schemeClr val="accent5">
                <a:hueOff val="-444211"/>
                <a:satOff val="-14915"/>
                <a:lumOff val="22857"/>
              </a:schemeClr>
            </a:solidFill>
            <a:ln w="12700" cap="flat">
              <a:noFill/>
              <a:miter lim="400000"/>
            </a:ln>
            <a:effectLst/>
          </p:spPr>
          <p:txBody>
            <a:bodyPr wrap="square" lIns="71437" tIns="71437" rIns="71437" bIns="71437" numCol="1" anchor="ctr">
              <a:noAutofit/>
            </a:bodyPr>
            <a:lstStyle/>
            <a:p>
              <a:pPr>
                <a:defRPr sz="3200"/>
              </a:pPr>
              <a:endParaRPr/>
            </a:p>
          </p:txBody>
        </p:sp>
        <p:sp>
          <p:nvSpPr>
            <p:cNvPr id="554" name="Shape 554"/>
            <p:cNvSpPr/>
            <p:nvPr/>
          </p:nvSpPr>
          <p:spPr>
            <a:xfrm>
              <a:off x="92948" y="71053"/>
              <a:ext cx="696661" cy="696517"/>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55" name="Shape 555"/>
            <p:cNvSpPr/>
            <p:nvPr/>
          </p:nvSpPr>
          <p:spPr>
            <a:xfrm>
              <a:off x="2314014" y="71053"/>
              <a:ext cx="696661" cy="696517"/>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56" name="Shape 556"/>
            <p:cNvSpPr/>
            <p:nvPr/>
          </p:nvSpPr>
          <p:spPr>
            <a:xfrm>
              <a:off x="971668" y="419311"/>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562" name="Group 562"/>
          <p:cNvGrpSpPr/>
          <p:nvPr/>
        </p:nvGrpSpPr>
        <p:grpSpPr>
          <a:xfrm>
            <a:off x="16094702" y="7937362"/>
            <a:ext cx="3103626" cy="820764"/>
            <a:chOff x="0" y="0"/>
            <a:chExt cx="3103624" cy="820763"/>
          </a:xfrm>
        </p:grpSpPr>
        <p:sp>
          <p:nvSpPr>
            <p:cNvPr id="558" name="Shape 558"/>
            <p:cNvSpPr/>
            <p:nvPr/>
          </p:nvSpPr>
          <p:spPr>
            <a:xfrm>
              <a:off x="0" y="0"/>
              <a:ext cx="3103625" cy="820764"/>
            </a:xfrm>
            <a:prstGeom prst="roundRect">
              <a:avLst>
                <a:gd name="adj" fmla="val 17268"/>
              </a:avLst>
            </a:prstGeom>
            <a:solidFill>
              <a:schemeClr val="accent5">
                <a:hueOff val="-444211"/>
                <a:satOff val="-14915"/>
                <a:lumOff val="22857"/>
              </a:schemeClr>
            </a:solidFill>
            <a:ln w="12700" cap="flat">
              <a:noFill/>
              <a:miter lim="400000"/>
            </a:ln>
            <a:effectLst/>
          </p:spPr>
          <p:txBody>
            <a:bodyPr wrap="square" lIns="71437" tIns="71437" rIns="71437" bIns="71437" numCol="1" anchor="ctr">
              <a:noAutofit/>
            </a:bodyPr>
            <a:lstStyle/>
            <a:p>
              <a:pPr>
                <a:defRPr sz="3200"/>
              </a:pPr>
              <a:endParaRPr/>
            </a:p>
          </p:txBody>
        </p:sp>
        <p:sp>
          <p:nvSpPr>
            <p:cNvPr id="559" name="Shape 559"/>
            <p:cNvSpPr/>
            <p:nvPr/>
          </p:nvSpPr>
          <p:spPr>
            <a:xfrm>
              <a:off x="92948" y="71053"/>
              <a:ext cx="696661" cy="696517"/>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60" name="Shape 560"/>
            <p:cNvSpPr/>
            <p:nvPr/>
          </p:nvSpPr>
          <p:spPr>
            <a:xfrm>
              <a:off x="2314014" y="71053"/>
              <a:ext cx="696661" cy="696517"/>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61" name="Shape 561"/>
            <p:cNvSpPr/>
            <p:nvPr/>
          </p:nvSpPr>
          <p:spPr>
            <a:xfrm>
              <a:off x="971668" y="419311"/>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567" name="Group 567"/>
          <p:cNvGrpSpPr/>
          <p:nvPr/>
        </p:nvGrpSpPr>
        <p:grpSpPr>
          <a:xfrm>
            <a:off x="12386302" y="8623162"/>
            <a:ext cx="3103626" cy="820764"/>
            <a:chOff x="0" y="0"/>
            <a:chExt cx="3103624" cy="820763"/>
          </a:xfrm>
        </p:grpSpPr>
        <p:sp>
          <p:nvSpPr>
            <p:cNvPr id="563" name="Shape 563"/>
            <p:cNvSpPr/>
            <p:nvPr/>
          </p:nvSpPr>
          <p:spPr>
            <a:xfrm>
              <a:off x="0" y="0"/>
              <a:ext cx="3103625" cy="820764"/>
            </a:xfrm>
            <a:prstGeom prst="roundRect">
              <a:avLst>
                <a:gd name="adj" fmla="val 17268"/>
              </a:avLst>
            </a:prstGeom>
            <a:solidFill>
              <a:schemeClr val="accent5">
                <a:hueOff val="-444211"/>
                <a:satOff val="-14915"/>
                <a:lumOff val="22857"/>
              </a:schemeClr>
            </a:solidFill>
            <a:ln w="12700" cap="flat">
              <a:noFill/>
              <a:miter lim="400000"/>
            </a:ln>
            <a:effectLst/>
          </p:spPr>
          <p:txBody>
            <a:bodyPr wrap="square" lIns="71437" tIns="71437" rIns="71437" bIns="71437" numCol="1" anchor="ctr">
              <a:noAutofit/>
            </a:bodyPr>
            <a:lstStyle/>
            <a:p>
              <a:pPr>
                <a:defRPr sz="3200"/>
              </a:pPr>
              <a:endParaRPr/>
            </a:p>
          </p:txBody>
        </p:sp>
        <p:sp>
          <p:nvSpPr>
            <p:cNvPr id="564" name="Shape 564"/>
            <p:cNvSpPr/>
            <p:nvPr/>
          </p:nvSpPr>
          <p:spPr>
            <a:xfrm>
              <a:off x="92948" y="71053"/>
              <a:ext cx="696661" cy="696517"/>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65" name="Shape 565"/>
            <p:cNvSpPr/>
            <p:nvPr/>
          </p:nvSpPr>
          <p:spPr>
            <a:xfrm>
              <a:off x="2314014" y="71053"/>
              <a:ext cx="696661" cy="696517"/>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66" name="Shape 566"/>
            <p:cNvSpPr/>
            <p:nvPr/>
          </p:nvSpPr>
          <p:spPr>
            <a:xfrm>
              <a:off x="971668" y="419311"/>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572" name="Group 572"/>
          <p:cNvGrpSpPr/>
          <p:nvPr/>
        </p:nvGrpSpPr>
        <p:grpSpPr>
          <a:xfrm>
            <a:off x="16120102" y="9385162"/>
            <a:ext cx="3103626" cy="820764"/>
            <a:chOff x="0" y="0"/>
            <a:chExt cx="3103624" cy="820763"/>
          </a:xfrm>
        </p:grpSpPr>
        <p:sp>
          <p:nvSpPr>
            <p:cNvPr id="568" name="Shape 568"/>
            <p:cNvSpPr/>
            <p:nvPr/>
          </p:nvSpPr>
          <p:spPr>
            <a:xfrm>
              <a:off x="0" y="0"/>
              <a:ext cx="3103625" cy="820764"/>
            </a:xfrm>
            <a:prstGeom prst="roundRect">
              <a:avLst>
                <a:gd name="adj" fmla="val 17268"/>
              </a:avLst>
            </a:prstGeom>
            <a:solidFill>
              <a:schemeClr val="accent5">
                <a:hueOff val="-444211"/>
                <a:satOff val="-14915"/>
                <a:lumOff val="22857"/>
              </a:schemeClr>
            </a:solidFill>
            <a:ln w="12700" cap="flat">
              <a:noFill/>
              <a:miter lim="400000"/>
            </a:ln>
            <a:effectLst/>
          </p:spPr>
          <p:txBody>
            <a:bodyPr wrap="square" lIns="71437" tIns="71437" rIns="71437" bIns="71437" numCol="1" anchor="ctr">
              <a:noAutofit/>
            </a:bodyPr>
            <a:lstStyle/>
            <a:p>
              <a:pPr>
                <a:defRPr sz="3200"/>
              </a:pPr>
              <a:endParaRPr/>
            </a:p>
          </p:txBody>
        </p:sp>
        <p:sp>
          <p:nvSpPr>
            <p:cNvPr id="569" name="Shape 569"/>
            <p:cNvSpPr/>
            <p:nvPr/>
          </p:nvSpPr>
          <p:spPr>
            <a:xfrm>
              <a:off x="92948" y="71053"/>
              <a:ext cx="696661" cy="696517"/>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70" name="Shape 570"/>
            <p:cNvSpPr/>
            <p:nvPr/>
          </p:nvSpPr>
          <p:spPr>
            <a:xfrm>
              <a:off x="2314014" y="71053"/>
              <a:ext cx="696661" cy="696517"/>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71" name="Shape 571"/>
            <p:cNvSpPr/>
            <p:nvPr/>
          </p:nvSpPr>
          <p:spPr>
            <a:xfrm>
              <a:off x="971668" y="419311"/>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577" name="Group 577"/>
          <p:cNvGrpSpPr/>
          <p:nvPr/>
        </p:nvGrpSpPr>
        <p:grpSpPr>
          <a:xfrm>
            <a:off x="12406257" y="9386302"/>
            <a:ext cx="3103625" cy="820765"/>
            <a:chOff x="0" y="0"/>
            <a:chExt cx="3103624" cy="820763"/>
          </a:xfrm>
        </p:grpSpPr>
        <p:sp>
          <p:nvSpPr>
            <p:cNvPr id="573" name="Shape 573"/>
            <p:cNvSpPr/>
            <p:nvPr/>
          </p:nvSpPr>
          <p:spPr>
            <a:xfrm>
              <a:off x="0" y="0"/>
              <a:ext cx="3103625" cy="820764"/>
            </a:xfrm>
            <a:prstGeom prst="roundRect">
              <a:avLst>
                <a:gd name="adj" fmla="val 17268"/>
              </a:avLst>
            </a:prstGeom>
            <a:solidFill>
              <a:schemeClr val="accent5">
                <a:hueOff val="-444211"/>
                <a:satOff val="-14915"/>
                <a:lumOff val="22857"/>
              </a:schemeClr>
            </a:solidFill>
            <a:ln w="12700" cap="flat">
              <a:noFill/>
              <a:miter lim="400000"/>
            </a:ln>
            <a:effectLst/>
          </p:spPr>
          <p:txBody>
            <a:bodyPr wrap="square" lIns="71437" tIns="71437" rIns="71437" bIns="71437" numCol="1" anchor="ctr">
              <a:noAutofit/>
            </a:bodyPr>
            <a:lstStyle/>
            <a:p>
              <a:pPr>
                <a:defRPr sz="3200"/>
              </a:pPr>
              <a:endParaRPr/>
            </a:p>
          </p:txBody>
        </p:sp>
        <p:sp>
          <p:nvSpPr>
            <p:cNvPr id="574" name="Shape 574"/>
            <p:cNvSpPr/>
            <p:nvPr/>
          </p:nvSpPr>
          <p:spPr>
            <a:xfrm>
              <a:off x="92948" y="71053"/>
              <a:ext cx="696661" cy="696517"/>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75" name="Shape 575"/>
            <p:cNvSpPr/>
            <p:nvPr/>
          </p:nvSpPr>
          <p:spPr>
            <a:xfrm>
              <a:off x="2314014" y="71053"/>
              <a:ext cx="696661" cy="696517"/>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76" name="Shape 576"/>
            <p:cNvSpPr/>
            <p:nvPr/>
          </p:nvSpPr>
          <p:spPr>
            <a:xfrm>
              <a:off x="971668" y="419311"/>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582" name="Group 582"/>
          <p:cNvGrpSpPr/>
          <p:nvPr/>
        </p:nvGrpSpPr>
        <p:grpSpPr>
          <a:xfrm>
            <a:off x="16120102" y="10121762"/>
            <a:ext cx="3103626" cy="820764"/>
            <a:chOff x="0" y="0"/>
            <a:chExt cx="3103624" cy="820763"/>
          </a:xfrm>
        </p:grpSpPr>
        <p:sp>
          <p:nvSpPr>
            <p:cNvPr id="578" name="Shape 578"/>
            <p:cNvSpPr/>
            <p:nvPr/>
          </p:nvSpPr>
          <p:spPr>
            <a:xfrm>
              <a:off x="0" y="0"/>
              <a:ext cx="3103625" cy="820764"/>
            </a:xfrm>
            <a:prstGeom prst="roundRect">
              <a:avLst>
                <a:gd name="adj" fmla="val 17268"/>
              </a:avLst>
            </a:prstGeom>
            <a:solidFill>
              <a:schemeClr val="accent5">
                <a:hueOff val="-444211"/>
                <a:satOff val="-14915"/>
                <a:lumOff val="22857"/>
              </a:schemeClr>
            </a:solidFill>
            <a:ln w="12700" cap="flat">
              <a:noFill/>
              <a:miter lim="400000"/>
            </a:ln>
            <a:effectLst/>
          </p:spPr>
          <p:txBody>
            <a:bodyPr wrap="square" lIns="71437" tIns="71437" rIns="71437" bIns="71437" numCol="1" anchor="ctr">
              <a:noAutofit/>
            </a:bodyPr>
            <a:lstStyle/>
            <a:p>
              <a:pPr>
                <a:defRPr sz="3200"/>
              </a:pPr>
              <a:endParaRPr/>
            </a:p>
          </p:txBody>
        </p:sp>
        <p:sp>
          <p:nvSpPr>
            <p:cNvPr id="579" name="Shape 579"/>
            <p:cNvSpPr/>
            <p:nvPr/>
          </p:nvSpPr>
          <p:spPr>
            <a:xfrm>
              <a:off x="92948" y="71053"/>
              <a:ext cx="696661" cy="696517"/>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80" name="Shape 580"/>
            <p:cNvSpPr/>
            <p:nvPr/>
          </p:nvSpPr>
          <p:spPr>
            <a:xfrm>
              <a:off x="2314014" y="71053"/>
              <a:ext cx="696661" cy="696517"/>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81" name="Shape 581"/>
            <p:cNvSpPr/>
            <p:nvPr/>
          </p:nvSpPr>
          <p:spPr>
            <a:xfrm>
              <a:off x="971668" y="419311"/>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587" name="Group 587"/>
          <p:cNvGrpSpPr/>
          <p:nvPr/>
        </p:nvGrpSpPr>
        <p:grpSpPr>
          <a:xfrm>
            <a:off x="8692412" y="8623162"/>
            <a:ext cx="3103625" cy="820764"/>
            <a:chOff x="0" y="0"/>
            <a:chExt cx="3103624" cy="820763"/>
          </a:xfrm>
        </p:grpSpPr>
        <p:sp>
          <p:nvSpPr>
            <p:cNvPr id="583" name="Shape 583"/>
            <p:cNvSpPr/>
            <p:nvPr/>
          </p:nvSpPr>
          <p:spPr>
            <a:xfrm>
              <a:off x="0" y="0"/>
              <a:ext cx="3103625" cy="820764"/>
            </a:xfrm>
            <a:prstGeom prst="roundRect">
              <a:avLst>
                <a:gd name="adj" fmla="val 17268"/>
              </a:avLst>
            </a:prstGeom>
            <a:solidFill>
              <a:schemeClr val="accent5">
                <a:hueOff val="-444211"/>
                <a:satOff val="-14915"/>
                <a:lumOff val="22857"/>
              </a:schemeClr>
            </a:solidFill>
            <a:ln w="12700" cap="flat">
              <a:noFill/>
              <a:miter lim="400000"/>
            </a:ln>
            <a:effectLst/>
          </p:spPr>
          <p:txBody>
            <a:bodyPr wrap="square" lIns="71437" tIns="71437" rIns="71437" bIns="71437" numCol="1" anchor="ctr">
              <a:noAutofit/>
            </a:bodyPr>
            <a:lstStyle/>
            <a:p>
              <a:pPr>
                <a:defRPr sz="3200"/>
              </a:pPr>
              <a:endParaRPr/>
            </a:p>
          </p:txBody>
        </p:sp>
        <p:sp>
          <p:nvSpPr>
            <p:cNvPr id="584" name="Shape 584"/>
            <p:cNvSpPr/>
            <p:nvPr/>
          </p:nvSpPr>
          <p:spPr>
            <a:xfrm>
              <a:off x="92948" y="71053"/>
              <a:ext cx="696661" cy="696517"/>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85" name="Shape 585"/>
            <p:cNvSpPr/>
            <p:nvPr/>
          </p:nvSpPr>
          <p:spPr>
            <a:xfrm>
              <a:off x="2314014" y="71053"/>
              <a:ext cx="696661" cy="696517"/>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86" name="Shape 586"/>
            <p:cNvSpPr/>
            <p:nvPr/>
          </p:nvSpPr>
          <p:spPr>
            <a:xfrm>
              <a:off x="971668" y="419311"/>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592" name="Group 592"/>
          <p:cNvGrpSpPr/>
          <p:nvPr/>
        </p:nvGrpSpPr>
        <p:grpSpPr>
          <a:xfrm>
            <a:off x="8692412" y="9386302"/>
            <a:ext cx="3103625" cy="820765"/>
            <a:chOff x="0" y="0"/>
            <a:chExt cx="3103624" cy="820763"/>
          </a:xfrm>
        </p:grpSpPr>
        <p:sp>
          <p:nvSpPr>
            <p:cNvPr id="588" name="Shape 588"/>
            <p:cNvSpPr/>
            <p:nvPr/>
          </p:nvSpPr>
          <p:spPr>
            <a:xfrm>
              <a:off x="0" y="0"/>
              <a:ext cx="3103625" cy="820764"/>
            </a:xfrm>
            <a:prstGeom prst="roundRect">
              <a:avLst>
                <a:gd name="adj" fmla="val 17268"/>
              </a:avLst>
            </a:prstGeom>
            <a:solidFill>
              <a:schemeClr val="accent5">
                <a:hueOff val="-444211"/>
                <a:satOff val="-14915"/>
                <a:lumOff val="22857"/>
              </a:schemeClr>
            </a:solidFill>
            <a:ln w="12700" cap="flat">
              <a:noFill/>
              <a:miter lim="400000"/>
            </a:ln>
            <a:effectLst/>
          </p:spPr>
          <p:txBody>
            <a:bodyPr wrap="square" lIns="71437" tIns="71437" rIns="71437" bIns="71437" numCol="1" anchor="ctr">
              <a:noAutofit/>
            </a:bodyPr>
            <a:lstStyle/>
            <a:p>
              <a:pPr>
                <a:defRPr sz="3200"/>
              </a:pPr>
              <a:endParaRPr/>
            </a:p>
          </p:txBody>
        </p:sp>
        <p:sp>
          <p:nvSpPr>
            <p:cNvPr id="589" name="Shape 589"/>
            <p:cNvSpPr/>
            <p:nvPr/>
          </p:nvSpPr>
          <p:spPr>
            <a:xfrm>
              <a:off x="92948" y="71053"/>
              <a:ext cx="696661" cy="696517"/>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90" name="Shape 590"/>
            <p:cNvSpPr/>
            <p:nvPr/>
          </p:nvSpPr>
          <p:spPr>
            <a:xfrm>
              <a:off x="2314014" y="71053"/>
              <a:ext cx="696661" cy="696517"/>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91" name="Shape 591"/>
            <p:cNvSpPr/>
            <p:nvPr/>
          </p:nvSpPr>
          <p:spPr>
            <a:xfrm>
              <a:off x="971668" y="419311"/>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597" name="Group 597"/>
          <p:cNvGrpSpPr/>
          <p:nvPr/>
        </p:nvGrpSpPr>
        <p:grpSpPr>
          <a:xfrm>
            <a:off x="10012680" y="6021848"/>
            <a:ext cx="3103625" cy="820765"/>
            <a:chOff x="0" y="0"/>
            <a:chExt cx="3103624" cy="820763"/>
          </a:xfrm>
        </p:grpSpPr>
        <p:sp>
          <p:nvSpPr>
            <p:cNvPr id="593" name="Shape 593"/>
            <p:cNvSpPr/>
            <p:nvPr/>
          </p:nvSpPr>
          <p:spPr>
            <a:xfrm>
              <a:off x="0" y="0"/>
              <a:ext cx="3103625" cy="820764"/>
            </a:xfrm>
            <a:prstGeom prst="roundRect">
              <a:avLst>
                <a:gd name="adj" fmla="val 17268"/>
              </a:avLst>
            </a:prstGeom>
            <a:solidFill>
              <a:schemeClr val="accent5">
                <a:hueOff val="-444211"/>
                <a:satOff val="-14915"/>
                <a:lumOff val="22857"/>
              </a:schemeClr>
            </a:solidFill>
            <a:ln w="12700" cap="flat">
              <a:noFill/>
              <a:miter lim="400000"/>
            </a:ln>
            <a:effectLst/>
          </p:spPr>
          <p:txBody>
            <a:bodyPr wrap="square" lIns="71437" tIns="71437" rIns="71437" bIns="71437" numCol="1" anchor="ctr">
              <a:noAutofit/>
            </a:bodyPr>
            <a:lstStyle/>
            <a:p>
              <a:pPr>
                <a:defRPr sz="3200"/>
              </a:pPr>
              <a:endParaRPr/>
            </a:p>
          </p:txBody>
        </p:sp>
        <p:sp>
          <p:nvSpPr>
            <p:cNvPr id="594" name="Shape 594"/>
            <p:cNvSpPr/>
            <p:nvPr/>
          </p:nvSpPr>
          <p:spPr>
            <a:xfrm>
              <a:off x="92948" y="71053"/>
              <a:ext cx="696661" cy="696517"/>
            </a:xfrm>
            <a:prstGeom prst="roundRect">
              <a:avLst>
                <a:gd name="adj" fmla="val 12813"/>
              </a:avLst>
            </a:prstGeom>
            <a:solidFill>
              <a:srgbClr val="53585F"/>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95" name="Shape 595"/>
            <p:cNvSpPr/>
            <p:nvPr/>
          </p:nvSpPr>
          <p:spPr>
            <a:xfrm>
              <a:off x="2314014" y="71053"/>
              <a:ext cx="696661" cy="696517"/>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200" b="1">
                  <a:solidFill>
                    <a:srgbClr val="FFFFFF"/>
                  </a:solidFill>
                  <a:latin typeface="Helvetica"/>
                  <a:ea typeface="Helvetica"/>
                  <a:cs typeface="Helvetica"/>
                  <a:sym typeface="Helvetica"/>
                </a:defRPr>
              </a:lvl1pPr>
            </a:lstStyle>
            <a:p>
              <a:r>
                <a:t>P</a:t>
              </a:r>
            </a:p>
          </p:txBody>
        </p:sp>
        <p:sp>
          <p:nvSpPr>
            <p:cNvPr id="596" name="Shape 596"/>
            <p:cNvSpPr/>
            <p:nvPr/>
          </p:nvSpPr>
          <p:spPr>
            <a:xfrm>
              <a:off x="971668" y="419311"/>
              <a:ext cx="1160287" cy="1"/>
            </a:xfrm>
            <a:prstGeom prst="line">
              <a:avLst/>
            </a:prstGeom>
            <a:noFill/>
            <a:ln w="508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sp>
        <p:nvSpPr>
          <p:cNvPr id="598" name="Shape 598"/>
          <p:cNvSpPr>
            <a:spLocks noGrp="1"/>
          </p:cNvSpPr>
          <p:nvPr>
            <p:ph type="sldNum" sz="quarter" idx="4294967295"/>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21</a:t>
            </a:fld>
            <a:endParaRPr/>
          </a:p>
        </p:txBody>
      </p:sp>
      <p:sp>
        <p:nvSpPr>
          <p:cNvPr id="599" name="Shape 599"/>
          <p:cNvSpPr/>
          <p:nvPr/>
        </p:nvSpPr>
        <p:spPr>
          <a:xfrm>
            <a:off x="5956224" y="4426909"/>
            <a:ext cx="12620989" cy="3342207"/>
          </a:xfrm>
          <a:prstGeom prst="roundRect">
            <a:avLst>
              <a:gd name="adj" fmla="val 12364"/>
            </a:avLst>
          </a:prstGeom>
          <a:solidFill>
            <a:srgbClr val="FFFFFF"/>
          </a:solidFill>
          <a:ln w="203200">
            <a:solidFill>
              <a:schemeClr val="accent5">
                <a:hueOff val="-444211"/>
                <a:satOff val="-14915"/>
                <a:lumOff val="22857"/>
              </a:schemeClr>
            </a:solidFill>
            <a:miter lim="400000"/>
          </a:ln>
          <a:extLst>
            <a:ext uri="{C572A759-6A51-4108-AA02-DFA0A04FC94B}">
              <ma14:wrappingTextBoxFlag xmlns="" xmlns:ma14="http://schemas.microsoft.com/office/mac/drawingml/2011/main" val="1"/>
            </a:ext>
          </a:extLst>
        </p:spPr>
        <p:txBody>
          <a:bodyPr lIns="71437" tIns="71437" rIns="71437" bIns="71437" anchor="ctr"/>
          <a:lstStyle/>
          <a:p>
            <a:pPr>
              <a:defRPr sz="6200">
                <a:solidFill>
                  <a:schemeClr val="accent5">
                    <a:hueOff val="-444211"/>
                    <a:satOff val="-14915"/>
                    <a:lumOff val="22857"/>
                  </a:schemeClr>
                </a:solidFill>
              </a:defRPr>
            </a:pPr>
            <a:r>
              <a:t>If you violate the rule:</a:t>
            </a:r>
          </a:p>
          <a:p>
            <a:pPr marL="969668" indent="-969668" algn="l">
              <a:buSzPct val="75000"/>
              <a:buChar char="-"/>
              <a:defRPr sz="5300" b="1">
                <a:solidFill>
                  <a:schemeClr val="accent5">
                    <a:hueOff val="-444211"/>
                    <a:satOff val="-14915"/>
                    <a:lumOff val="22857"/>
                  </a:schemeClr>
                </a:solidFill>
                <a:latin typeface="Helvetica"/>
                <a:ea typeface="Helvetica"/>
                <a:cs typeface="Helvetica"/>
                <a:sym typeface="Helvetica"/>
              </a:defRPr>
            </a:pPr>
            <a:r>
              <a:t>Translation cache misses</a:t>
            </a:r>
          </a:p>
          <a:p>
            <a:pPr marL="969668" indent="-969668" algn="l">
              <a:buSzPct val="75000"/>
              <a:buChar char="-"/>
              <a:defRPr sz="5300" b="1">
                <a:solidFill>
                  <a:schemeClr val="accent5">
                    <a:hueOff val="-444211"/>
                    <a:satOff val="-14915"/>
                    <a:lumOff val="22857"/>
                  </a:schemeClr>
                </a:solidFill>
                <a:latin typeface="Helvetica"/>
                <a:ea typeface="Helvetica"/>
                <a:cs typeface="Helvetica"/>
                <a:sym typeface="Helvetica"/>
              </a:defRPr>
            </a:pPr>
            <a:r>
              <a:t>More translation entry reads/writes</a:t>
            </a:r>
          </a:p>
        </p:txBody>
      </p:sp>
      <p:sp>
        <p:nvSpPr>
          <p:cNvPr id="600" name="Shape 600"/>
          <p:cNvSpPr/>
          <p:nvPr/>
        </p:nvSpPr>
        <p:spPr>
          <a:xfrm>
            <a:off x="5788927" y="8448723"/>
            <a:ext cx="12620989" cy="4809848"/>
          </a:xfrm>
          <a:prstGeom prst="roundRect">
            <a:avLst>
              <a:gd name="adj" fmla="val 8592"/>
            </a:avLst>
          </a:prstGeom>
          <a:solidFill>
            <a:srgbClr val="FFFFFF"/>
          </a:solidFill>
          <a:ln w="203200">
            <a:solidFill>
              <a:schemeClr val="accent5">
                <a:hueOff val="-444211"/>
                <a:satOff val="-14915"/>
                <a:lumOff val="22857"/>
              </a:schemeClr>
            </a:solidFill>
            <a:miter lim="400000"/>
          </a:ln>
          <a:extLst>
            <a:ext uri="{C572A759-6A51-4108-AA02-DFA0A04FC94B}">
              <ma14:wrappingTextBoxFlag xmlns="" xmlns:ma14="http://schemas.microsoft.com/office/mac/drawingml/2011/main" val="1"/>
            </a:ext>
          </a:extLst>
        </p:spPr>
        <p:txBody>
          <a:bodyPr lIns="71437" tIns="71437" rIns="71437" bIns="71437" anchor="ctr"/>
          <a:lstStyle/>
          <a:p>
            <a:pPr>
              <a:defRPr sz="6200">
                <a:solidFill>
                  <a:schemeClr val="accent5">
                    <a:hueOff val="-444211"/>
                    <a:satOff val="-14915"/>
                    <a:lumOff val="22857"/>
                  </a:schemeClr>
                </a:solidFill>
              </a:defRPr>
            </a:pPr>
            <a:r>
              <a:t>Performance impact:</a:t>
            </a:r>
          </a:p>
          <a:p>
            <a:pPr>
              <a:defRPr sz="6200" b="1">
                <a:solidFill>
                  <a:schemeClr val="accent5">
                    <a:hueOff val="-444211"/>
                    <a:satOff val="-14915"/>
                    <a:lumOff val="22857"/>
                  </a:schemeClr>
                </a:solidFill>
                <a:latin typeface="Helvetica"/>
                <a:ea typeface="Helvetica"/>
                <a:cs typeface="Helvetica"/>
                <a:sym typeface="Helvetica"/>
              </a:defRPr>
            </a:pPr>
            <a:r>
              <a:t>2.2x average response time</a:t>
            </a:r>
          </a:p>
          <a:p>
            <a:pPr defTabSz="584200">
              <a:defRPr sz="2400" b="1">
                <a:solidFill>
                  <a:schemeClr val="accent5">
                    <a:hueOff val="-444211"/>
                    <a:satOff val="-14915"/>
                    <a:lumOff val="22857"/>
                  </a:schemeClr>
                </a:solidFill>
                <a:latin typeface="Helvetica"/>
                <a:ea typeface="Helvetica"/>
                <a:cs typeface="Helvetica"/>
                <a:sym typeface="Helvetica"/>
              </a:defRPr>
            </a:pPr>
            <a:endParaRPr/>
          </a:p>
          <a:p>
            <a:pPr defTabSz="584200">
              <a:defRPr sz="2400" b="1">
                <a:solidFill>
                  <a:schemeClr val="accent5">
                    <a:hueOff val="-444211"/>
                    <a:satOff val="-14915"/>
                    <a:lumOff val="22857"/>
                  </a:schemeClr>
                </a:solidFill>
                <a:latin typeface="Helvetica"/>
                <a:ea typeface="Helvetica"/>
                <a:cs typeface="Helvetica"/>
                <a:sym typeface="Helvetica"/>
              </a:defRPr>
            </a:pPr>
            <a:r>
              <a:t>Y. Zhou, F. Wu, P. Huang, X. He, C. Xie, and J. Zhou. An Efficient Page-level FTL to Optimize Address Translation in Flash Memory. In Proceedings of the EuroSys Conference (EuroSys ’15), Bordeaux, France, April 2015. </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557"/>
                                        </p:tgtEl>
                                        <p:attrNameLst>
                                          <p:attrName>style.visibility</p:attrName>
                                        </p:attrNameLst>
                                      </p:cBhvr>
                                      <p:to>
                                        <p:strVal val="visible"/>
                                      </p:to>
                                    </p:set>
                                    <p:animEffect transition="in" filter="dissolve">
                                      <p:cBhvr>
                                        <p:cTn id="7" dur="0"/>
                                        <p:tgtEl>
                                          <p:spTgt spid="557"/>
                                        </p:tgtEl>
                                      </p:cBhvr>
                                    </p:animEffect>
                                  </p:childTnLst>
                                </p:cTn>
                              </p:par>
                            </p:childTnLst>
                          </p:cTn>
                        </p:par>
                        <p:par>
                          <p:cTn id="8" fill="hold">
                            <p:stCondLst>
                              <p:cond delay="0"/>
                            </p:stCondLst>
                            <p:childTnLst>
                              <p:par>
                                <p:cTn id="9" presetID="-1" presetClass="path" presetSubtype="0" accel="50000" decel="50000" fill="hold" nodeType="afterEffect">
                                  <p:stCondLst>
                                    <p:cond delay="0"/>
                                  </p:stCondLst>
                                  <p:childTnLst>
                                    <p:animMotion origin="layout" path="M 0.000000 0.000000 L -0.075230 -0.245294" pathEditMode="relative">
                                      <p:cBhvr>
                                        <p:cTn id="10" dur="600" fill="hold"/>
                                        <p:tgtEl>
                                          <p:spTgt spid="557"/>
                                        </p:tgtEl>
                                        <p:attrNameLst>
                                          <p:attrName>ppt_x</p:attrName>
                                          <p:attrName>ppt_y</p:attrName>
                                        </p:attrNameLst>
                                      </p:cBhvr>
                                    </p:animMotion>
                                  </p:childTnLst>
                                </p:cTn>
                              </p:par>
                            </p:childTnLst>
                          </p:cTn>
                        </p:par>
                        <p:par>
                          <p:cTn id="11" fill="hold">
                            <p:stCondLst>
                              <p:cond delay="600"/>
                            </p:stCondLst>
                            <p:childTnLst>
                              <p:par>
                                <p:cTn id="12" presetID="9" presetClass="entr" fill="hold" grpId="3" nodeType="afterEffect">
                                  <p:stCondLst>
                                    <p:cond delay="0"/>
                                  </p:stCondLst>
                                  <p:iterate>
                                    <p:tmAbs val="0"/>
                                  </p:iterate>
                                  <p:childTnLst>
                                    <p:set>
                                      <p:cBhvr>
                                        <p:cTn id="13" fill="hold"/>
                                        <p:tgtEl>
                                          <p:spTgt spid="562"/>
                                        </p:tgtEl>
                                        <p:attrNameLst>
                                          <p:attrName>style.visibility</p:attrName>
                                        </p:attrNameLst>
                                      </p:cBhvr>
                                      <p:to>
                                        <p:strVal val="visible"/>
                                      </p:to>
                                    </p:set>
                                    <p:animEffect transition="in" filter="dissolve">
                                      <p:cBhvr>
                                        <p:cTn id="14" dur="0"/>
                                        <p:tgtEl>
                                          <p:spTgt spid="562"/>
                                        </p:tgtEl>
                                      </p:cBhvr>
                                    </p:animEffect>
                                  </p:childTnLst>
                                </p:cTn>
                              </p:par>
                            </p:childTnLst>
                          </p:cTn>
                        </p:par>
                        <p:par>
                          <p:cTn id="15" fill="hold">
                            <p:stCondLst>
                              <p:cond delay="0"/>
                            </p:stCondLst>
                            <p:childTnLst>
                              <p:par>
                                <p:cTn id="16" presetID="-1" presetClass="path" presetSubtype="0" accel="50000" decel="50000" fill="hold" nodeType="afterEffect">
                                  <p:stCondLst>
                                    <p:cond delay="0"/>
                                  </p:stCondLst>
                                  <p:childTnLst>
                                    <p:animMotion origin="layout" path="M 0.000000 0.000000 L -0.249427 -0.139655" pathEditMode="relative">
                                      <p:cBhvr>
                                        <p:cTn id="17" dur="600" fill="hold"/>
                                        <p:tgtEl>
                                          <p:spTgt spid="562"/>
                                        </p:tgtEl>
                                        <p:attrNameLst>
                                          <p:attrName>ppt_x</p:attrName>
                                          <p:attrName>ppt_y</p:attrName>
                                        </p:attrNameLst>
                                      </p:cBhvr>
                                    </p:animMotion>
                                  </p:childTnLst>
                                </p:cTn>
                              </p:par>
                            </p:childTnLst>
                          </p:cTn>
                        </p:par>
                        <p:par>
                          <p:cTn id="18" fill="hold">
                            <p:stCondLst>
                              <p:cond delay="600"/>
                            </p:stCondLst>
                            <p:childTnLst>
                              <p:par>
                                <p:cTn id="19" presetID="9" presetClass="entr" fill="hold" grpId="5" nodeType="afterEffect">
                                  <p:stCondLst>
                                    <p:cond delay="0"/>
                                  </p:stCondLst>
                                  <p:iterate>
                                    <p:tmAbs val="0"/>
                                  </p:iterate>
                                  <p:childTnLst>
                                    <p:set>
                                      <p:cBhvr>
                                        <p:cTn id="20" fill="hold"/>
                                        <p:tgtEl>
                                          <p:spTgt spid="567"/>
                                        </p:tgtEl>
                                        <p:attrNameLst>
                                          <p:attrName>style.visibility</p:attrName>
                                        </p:attrNameLst>
                                      </p:cBhvr>
                                      <p:to>
                                        <p:strVal val="visible"/>
                                      </p:to>
                                    </p:set>
                                    <p:animEffect transition="in" filter="dissolve">
                                      <p:cBhvr>
                                        <p:cTn id="21" dur="0"/>
                                        <p:tgtEl>
                                          <p:spTgt spid="567"/>
                                        </p:tgtEl>
                                      </p:cBhvr>
                                    </p:animEffect>
                                  </p:childTnLst>
                                </p:cTn>
                              </p:par>
                            </p:childTnLst>
                          </p:cTn>
                        </p:par>
                        <p:par>
                          <p:cTn id="22" fill="hold">
                            <p:stCondLst>
                              <p:cond delay="0"/>
                            </p:stCondLst>
                            <p:childTnLst>
                              <p:par>
                                <p:cTn id="23" presetID="-1" presetClass="path" presetSubtype="0" accel="50000" decel="50000" fill="hold" nodeType="afterEffect">
                                  <p:stCondLst>
                                    <p:cond delay="0"/>
                                  </p:stCondLst>
                                  <p:childTnLst>
                                    <p:animMotion origin="layout" path="M 0.000000 0.000000 L 0.032032 -0.189655" pathEditMode="relative">
                                      <p:cBhvr>
                                        <p:cTn id="24" dur="600" fill="hold"/>
                                        <p:tgtEl>
                                          <p:spTgt spid="567"/>
                                        </p:tgtEl>
                                        <p:attrNameLst>
                                          <p:attrName>ppt_x</p:attrName>
                                          <p:attrName>ppt_y</p:attrName>
                                        </p:attrNameLst>
                                      </p:cBhvr>
                                    </p:animMotion>
                                  </p:childTnLst>
                                </p:cTn>
                              </p:par>
                            </p:childTnLst>
                          </p:cTn>
                        </p:par>
                        <p:par>
                          <p:cTn id="25" fill="hold">
                            <p:stCondLst>
                              <p:cond delay="600"/>
                            </p:stCondLst>
                            <p:childTnLst>
                              <p:par>
                                <p:cTn id="26" presetID="9" presetClass="entr" fill="hold" grpId="7" nodeType="afterEffect">
                                  <p:stCondLst>
                                    <p:cond delay="0"/>
                                  </p:stCondLst>
                                  <p:iterate>
                                    <p:tmAbs val="0"/>
                                  </p:iterate>
                                  <p:childTnLst>
                                    <p:set>
                                      <p:cBhvr>
                                        <p:cTn id="27" fill="hold"/>
                                        <p:tgtEl>
                                          <p:spTgt spid="572"/>
                                        </p:tgtEl>
                                        <p:attrNameLst>
                                          <p:attrName>style.visibility</p:attrName>
                                        </p:attrNameLst>
                                      </p:cBhvr>
                                      <p:to>
                                        <p:strVal val="visible"/>
                                      </p:to>
                                    </p:set>
                                    <p:animEffect transition="in" filter="dissolve">
                                      <p:cBhvr>
                                        <p:cTn id="28" dur="0"/>
                                        <p:tgtEl>
                                          <p:spTgt spid="572"/>
                                        </p:tgtEl>
                                      </p:cBhvr>
                                    </p:animEffect>
                                  </p:childTnLst>
                                </p:cTn>
                              </p:par>
                            </p:childTnLst>
                          </p:cTn>
                        </p:par>
                        <p:par>
                          <p:cTn id="29" fill="hold">
                            <p:stCondLst>
                              <p:cond delay="0"/>
                            </p:stCondLst>
                            <p:childTnLst>
                              <p:par>
                                <p:cTn id="30" presetID="-1" presetClass="path" presetSubtype="0" accel="50000" decel="50000" fill="hold" nodeType="afterEffect">
                                  <p:stCondLst>
                                    <p:cond delay="0"/>
                                  </p:stCondLst>
                                  <p:childTnLst>
                                    <p:animMotion origin="layout" path="M 0.000000 0.000000 L 0.008333 -0.245211" pathEditMode="relative">
                                      <p:cBhvr>
                                        <p:cTn id="31" dur="600" fill="hold"/>
                                        <p:tgtEl>
                                          <p:spTgt spid="572"/>
                                        </p:tgtEl>
                                        <p:attrNameLst>
                                          <p:attrName>ppt_x</p:attrName>
                                          <p:attrName>ppt_y</p:attrName>
                                        </p:attrNameLst>
                                      </p:cBhvr>
                                    </p:animMotion>
                                  </p:childTnLst>
                                </p:cTn>
                              </p:par>
                            </p:childTnLst>
                          </p:cTn>
                        </p:par>
                        <p:par>
                          <p:cTn id="32" fill="hold">
                            <p:stCondLst>
                              <p:cond delay="600"/>
                            </p:stCondLst>
                            <p:childTnLst>
                              <p:par>
                                <p:cTn id="33" presetID="9" presetClass="entr" fill="hold" grpId="9" nodeType="afterEffect">
                                  <p:stCondLst>
                                    <p:cond delay="0"/>
                                  </p:stCondLst>
                                  <p:iterate>
                                    <p:tmAbs val="0"/>
                                  </p:iterate>
                                  <p:childTnLst>
                                    <p:set>
                                      <p:cBhvr>
                                        <p:cTn id="34" fill="hold"/>
                                        <p:tgtEl>
                                          <p:spTgt spid="577"/>
                                        </p:tgtEl>
                                        <p:attrNameLst>
                                          <p:attrName>style.visibility</p:attrName>
                                        </p:attrNameLst>
                                      </p:cBhvr>
                                      <p:to>
                                        <p:strVal val="visible"/>
                                      </p:to>
                                    </p:set>
                                    <p:animEffect transition="in" filter="dissolve">
                                      <p:cBhvr>
                                        <p:cTn id="35" dur="0"/>
                                        <p:tgtEl>
                                          <p:spTgt spid="577"/>
                                        </p:tgtEl>
                                      </p:cBhvr>
                                    </p:animEffect>
                                  </p:childTnLst>
                                </p:cTn>
                              </p:par>
                            </p:childTnLst>
                          </p:cTn>
                        </p:par>
                        <p:par>
                          <p:cTn id="36" fill="hold">
                            <p:stCondLst>
                              <p:cond delay="0"/>
                            </p:stCondLst>
                            <p:childTnLst>
                              <p:par>
                                <p:cTn id="37" presetID="-1" presetClass="path" presetSubtype="0" accel="50000" decel="50000" fill="hold" nodeType="afterEffect">
                                  <p:stCondLst>
                                    <p:cond delay="0"/>
                                  </p:stCondLst>
                                  <p:childTnLst>
                                    <p:animMotion origin="layout" path="M 0.000000 0.000000 L -0.227537 -0.245294" pathEditMode="relative">
                                      <p:cBhvr>
                                        <p:cTn id="38" dur="600" fill="hold"/>
                                        <p:tgtEl>
                                          <p:spTgt spid="577"/>
                                        </p:tgtEl>
                                        <p:attrNameLst>
                                          <p:attrName>ppt_x</p:attrName>
                                          <p:attrName>ppt_y</p:attrName>
                                        </p:attrNameLst>
                                      </p:cBhvr>
                                    </p:animMotion>
                                  </p:childTnLst>
                                </p:cTn>
                              </p:par>
                            </p:childTnLst>
                          </p:cTn>
                        </p:par>
                        <p:par>
                          <p:cTn id="39" fill="hold">
                            <p:stCondLst>
                              <p:cond delay="600"/>
                            </p:stCondLst>
                            <p:childTnLst>
                              <p:par>
                                <p:cTn id="40" presetID="9" presetClass="entr" fill="hold" grpId="11" nodeType="afterEffect">
                                  <p:stCondLst>
                                    <p:cond delay="0"/>
                                  </p:stCondLst>
                                  <p:iterate>
                                    <p:tmAbs val="0"/>
                                  </p:iterate>
                                  <p:childTnLst>
                                    <p:set>
                                      <p:cBhvr>
                                        <p:cTn id="41" fill="hold"/>
                                        <p:tgtEl>
                                          <p:spTgt spid="582"/>
                                        </p:tgtEl>
                                        <p:attrNameLst>
                                          <p:attrName>style.visibility</p:attrName>
                                        </p:attrNameLst>
                                      </p:cBhvr>
                                      <p:to>
                                        <p:strVal val="visible"/>
                                      </p:to>
                                    </p:set>
                                    <p:animEffect transition="in" filter="dissolve">
                                      <p:cBhvr>
                                        <p:cTn id="42" dur="0"/>
                                        <p:tgtEl>
                                          <p:spTgt spid="582"/>
                                        </p:tgtEl>
                                      </p:cBhvr>
                                    </p:animEffect>
                                  </p:childTnLst>
                                </p:cTn>
                              </p:par>
                            </p:childTnLst>
                          </p:cTn>
                        </p:par>
                        <p:par>
                          <p:cTn id="43" fill="hold">
                            <p:stCondLst>
                              <p:cond delay="0"/>
                            </p:stCondLst>
                            <p:childTnLst>
                              <p:par>
                                <p:cTn id="44" presetID="-1" presetClass="path" presetSubtype="0" accel="50000" decel="50000" fill="hold" nodeType="afterEffect">
                                  <p:stCondLst>
                                    <p:cond delay="0"/>
                                  </p:stCondLst>
                                  <p:childTnLst>
                                    <p:animMotion origin="layout" path="M 0.000000 0.000000 L -0.250468 -0.298915" pathEditMode="relative">
                                      <p:cBhvr>
                                        <p:cTn id="45" dur="600" fill="hold"/>
                                        <p:tgtEl>
                                          <p:spTgt spid="582"/>
                                        </p:tgtEl>
                                        <p:attrNameLst>
                                          <p:attrName>ppt_x</p:attrName>
                                          <p:attrName>ppt_y</p:attrName>
                                        </p:attrNameLst>
                                      </p:cBhvr>
                                    </p:animMotion>
                                  </p:childTnLst>
                                </p:cTn>
                              </p:par>
                            </p:childTnLst>
                          </p:cTn>
                        </p:par>
                        <p:par>
                          <p:cTn id="46" fill="hold">
                            <p:stCondLst>
                              <p:cond delay="600"/>
                            </p:stCondLst>
                            <p:childTnLst>
                              <p:par>
                                <p:cTn id="47" presetID="9" presetClass="entr" fill="hold" grpId="13" nodeType="afterEffect">
                                  <p:stCondLst>
                                    <p:cond delay="0"/>
                                  </p:stCondLst>
                                  <p:iterate>
                                    <p:tmAbs val="0"/>
                                  </p:iterate>
                                  <p:childTnLst>
                                    <p:set>
                                      <p:cBhvr>
                                        <p:cTn id="48" fill="hold"/>
                                        <p:tgtEl>
                                          <p:spTgt spid="587"/>
                                        </p:tgtEl>
                                        <p:attrNameLst>
                                          <p:attrName>style.visibility</p:attrName>
                                        </p:attrNameLst>
                                      </p:cBhvr>
                                      <p:to>
                                        <p:strVal val="visible"/>
                                      </p:to>
                                    </p:set>
                                    <p:animEffect transition="in" filter="dissolve">
                                      <p:cBhvr>
                                        <p:cTn id="49" dur="0"/>
                                        <p:tgtEl>
                                          <p:spTgt spid="587"/>
                                        </p:tgtEl>
                                      </p:cBhvr>
                                    </p:animEffect>
                                  </p:childTnLst>
                                </p:cTn>
                              </p:par>
                            </p:childTnLst>
                          </p:cTn>
                        </p:par>
                        <p:par>
                          <p:cTn id="50" fill="hold">
                            <p:stCondLst>
                              <p:cond delay="0"/>
                            </p:stCondLst>
                            <p:childTnLst>
                              <p:par>
                                <p:cTn id="51" presetID="-1" presetClass="path" presetSubtype="0" accel="50000" decel="50000" fill="hold" nodeType="afterEffect">
                                  <p:stCondLst>
                                    <p:cond delay="0"/>
                                  </p:stCondLst>
                                  <p:childTnLst>
                                    <p:animMotion origin="layout" path="M 0.000000 0.000000 L 0.183520 -0.189655" pathEditMode="relative">
                                      <p:cBhvr>
                                        <p:cTn id="52" dur="600" fill="hold"/>
                                        <p:tgtEl>
                                          <p:spTgt spid="587"/>
                                        </p:tgtEl>
                                        <p:attrNameLst>
                                          <p:attrName>ppt_x</p:attrName>
                                          <p:attrName>ppt_y</p:attrName>
                                        </p:attrNameLst>
                                      </p:cBhvr>
                                    </p:animMotion>
                                  </p:childTnLst>
                                </p:cTn>
                              </p:par>
                            </p:childTnLst>
                          </p:cTn>
                        </p:par>
                        <p:par>
                          <p:cTn id="53" fill="hold">
                            <p:stCondLst>
                              <p:cond delay="600"/>
                            </p:stCondLst>
                            <p:childTnLst>
                              <p:par>
                                <p:cTn id="54" presetID="9" presetClass="entr" fill="hold" grpId="15" nodeType="afterEffect">
                                  <p:stCondLst>
                                    <p:cond delay="0"/>
                                  </p:stCondLst>
                                  <p:iterate>
                                    <p:tmAbs val="0"/>
                                  </p:iterate>
                                  <p:childTnLst>
                                    <p:set>
                                      <p:cBhvr>
                                        <p:cTn id="55" fill="hold"/>
                                        <p:tgtEl>
                                          <p:spTgt spid="592"/>
                                        </p:tgtEl>
                                        <p:attrNameLst>
                                          <p:attrName>style.visibility</p:attrName>
                                        </p:attrNameLst>
                                      </p:cBhvr>
                                      <p:to>
                                        <p:strVal val="visible"/>
                                      </p:to>
                                    </p:set>
                                    <p:animEffect transition="in" filter="dissolve">
                                      <p:cBhvr>
                                        <p:cTn id="56" dur="0"/>
                                        <p:tgtEl>
                                          <p:spTgt spid="592"/>
                                        </p:tgtEl>
                                      </p:cBhvr>
                                    </p:animEffect>
                                  </p:childTnLst>
                                </p:cTn>
                              </p:par>
                            </p:childTnLst>
                          </p:cTn>
                        </p:par>
                        <p:par>
                          <p:cTn id="57" fill="hold">
                            <p:stCondLst>
                              <p:cond delay="0"/>
                            </p:stCondLst>
                            <p:childTnLst>
                              <p:par>
                                <p:cTn id="58" presetID="-1" presetClass="path" presetSubtype="0" accel="50000" decel="50000" fill="hold" nodeType="afterEffect">
                                  <p:stCondLst>
                                    <p:cond delay="0"/>
                                  </p:stCondLst>
                                  <p:childTnLst>
                                    <p:animMotion origin="layout" path="M 0.000000 0.000000 L 0.312895 -0.245294" pathEditMode="relative">
                                      <p:cBhvr>
                                        <p:cTn id="59" dur="600" fill="hold"/>
                                        <p:tgtEl>
                                          <p:spTgt spid="592"/>
                                        </p:tgtEl>
                                        <p:attrNameLst>
                                          <p:attrName>ppt_x</p:attrName>
                                          <p:attrName>ppt_y</p:attrName>
                                        </p:attrNameLst>
                                      </p:cBhvr>
                                    </p:animMotion>
                                  </p:childTnLst>
                                </p:cTn>
                              </p:par>
                            </p:childTnLst>
                          </p:cTn>
                        </p:par>
                        <p:par>
                          <p:cTn id="60" fill="hold">
                            <p:stCondLst>
                              <p:cond delay="600"/>
                            </p:stCondLst>
                            <p:childTnLst>
                              <p:par>
                                <p:cTn id="61" presetID="9" presetClass="entr" fill="hold" grpId="17" nodeType="afterEffect">
                                  <p:stCondLst>
                                    <p:cond delay="0"/>
                                  </p:stCondLst>
                                  <p:iterate>
                                    <p:tmAbs val="0"/>
                                  </p:iterate>
                                  <p:childTnLst>
                                    <p:set>
                                      <p:cBhvr>
                                        <p:cTn id="62" fill="hold"/>
                                        <p:tgtEl>
                                          <p:spTgt spid="597"/>
                                        </p:tgtEl>
                                        <p:attrNameLst>
                                          <p:attrName>style.visibility</p:attrName>
                                        </p:attrNameLst>
                                      </p:cBhvr>
                                      <p:to>
                                        <p:strVal val="visible"/>
                                      </p:to>
                                    </p:set>
                                    <p:animEffect transition="in" filter="dissolve">
                                      <p:cBhvr>
                                        <p:cTn id="63" dur="0"/>
                                        <p:tgtEl>
                                          <p:spTgt spid="597"/>
                                        </p:tgtEl>
                                      </p:cBhvr>
                                    </p:animEffec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18" nodeType="clickEffect">
                                  <p:stCondLst>
                                    <p:cond delay="0"/>
                                  </p:stCondLst>
                                  <p:iterate>
                                    <p:tmAbs val="0"/>
                                  </p:iterate>
                                  <p:childTnLst>
                                    <p:set>
                                      <p:cBhvr>
                                        <p:cTn id="67" fill="hold"/>
                                        <p:tgtEl>
                                          <p:spTgt spid="599"/>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grpId="19" nodeType="clickEffect">
                                  <p:stCondLst>
                                    <p:cond delay="0"/>
                                  </p:stCondLst>
                                  <p:iterate>
                                    <p:tmAbs val="0"/>
                                  </p:iterate>
                                  <p:childTnLst>
                                    <p:set>
                                      <p:cBhvr>
                                        <p:cTn id="71" fill="hold"/>
                                        <p:tgtEl>
                                          <p:spTgt spid="60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7" grpId="1" animBg="1" advAuto="0"/>
      <p:bldP spid="562" grpId="3" animBg="1" advAuto="0"/>
      <p:bldP spid="567" grpId="5" animBg="1" advAuto="0"/>
      <p:bldP spid="572" grpId="7" animBg="1" advAuto="0"/>
      <p:bldP spid="577" grpId="9" animBg="1" advAuto="0"/>
      <p:bldP spid="582" grpId="11" animBg="1" advAuto="0"/>
      <p:bldP spid="587" grpId="13" animBg="1" advAuto="0"/>
      <p:bldP spid="592" grpId="15" animBg="1" advAuto="0"/>
      <p:bldP spid="597" grpId="17" animBg="1" advAuto="0"/>
      <p:bldP spid="599" grpId="18" animBg="1" advAuto="0"/>
      <p:bldP spid="600" grpId="19" animBg="1" advAuto="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2" name="Shape 602"/>
          <p:cNvSpPr>
            <a:spLocks noGrp="1"/>
          </p:cNvSpPr>
          <p:nvPr>
            <p:ph type="title"/>
          </p:nvPr>
        </p:nvSpPr>
        <p:spPr>
          <a:xfrm>
            <a:off x="3492301" y="5953"/>
            <a:ext cx="17399398" cy="3036094"/>
          </a:xfrm>
          <a:prstGeom prst="rect">
            <a:avLst/>
          </a:prstGeom>
        </p:spPr>
        <p:txBody>
          <a:bodyPr>
            <a:normAutofit fontScale="90000"/>
          </a:bodyPr>
          <a:lstStyle>
            <a:lvl1pPr defTabSz="722947">
              <a:defRPr sz="9856"/>
            </a:lvl1pPr>
          </a:lstStyle>
          <a:p>
            <a:r>
              <a:t>Rule 3: Aligned Sequentiality </a:t>
            </a:r>
          </a:p>
        </p:txBody>
      </p:sp>
      <p:sp>
        <p:nvSpPr>
          <p:cNvPr id="603" name="Shape 603"/>
          <p:cNvSpPr/>
          <p:nvPr/>
        </p:nvSpPr>
        <p:spPr>
          <a:xfrm>
            <a:off x="5830825" y="5908476"/>
            <a:ext cx="12722350" cy="189904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p>
            <a:pPr>
              <a:spcBef>
                <a:spcPts val="1800"/>
              </a:spcBef>
            </a:pPr>
            <a:r>
              <a:rPr dirty="0"/>
              <a:t>For hybrid mapping FTL</a:t>
            </a:r>
            <a:r>
              <a:rPr lang="en-US" dirty="0"/>
              <a:t>: compromise between page and block-level mappings</a:t>
            </a:r>
            <a:endParaRPr dirty="0"/>
          </a:p>
        </p:txBody>
      </p:sp>
    </p:spTree>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2" name="Shape 1422"/>
          <p:cNvSpPr>
            <a:spLocks noGrp="1"/>
          </p:cNvSpPr>
          <p:nvPr>
            <p:ph type="title" idx="4294967295"/>
          </p:nvPr>
        </p:nvSpPr>
        <p:spPr>
          <a:xfrm>
            <a:off x="0" y="125413"/>
            <a:ext cx="22996525" cy="2566987"/>
          </a:xfrm>
          <a:prstGeom prst="rect">
            <a:avLst/>
          </a:prstGeom>
        </p:spPr>
        <p:txBody>
          <a:bodyPr/>
          <a:lstStyle>
            <a:lvl1pPr defTabSz="473201">
              <a:defRPr sz="6480"/>
            </a:lvl1pPr>
          </a:lstStyle>
          <a:p>
            <a:pPr lvl="0">
              <a:defRPr sz="1800">
                <a:solidFill>
                  <a:srgbClr val="000000"/>
                </a:solidFill>
              </a:defRPr>
            </a:pPr>
            <a:r>
              <a:rPr lang="en-US" sz="9113" dirty="0">
                <a:solidFill>
                  <a:srgbClr val="FFFFFF"/>
                </a:solidFill>
              </a:rPr>
              <a:t>Per-</a:t>
            </a:r>
            <a:r>
              <a:rPr sz="9113" dirty="0">
                <a:solidFill>
                  <a:srgbClr val="FFFFFF"/>
                </a:solidFill>
              </a:rPr>
              <a:t>Page Translations</a:t>
            </a:r>
          </a:p>
        </p:txBody>
      </p:sp>
      <p:sp>
        <p:nvSpPr>
          <p:cNvPr id="1423" name="Shape 1423"/>
          <p:cNvSpPr/>
          <p:nvPr/>
        </p:nvSpPr>
        <p:spPr>
          <a:xfrm>
            <a:off x="8320580"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0001</a:t>
            </a:r>
          </a:p>
        </p:txBody>
      </p:sp>
      <p:sp>
        <p:nvSpPr>
          <p:cNvPr id="1424" name="Shape 1424"/>
          <p:cNvSpPr/>
          <p:nvPr/>
        </p:nvSpPr>
        <p:spPr>
          <a:xfrm>
            <a:off x="9371399" y="8347739"/>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0</a:t>
            </a:r>
          </a:p>
        </p:txBody>
      </p:sp>
      <p:sp>
        <p:nvSpPr>
          <p:cNvPr id="1425" name="Shape 1425"/>
          <p:cNvSpPr/>
          <p:nvPr/>
        </p:nvSpPr>
        <p:spPr>
          <a:xfrm>
            <a:off x="9470019"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0010</a:t>
            </a:r>
          </a:p>
        </p:txBody>
      </p:sp>
      <p:sp>
        <p:nvSpPr>
          <p:cNvPr id="1426" name="Shape 1426"/>
          <p:cNvSpPr/>
          <p:nvPr/>
        </p:nvSpPr>
        <p:spPr>
          <a:xfrm>
            <a:off x="10619457"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00</a:t>
            </a:r>
          </a:p>
          <a:p>
            <a:pPr>
              <a:defRPr sz="1800">
                <a:solidFill>
                  <a:srgbClr val="000000"/>
                </a:solidFill>
              </a:defRPr>
            </a:pPr>
            <a:r>
              <a:rPr sz="4219">
                <a:latin typeface="Menlo"/>
                <a:ea typeface="Menlo"/>
                <a:cs typeface="Menlo"/>
                <a:sym typeface="Menlo"/>
              </a:rPr>
              <a:t>11</a:t>
            </a:r>
          </a:p>
        </p:txBody>
      </p:sp>
      <p:sp>
        <p:nvSpPr>
          <p:cNvPr id="1427" name="Shape 1427"/>
          <p:cNvSpPr/>
          <p:nvPr/>
        </p:nvSpPr>
        <p:spPr>
          <a:xfrm>
            <a:off x="11768895"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0000</a:t>
            </a:r>
          </a:p>
        </p:txBody>
      </p:sp>
      <p:sp>
        <p:nvSpPr>
          <p:cNvPr id="1428" name="Shape 1428"/>
          <p:cNvSpPr/>
          <p:nvPr/>
        </p:nvSpPr>
        <p:spPr>
          <a:xfrm>
            <a:off x="13714642"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10</a:t>
            </a:r>
          </a:p>
          <a:p>
            <a:pPr>
              <a:defRPr sz="1800">
                <a:solidFill>
                  <a:srgbClr val="000000"/>
                </a:solidFill>
              </a:defRPr>
            </a:pPr>
            <a:r>
              <a:rPr sz="4219">
                <a:latin typeface="Menlo"/>
                <a:ea typeface="Menlo"/>
                <a:cs typeface="Menlo"/>
                <a:sym typeface="Menlo"/>
              </a:rPr>
              <a:t>01</a:t>
            </a:r>
          </a:p>
        </p:txBody>
      </p:sp>
      <p:sp>
        <p:nvSpPr>
          <p:cNvPr id="1429" name="Shape 1429"/>
          <p:cNvSpPr/>
          <p:nvPr/>
        </p:nvSpPr>
        <p:spPr>
          <a:xfrm>
            <a:off x="14765461" y="8347739"/>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1</a:t>
            </a:r>
          </a:p>
        </p:txBody>
      </p:sp>
      <p:sp>
        <p:nvSpPr>
          <p:cNvPr id="1430" name="Shape 1430"/>
          <p:cNvSpPr/>
          <p:nvPr/>
        </p:nvSpPr>
        <p:spPr>
          <a:xfrm>
            <a:off x="14864079"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0101</a:t>
            </a:r>
          </a:p>
        </p:txBody>
      </p:sp>
      <p:sp>
        <p:nvSpPr>
          <p:cNvPr id="1431" name="Shape 1431"/>
          <p:cNvSpPr/>
          <p:nvPr/>
        </p:nvSpPr>
        <p:spPr>
          <a:xfrm>
            <a:off x="16013517"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1432" name="Shape 1432"/>
          <p:cNvSpPr/>
          <p:nvPr/>
        </p:nvSpPr>
        <p:spPr>
          <a:xfrm>
            <a:off x="17162957"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1433" name="Shape 1433"/>
          <p:cNvSpPr/>
          <p:nvPr/>
        </p:nvSpPr>
        <p:spPr>
          <a:xfrm>
            <a:off x="8332884"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434" name="Shape 1434"/>
          <p:cNvSpPr/>
          <p:nvPr/>
        </p:nvSpPr>
        <p:spPr>
          <a:xfrm>
            <a:off x="8594618"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0</a:t>
            </a:r>
          </a:p>
        </p:txBody>
      </p:sp>
      <p:sp>
        <p:nvSpPr>
          <p:cNvPr id="1435" name="Shape 1435"/>
          <p:cNvSpPr/>
          <p:nvPr/>
        </p:nvSpPr>
        <p:spPr>
          <a:xfrm>
            <a:off x="9482322" y="3978569"/>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436" name="Shape 1436"/>
          <p:cNvSpPr/>
          <p:nvPr/>
        </p:nvSpPr>
        <p:spPr>
          <a:xfrm>
            <a:off x="9744055"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1</a:t>
            </a:r>
          </a:p>
        </p:txBody>
      </p:sp>
      <p:sp>
        <p:nvSpPr>
          <p:cNvPr id="1437" name="Shape 1437"/>
          <p:cNvSpPr/>
          <p:nvPr/>
        </p:nvSpPr>
        <p:spPr>
          <a:xfrm>
            <a:off x="10631760" y="3978569"/>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438" name="Shape 1438"/>
          <p:cNvSpPr/>
          <p:nvPr/>
        </p:nvSpPr>
        <p:spPr>
          <a:xfrm>
            <a:off x="10893493"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2</a:t>
            </a:r>
          </a:p>
        </p:txBody>
      </p:sp>
      <p:sp>
        <p:nvSpPr>
          <p:cNvPr id="1439" name="Shape 1439"/>
          <p:cNvSpPr/>
          <p:nvPr/>
        </p:nvSpPr>
        <p:spPr>
          <a:xfrm>
            <a:off x="11781198"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440" name="Shape 1440"/>
          <p:cNvSpPr/>
          <p:nvPr/>
        </p:nvSpPr>
        <p:spPr>
          <a:xfrm>
            <a:off x="12042932"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3</a:t>
            </a:r>
          </a:p>
        </p:txBody>
      </p:sp>
      <p:sp>
        <p:nvSpPr>
          <p:cNvPr id="1441" name="Shape 1441"/>
          <p:cNvSpPr/>
          <p:nvPr/>
        </p:nvSpPr>
        <p:spPr>
          <a:xfrm>
            <a:off x="12941132"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442" name="Shape 1442"/>
          <p:cNvSpPr/>
          <p:nvPr/>
        </p:nvSpPr>
        <p:spPr>
          <a:xfrm>
            <a:off x="13202866"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4</a:t>
            </a:r>
          </a:p>
        </p:txBody>
      </p:sp>
      <p:sp>
        <p:nvSpPr>
          <p:cNvPr id="1443" name="Shape 1443"/>
          <p:cNvSpPr/>
          <p:nvPr/>
        </p:nvSpPr>
        <p:spPr>
          <a:xfrm>
            <a:off x="14090570"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444" name="Shape 1444"/>
          <p:cNvSpPr/>
          <p:nvPr/>
        </p:nvSpPr>
        <p:spPr>
          <a:xfrm>
            <a:off x="14352304"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5</a:t>
            </a:r>
          </a:p>
        </p:txBody>
      </p:sp>
      <p:sp>
        <p:nvSpPr>
          <p:cNvPr id="1445" name="Shape 1445"/>
          <p:cNvSpPr/>
          <p:nvPr/>
        </p:nvSpPr>
        <p:spPr>
          <a:xfrm>
            <a:off x="15240008"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446" name="Shape 1446"/>
          <p:cNvSpPr/>
          <p:nvPr/>
        </p:nvSpPr>
        <p:spPr>
          <a:xfrm>
            <a:off x="15501742"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6</a:t>
            </a:r>
          </a:p>
        </p:txBody>
      </p:sp>
      <p:sp>
        <p:nvSpPr>
          <p:cNvPr id="1447" name="Shape 1447"/>
          <p:cNvSpPr/>
          <p:nvPr/>
        </p:nvSpPr>
        <p:spPr>
          <a:xfrm>
            <a:off x="16389447"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448" name="Shape 1448"/>
          <p:cNvSpPr/>
          <p:nvPr/>
        </p:nvSpPr>
        <p:spPr>
          <a:xfrm>
            <a:off x="16651180"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7</a:t>
            </a:r>
          </a:p>
        </p:txBody>
      </p:sp>
      <p:sp>
        <p:nvSpPr>
          <p:cNvPr id="1449" name="Shape 1449"/>
          <p:cNvSpPr/>
          <p:nvPr/>
        </p:nvSpPr>
        <p:spPr>
          <a:xfrm>
            <a:off x="4830539" y="7071695"/>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physical:</a:t>
            </a:r>
          </a:p>
        </p:txBody>
      </p:sp>
      <p:sp>
        <p:nvSpPr>
          <p:cNvPr id="1450" name="Shape 1450"/>
          <p:cNvSpPr/>
          <p:nvPr/>
        </p:nvSpPr>
        <p:spPr>
          <a:xfrm>
            <a:off x="5359530" y="3818808"/>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logical:</a:t>
            </a:r>
          </a:p>
        </p:txBody>
      </p:sp>
      <p:sp>
        <p:nvSpPr>
          <p:cNvPr id="1451" name="Shape 1451"/>
          <p:cNvSpPr/>
          <p:nvPr/>
        </p:nvSpPr>
        <p:spPr>
          <a:xfrm>
            <a:off x="8847611" y="5279867"/>
            <a:ext cx="1" cy="1336368"/>
          </a:xfrm>
          <a:prstGeom prst="line">
            <a:avLst/>
          </a:prstGeom>
          <a:ln w="25400">
            <a:solidFill>
              <a:schemeClr val="tx1"/>
            </a:solidFill>
            <a:miter lim="400000"/>
            <a:tailEnd type="triangle"/>
          </a:ln>
        </p:spPr>
        <p:txBody>
          <a:bodyPr lIns="0" tIns="0" rIns="0" bIns="0" anchor="ctr"/>
          <a:lstStyle/>
          <a:p>
            <a:pPr>
              <a:defRPr sz="2600"/>
            </a:pPr>
            <a:endParaRPr sz="3656"/>
          </a:p>
        </p:txBody>
      </p:sp>
      <p:sp>
        <p:nvSpPr>
          <p:cNvPr id="1452" name="Shape 1452"/>
          <p:cNvSpPr/>
          <p:nvPr/>
        </p:nvSpPr>
        <p:spPr>
          <a:xfrm>
            <a:off x="10062048" y="5279867"/>
            <a:ext cx="1" cy="1336368"/>
          </a:xfrm>
          <a:prstGeom prst="line">
            <a:avLst/>
          </a:prstGeom>
          <a:ln w="25400">
            <a:solidFill>
              <a:schemeClr val="tx1"/>
            </a:solidFill>
            <a:miter lim="400000"/>
            <a:tailEnd type="triangle"/>
          </a:ln>
        </p:spPr>
        <p:txBody>
          <a:bodyPr lIns="0" tIns="0" rIns="0" bIns="0" anchor="ctr"/>
          <a:lstStyle/>
          <a:p>
            <a:pPr>
              <a:defRPr sz="2600"/>
            </a:pPr>
            <a:endParaRPr sz="3656"/>
          </a:p>
        </p:txBody>
      </p:sp>
      <p:sp>
        <p:nvSpPr>
          <p:cNvPr id="1453" name="Shape 1453"/>
          <p:cNvSpPr/>
          <p:nvPr/>
        </p:nvSpPr>
        <p:spPr>
          <a:xfrm>
            <a:off x="11171093" y="5279867"/>
            <a:ext cx="2926823" cy="1406835"/>
          </a:xfrm>
          <a:prstGeom prst="line">
            <a:avLst/>
          </a:prstGeom>
          <a:ln w="25400">
            <a:solidFill>
              <a:schemeClr val="tx1"/>
            </a:solidFill>
            <a:miter lim="400000"/>
            <a:tailEnd type="triangle"/>
          </a:ln>
        </p:spPr>
        <p:txBody>
          <a:bodyPr lIns="0" tIns="0" rIns="0" bIns="0" anchor="ctr"/>
          <a:lstStyle/>
          <a:p>
            <a:pPr>
              <a:defRPr sz="2600"/>
            </a:pPr>
            <a:endParaRPr sz="3656"/>
          </a:p>
        </p:txBody>
      </p:sp>
      <p:sp>
        <p:nvSpPr>
          <p:cNvPr id="1454" name="Shape 1454"/>
          <p:cNvSpPr/>
          <p:nvPr/>
        </p:nvSpPr>
        <p:spPr>
          <a:xfrm>
            <a:off x="12421251" y="5279868"/>
            <a:ext cx="2869350" cy="1345462"/>
          </a:xfrm>
          <a:prstGeom prst="line">
            <a:avLst/>
          </a:prstGeom>
          <a:ln w="25400">
            <a:solidFill>
              <a:schemeClr val="tx1"/>
            </a:solidFill>
            <a:miter lim="400000"/>
            <a:tailEnd type="triangle"/>
          </a:ln>
        </p:spPr>
        <p:txBody>
          <a:bodyPr lIns="0" tIns="0" rIns="0" bIns="0" anchor="ctr"/>
          <a:lstStyle/>
          <a:p>
            <a:pPr>
              <a:defRPr sz="2600"/>
            </a:pPr>
            <a:endParaRPr sz="3656"/>
          </a:p>
        </p:txBody>
      </p:sp>
    </p:spTree>
    <p:extLst>
      <p:ext uri="{BB962C8B-B14F-4D97-AF65-F5344CB8AC3E}">
        <p14:creationId xmlns:p14="http://schemas.microsoft.com/office/powerpoint/2010/main" val="17219782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6" name="Shape 1456"/>
          <p:cNvSpPr>
            <a:spLocks noGrp="1"/>
          </p:cNvSpPr>
          <p:nvPr>
            <p:ph type="title" idx="4294967295"/>
          </p:nvPr>
        </p:nvSpPr>
        <p:spPr>
          <a:xfrm>
            <a:off x="0" y="125413"/>
            <a:ext cx="22996525" cy="2566987"/>
          </a:xfrm>
          <a:prstGeom prst="rect">
            <a:avLst/>
          </a:prstGeom>
        </p:spPr>
        <p:txBody>
          <a:bodyPr/>
          <a:lstStyle>
            <a:lvl1pPr defTabSz="473201">
              <a:defRPr sz="6480"/>
            </a:lvl1pPr>
          </a:lstStyle>
          <a:p>
            <a:pPr lvl="0">
              <a:defRPr sz="1800">
                <a:solidFill>
                  <a:srgbClr val="000000"/>
                </a:solidFill>
              </a:defRPr>
            </a:pPr>
            <a:r>
              <a:rPr sz="9113" dirty="0">
                <a:solidFill>
                  <a:srgbClr val="FFFFFF"/>
                </a:solidFill>
              </a:rPr>
              <a:t>2-Page Translations</a:t>
            </a:r>
          </a:p>
        </p:txBody>
      </p:sp>
      <p:sp>
        <p:nvSpPr>
          <p:cNvPr id="1457" name="Shape 1457"/>
          <p:cNvSpPr/>
          <p:nvPr/>
        </p:nvSpPr>
        <p:spPr>
          <a:xfrm>
            <a:off x="8320580"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0001</a:t>
            </a:r>
          </a:p>
        </p:txBody>
      </p:sp>
      <p:sp>
        <p:nvSpPr>
          <p:cNvPr id="1458" name="Shape 1458"/>
          <p:cNvSpPr/>
          <p:nvPr/>
        </p:nvSpPr>
        <p:spPr>
          <a:xfrm>
            <a:off x="9371399" y="8347739"/>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0</a:t>
            </a:r>
          </a:p>
        </p:txBody>
      </p:sp>
      <p:sp>
        <p:nvSpPr>
          <p:cNvPr id="1459" name="Shape 1459"/>
          <p:cNvSpPr/>
          <p:nvPr/>
        </p:nvSpPr>
        <p:spPr>
          <a:xfrm>
            <a:off x="9470019"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0010</a:t>
            </a:r>
          </a:p>
        </p:txBody>
      </p:sp>
      <p:sp>
        <p:nvSpPr>
          <p:cNvPr id="1460" name="Shape 1460"/>
          <p:cNvSpPr/>
          <p:nvPr/>
        </p:nvSpPr>
        <p:spPr>
          <a:xfrm>
            <a:off x="10619457"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00</a:t>
            </a:r>
          </a:p>
          <a:p>
            <a:pPr>
              <a:defRPr sz="1800">
                <a:solidFill>
                  <a:srgbClr val="000000"/>
                </a:solidFill>
              </a:defRPr>
            </a:pPr>
            <a:r>
              <a:rPr sz="4219">
                <a:latin typeface="Menlo"/>
                <a:ea typeface="Menlo"/>
                <a:cs typeface="Menlo"/>
                <a:sym typeface="Menlo"/>
              </a:rPr>
              <a:t>11</a:t>
            </a:r>
          </a:p>
        </p:txBody>
      </p:sp>
      <p:sp>
        <p:nvSpPr>
          <p:cNvPr id="1461" name="Shape 1461"/>
          <p:cNvSpPr/>
          <p:nvPr/>
        </p:nvSpPr>
        <p:spPr>
          <a:xfrm>
            <a:off x="11768895"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0000</a:t>
            </a:r>
          </a:p>
        </p:txBody>
      </p:sp>
      <p:sp>
        <p:nvSpPr>
          <p:cNvPr id="1462" name="Shape 1462"/>
          <p:cNvSpPr/>
          <p:nvPr/>
        </p:nvSpPr>
        <p:spPr>
          <a:xfrm>
            <a:off x="13714642"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10</a:t>
            </a:r>
          </a:p>
          <a:p>
            <a:pPr>
              <a:defRPr sz="1800">
                <a:solidFill>
                  <a:srgbClr val="000000"/>
                </a:solidFill>
              </a:defRPr>
            </a:pPr>
            <a:r>
              <a:rPr sz="4219">
                <a:latin typeface="Menlo"/>
                <a:ea typeface="Menlo"/>
                <a:cs typeface="Menlo"/>
                <a:sym typeface="Menlo"/>
              </a:rPr>
              <a:t>01</a:t>
            </a:r>
          </a:p>
        </p:txBody>
      </p:sp>
      <p:sp>
        <p:nvSpPr>
          <p:cNvPr id="1463" name="Shape 1463"/>
          <p:cNvSpPr/>
          <p:nvPr/>
        </p:nvSpPr>
        <p:spPr>
          <a:xfrm>
            <a:off x="14765461" y="8347739"/>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1</a:t>
            </a:r>
          </a:p>
        </p:txBody>
      </p:sp>
      <p:sp>
        <p:nvSpPr>
          <p:cNvPr id="1464" name="Shape 1464"/>
          <p:cNvSpPr/>
          <p:nvPr/>
        </p:nvSpPr>
        <p:spPr>
          <a:xfrm>
            <a:off x="14864079"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0101</a:t>
            </a:r>
          </a:p>
        </p:txBody>
      </p:sp>
      <p:sp>
        <p:nvSpPr>
          <p:cNvPr id="1465" name="Shape 1465"/>
          <p:cNvSpPr/>
          <p:nvPr/>
        </p:nvSpPr>
        <p:spPr>
          <a:xfrm>
            <a:off x="16013517"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1466" name="Shape 1466"/>
          <p:cNvSpPr/>
          <p:nvPr/>
        </p:nvSpPr>
        <p:spPr>
          <a:xfrm>
            <a:off x="17162957"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1467" name="Shape 1467"/>
          <p:cNvSpPr/>
          <p:nvPr/>
        </p:nvSpPr>
        <p:spPr>
          <a:xfrm>
            <a:off x="8332884"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468" name="Shape 1468"/>
          <p:cNvSpPr/>
          <p:nvPr/>
        </p:nvSpPr>
        <p:spPr>
          <a:xfrm>
            <a:off x="8594618"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0</a:t>
            </a:r>
          </a:p>
        </p:txBody>
      </p:sp>
      <p:sp>
        <p:nvSpPr>
          <p:cNvPr id="1469" name="Shape 1469"/>
          <p:cNvSpPr/>
          <p:nvPr/>
        </p:nvSpPr>
        <p:spPr>
          <a:xfrm>
            <a:off x="9482322" y="3978569"/>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470" name="Shape 1470"/>
          <p:cNvSpPr/>
          <p:nvPr/>
        </p:nvSpPr>
        <p:spPr>
          <a:xfrm>
            <a:off x="9744055"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1</a:t>
            </a:r>
          </a:p>
        </p:txBody>
      </p:sp>
      <p:sp>
        <p:nvSpPr>
          <p:cNvPr id="1471" name="Shape 1471"/>
          <p:cNvSpPr/>
          <p:nvPr/>
        </p:nvSpPr>
        <p:spPr>
          <a:xfrm>
            <a:off x="10631760" y="3978569"/>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472" name="Shape 1472"/>
          <p:cNvSpPr/>
          <p:nvPr/>
        </p:nvSpPr>
        <p:spPr>
          <a:xfrm>
            <a:off x="10893493"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2</a:t>
            </a:r>
          </a:p>
        </p:txBody>
      </p:sp>
      <p:sp>
        <p:nvSpPr>
          <p:cNvPr id="1473" name="Shape 1473"/>
          <p:cNvSpPr/>
          <p:nvPr/>
        </p:nvSpPr>
        <p:spPr>
          <a:xfrm>
            <a:off x="11781198"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474" name="Shape 1474"/>
          <p:cNvSpPr/>
          <p:nvPr/>
        </p:nvSpPr>
        <p:spPr>
          <a:xfrm>
            <a:off x="12042932"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3</a:t>
            </a:r>
          </a:p>
        </p:txBody>
      </p:sp>
      <p:sp>
        <p:nvSpPr>
          <p:cNvPr id="1475" name="Shape 1475"/>
          <p:cNvSpPr/>
          <p:nvPr/>
        </p:nvSpPr>
        <p:spPr>
          <a:xfrm>
            <a:off x="12941132"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476" name="Shape 1476"/>
          <p:cNvSpPr/>
          <p:nvPr/>
        </p:nvSpPr>
        <p:spPr>
          <a:xfrm>
            <a:off x="13202866"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4</a:t>
            </a:r>
          </a:p>
        </p:txBody>
      </p:sp>
      <p:sp>
        <p:nvSpPr>
          <p:cNvPr id="1477" name="Shape 1477"/>
          <p:cNvSpPr/>
          <p:nvPr/>
        </p:nvSpPr>
        <p:spPr>
          <a:xfrm>
            <a:off x="14090570"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478" name="Shape 1478"/>
          <p:cNvSpPr/>
          <p:nvPr/>
        </p:nvSpPr>
        <p:spPr>
          <a:xfrm>
            <a:off x="14352304"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5</a:t>
            </a:r>
          </a:p>
        </p:txBody>
      </p:sp>
      <p:sp>
        <p:nvSpPr>
          <p:cNvPr id="1479" name="Shape 1479"/>
          <p:cNvSpPr/>
          <p:nvPr/>
        </p:nvSpPr>
        <p:spPr>
          <a:xfrm>
            <a:off x="15240008"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480" name="Shape 1480"/>
          <p:cNvSpPr/>
          <p:nvPr/>
        </p:nvSpPr>
        <p:spPr>
          <a:xfrm>
            <a:off x="15501742"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6</a:t>
            </a:r>
          </a:p>
        </p:txBody>
      </p:sp>
      <p:sp>
        <p:nvSpPr>
          <p:cNvPr id="1481" name="Shape 1481"/>
          <p:cNvSpPr/>
          <p:nvPr/>
        </p:nvSpPr>
        <p:spPr>
          <a:xfrm>
            <a:off x="16389447"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482" name="Shape 1482"/>
          <p:cNvSpPr/>
          <p:nvPr/>
        </p:nvSpPr>
        <p:spPr>
          <a:xfrm>
            <a:off x="16651180"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7</a:t>
            </a:r>
          </a:p>
        </p:txBody>
      </p:sp>
      <p:sp>
        <p:nvSpPr>
          <p:cNvPr id="1483" name="Shape 1483"/>
          <p:cNvSpPr/>
          <p:nvPr/>
        </p:nvSpPr>
        <p:spPr>
          <a:xfrm>
            <a:off x="4830539" y="7071695"/>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physical:</a:t>
            </a:r>
          </a:p>
        </p:txBody>
      </p:sp>
      <p:sp>
        <p:nvSpPr>
          <p:cNvPr id="1484" name="Shape 1484"/>
          <p:cNvSpPr/>
          <p:nvPr/>
        </p:nvSpPr>
        <p:spPr>
          <a:xfrm>
            <a:off x="5359530" y="3818808"/>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logical:</a:t>
            </a:r>
          </a:p>
        </p:txBody>
      </p:sp>
      <p:sp>
        <p:nvSpPr>
          <p:cNvPr id="1485" name="Shape 1485"/>
          <p:cNvSpPr/>
          <p:nvPr/>
        </p:nvSpPr>
        <p:spPr>
          <a:xfrm>
            <a:off x="9436970" y="5529899"/>
            <a:ext cx="1" cy="1045602"/>
          </a:xfrm>
          <a:prstGeom prst="line">
            <a:avLst/>
          </a:prstGeom>
          <a:ln w="25400">
            <a:solidFill>
              <a:schemeClr val="tx1"/>
            </a:solidFill>
            <a:miter lim="400000"/>
            <a:tailEnd type="triangle"/>
          </a:ln>
        </p:spPr>
        <p:txBody>
          <a:bodyPr lIns="0" tIns="0" rIns="0" bIns="0" anchor="ctr"/>
          <a:lstStyle/>
          <a:p>
            <a:pPr>
              <a:defRPr sz="2600"/>
            </a:pPr>
            <a:endParaRPr sz="3656"/>
          </a:p>
        </p:txBody>
      </p:sp>
      <p:sp>
        <p:nvSpPr>
          <p:cNvPr id="1486" name="Shape 1486"/>
          <p:cNvSpPr/>
          <p:nvPr/>
        </p:nvSpPr>
        <p:spPr>
          <a:xfrm>
            <a:off x="11939046" y="5410924"/>
            <a:ext cx="2926823" cy="1204341"/>
          </a:xfrm>
          <a:prstGeom prst="line">
            <a:avLst/>
          </a:prstGeom>
          <a:ln w="25400">
            <a:solidFill>
              <a:schemeClr val="tx1"/>
            </a:solidFill>
            <a:miter lim="400000"/>
            <a:tailEnd type="triangle"/>
          </a:ln>
        </p:spPr>
        <p:txBody>
          <a:bodyPr lIns="0" tIns="0" rIns="0" bIns="0" anchor="ctr"/>
          <a:lstStyle/>
          <a:p>
            <a:pPr>
              <a:defRPr sz="2600"/>
            </a:pPr>
            <a:endParaRPr sz="3656"/>
          </a:p>
        </p:txBody>
      </p:sp>
      <p:grpSp>
        <p:nvGrpSpPr>
          <p:cNvPr id="1490" name="Group 1490"/>
          <p:cNvGrpSpPr/>
          <p:nvPr/>
        </p:nvGrpSpPr>
        <p:grpSpPr>
          <a:xfrm>
            <a:off x="8390306" y="6664415"/>
            <a:ext cx="2072471" cy="133881"/>
            <a:chOff x="0" y="0"/>
            <a:chExt cx="1473756" cy="95203"/>
          </a:xfrm>
        </p:grpSpPr>
        <p:sp>
          <p:nvSpPr>
            <p:cNvPr id="1487" name="Shape 1487"/>
            <p:cNvSpPr/>
            <p:nvPr/>
          </p:nvSpPr>
          <p:spPr>
            <a:xfrm>
              <a:off x="64056" y="0"/>
              <a:ext cx="1357153"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488" name="Shape 1488"/>
            <p:cNvSpPr/>
            <p:nvPr/>
          </p:nvSpPr>
          <p:spPr>
            <a:xfrm flipH="1">
              <a:off x="0" y="0"/>
              <a:ext cx="64057"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489" name="Shape 1489"/>
            <p:cNvSpPr/>
            <p:nvPr/>
          </p:nvSpPr>
          <p:spPr>
            <a:xfrm>
              <a:off x="1409699" y="0"/>
              <a:ext cx="64058"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grpSp>
        <p:nvGrpSpPr>
          <p:cNvPr id="1494" name="Group 1494"/>
          <p:cNvGrpSpPr/>
          <p:nvPr/>
        </p:nvGrpSpPr>
        <p:grpSpPr>
          <a:xfrm>
            <a:off x="13748117" y="6700134"/>
            <a:ext cx="2072472" cy="133881"/>
            <a:chOff x="0" y="0"/>
            <a:chExt cx="1473756" cy="95203"/>
          </a:xfrm>
        </p:grpSpPr>
        <p:sp>
          <p:nvSpPr>
            <p:cNvPr id="1491" name="Shape 1491"/>
            <p:cNvSpPr/>
            <p:nvPr/>
          </p:nvSpPr>
          <p:spPr>
            <a:xfrm>
              <a:off x="64056" y="0"/>
              <a:ext cx="1357153"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492" name="Shape 1492"/>
            <p:cNvSpPr/>
            <p:nvPr/>
          </p:nvSpPr>
          <p:spPr>
            <a:xfrm flipH="1">
              <a:off x="0" y="0"/>
              <a:ext cx="64057"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493" name="Shape 1493"/>
            <p:cNvSpPr/>
            <p:nvPr/>
          </p:nvSpPr>
          <p:spPr>
            <a:xfrm>
              <a:off x="1409699" y="0"/>
              <a:ext cx="64058"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grpSp>
        <p:nvGrpSpPr>
          <p:cNvPr id="1498" name="Group 1498"/>
          <p:cNvGrpSpPr/>
          <p:nvPr/>
        </p:nvGrpSpPr>
        <p:grpSpPr>
          <a:xfrm rot="10800000" flipH="1">
            <a:off x="8390306" y="5235665"/>
            <a:ext cx="2072471" cy="133881"/>
            <a:chOff x="0" y="0"/>
            <a:chExt cx="1473756" cy="95203"/>
          </a:xfrm>
        </p:grpSpPr>
        <p:sp>
          <p:nvSpPr>
            <p:cNvPr id="1495" name="Shape 1495"/>
            <p:cNvSpPr/>
            <p:nvPr/>
          </p:nvSpPr>
          <p:spPr>
            <a:xfrm>
              <a:off x="64056" y="0"/>
              <a:ext cx="1357153"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496" name="Shape 1496"/>
            <p:cNvSpPr/>
            <p:nvPr/>
          </p:nvSpPr>
          <p:spPr>
            <a:xfrm flipH="1">
              <a:off x="0" y="0"/>
              <a:ext cx="64057"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497" name="Shape 1497"/>
            <p:cNvSpPr/>
            <p:nvPr/>
          </p:nvSpPr>
          <p:spPr>
            <a:xfrm>
              <a:off x="1409699" y="0"/>
              <a:ext cx="64058"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grpSp>
        <p:nvGrpSpPr>
          <p:cNvPr id="1502" name="Group 1502"/>
          <p:cNvGrpSpPr/>
          <p:nvPr/>
        </p:nvGrpSpPr>
        <p:grpSpPr>
          <a:xfrm rot="10800000" flipH="1">
            <a:off x="10712025" y="5235665"/>
            <a:ext cx="2072471" cy="133881"/>
            <a:chOff x="0" y="0"/>
            <a:chExt cx="1473756" cy="95203"/>
          </a:xfrm>
        </p:grpSpPr>
        <p:sp>
          <p:nvSpPr>
            <p:cNvPr id="1499" name="Shape 1499"/>
            <p:cNvSpPr/>
            <p:nvPr/>
          </p:nvSpPr>
          <p:spPr>
            <a:xfrm>
              <a:off x="64056" y="0"/>
              <a:ext cx="1357153"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500" name="Shape 1500"/>
            <p:cNvSpPr/>
            <p:nvPr/>
          </p:nvSpPr>
          <p:spPr>
            <a:xfrm flipH="1">
              <a:off x="0" y="0"/>
              <a:ext cx="64057"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501" name="Shape 1501"/>
            <p:cNvSpPr/>
            <p:nvPr/>
          </p:nvSpPr>
          <p:spPr>
            <a:xfrm>
              <a:off x="1409699" y="0"/>
              <a:ext cx="64058"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2" name="TextBox 1"/>
          <p:cNvSpPr txBox="1"/>
          <p:nvPr/>
        </p:nvSpPr>
        <p:spPr>
          <a:xfrm>
            <a:off x="726599" y="10522138"/>
            <a:ext cx="9985426" cy="1631216"/>
          </a:xfrm>
          <a:prstGeom prst="rect">
            <a:avLst/>
          </a:prstGeom>
          <a:noFill/>
        </p:spPr>
        <p:txBody>
          <a:bodyPr wrap="none" rtlCol="0">
            <a:spAutoFit/>
          </a:bodyPr>
          <a:lstStyle/>
          <a:p>
            <a:r>
              <a:rPr lang="en-US" dirty="0">
                <a:solidFill>
                  <a:schemeClr val="tx1"/>
                </a:solidFill>
              </a:rPr>
              <a:t>Advantage: </a:t>
            </a:r>
            <a:br>
              <a:rPr lang="en-US" dirty="0">
                <a:solidFill>
                  <a:schemeClr val="tx1"/>
                </a:solidFill>
              </a:rPr>
            </a:br>
            <a:r>
              <a:rPr lang="en-US" dirty="0">
                <a:solidFill>
                  <a:schemeClr val="tx1"/>
                </a:solidFill>
              </a:rPr>
              <a:t>Reduce number of translations!</a:t>
            </a:r>
          </a:p>
        </p:txBody>
      </p:sp>
      <p:sp>
        <p:nvSpPr>
          <p:cNvPr id="50" name="Rectangle 49">
            <a:extLst>
              <a:ext uri="{FF2B5EF4-FFF2-40B4-BE49-F238E27FC236}">
                <a16:creationId xmlns:a16="http://schemas.microsoft.com/office/drawing/2014/main" id="{E5B85373-19D7-2241-A238-650A4E515BFC}"/>
              </a:ext>
            </a:extLst>
          </p:cNvPr>
          <p:cNvSpPr/>
          <p:nvPr/>
        </p:nvSpPr>
        <p:spPr>
          <a:xfrm>
            <a:off x="12042932" y="9681642"/>
            <a:ext cx="12192000" cy="3416320"/>
          </a:xfrm>
          <a:prstGeom prst="rect">
            <a:avLst/>
          </a:prstGeom>
        </p:spPr>
        <p:txBody>
          <a:bodyPr>
            <a:spAutoFit/>
          </a:bodyPr>
          <a:lstStyle/>
          <a:p>
            <a:pPr algn="l">
              <a:defRPr sz="1800">
                <a:solidFill>
                  <a:srgbClr val="000000"/>
                </a:solidFill>
              </a:defRPr>
            </a:pPr>
            <a:r>
              <a:rPr lang="en-US" sz="5400" dirty="0">
                <a:solidFill>
                  <a:srgbClr val="FFFFFF"/>
                </a:solidFill>
              </a:rPr>
              <a:t>Disadvantages?</a:t>
            </a:r>
          </a:p>
          <a:p>
            <a:pPr algn="l">
              <a:defRPr sz="1800">
                <a:solidFill>
                  <a:srgbClr val="000000"/>
                </a:solidFill>
              </a:defRPr>
            </a:pPr>
            <a:r>
              <a:rPr lang="en-US" sz="5400" dirty="0">
                <a:solidFill>
                  <a:srgbClr val="FFFFFF"/>
                </a:solidFill>
              </a:rPr>
              <a:t> - more read-modify-write updates</a:t>
            </a:r>
          </a:p>
          <a:p>
            <a:pPr algn="l">
              <a:defRPr sz="1800">
                <a:solidFill>
                  <a:srgbClr val="000000"/>
                </a:solidFill>
              </a:defRPr>
            </a:pPr>
            <a:r>
              <a:rPr lang="en-US" sz="5400" dirty="0">
                <a:solidFill>
                  <a:srgbClr val="FFFFFF"/>
                </a:solidFill>
              </a:rPr>
              <a:t> - more garbage</a:t>
            </a:r>
          </a:p>
          <a:p>
            <a:pPr algn="l">
              <a:defRPr sz="1800">
                <a:solidFill>
                  <a:srgbClr val="000000"/>
                </a:solidFill>
              </a:defRPr>
            </a:pPr>
            <a:r>
              <a:rPr lang="en-US" sz="5400" dirty="0">
                <a:solidFill>
                  <a:srgbClr val="FFFFFF"/>
                </a:solidFill>
              </a:rPr>
              <a:t> - less flexibility for placement</a:t>
            </a:r>
          </a:p>
        </p:txBody>
      </p:sp>
    </p:spTree>
    <p:extLst>
      <p:ext uri="{BB962C8B-B14F-4D97-AF65-F5344CB8AC3E}">
        <p14:creationId xmlns:p14="http://schemas.microsoft.com/office/powerpoint/2010/main" val="17986527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5" name="Shape 1555"/>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9113" dirty="0">
                <a:solidFill>
                  <a:srgbClr val="FFFFFF"/>
                </a:solidFill>
              </a:rPr>
              <a:t>2-Page Translations</a:t>
            </a:r>
          </a:p>
        </p:txBody>
      </p:sp>
      <p:sp>
        <p:nvSpPr>
          <p:cNvPr id="1556" name="Shape 1556"/>
          <p:cNvSpPr/>
          <p:nvPr/>
        </p:nvSpPr>
        <p:spPr>
          <a:xfrm>
            <a:off x="8320580"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0001</a:t>
            </a:r>
          </a:p>
        </p:txBody>
      </p:sp>
      <p:sp>
        <p:nvSpPr>
          <p:cNvPr id="1557" name="Shape 1557"/>
          <p:cNvSpPr/>
          <p:nvPr/>
        </p:nvSpPr>
        <p:spPr>
          <a:xfrm>
            <a:off x="9371399" y="8347739"/>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0</a:t>
            </a:r>
          </a:p>
        </p:txBody>
      </p:sp>
      <p:sp>
        <p:nvSpPr>
          <p:cNvPr id="1558" name="Shape 1558"/>
          <p:cNvSpPr/>
          <p:nvPr/>
        </p:nvSpPr>
        <p:spPr>
          <a:xfrm>
            <a:off x="9470019"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0010</a:t>
            </a:r>
          </a:p>
        </p:txBody>
      </p:sp>
      <p:sp>
        <p:nvSpPr>
          <p:cNvPr id="1559" name="Shape 1559"/>
          <p:cNvSpPr/>
          <p:nvPr/>
        </p:nvSpPr>
        <p:spPr>
          <a:xfrm>
            <a:off x="10619457"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00</a:t>
            </a:r>
          </a:p>
          <a:p>
            <a:pPr>
              <a:defRPr sz="1800">
                <a:solidFill>
                  <a:srgbClr val="000000"/>
                </a:solidFill>
              </a:defRPr>
            </a:pPr>
            <a:r>
              <a:rPr sz="4219">
                <a:latin typeface="Menlo"/>
                <a:ea typeface="Menlo"/>
                <a:cs typeface="Menlo"/>
                <a:sym typeface="Menlo"/>
              </a:rPr>
              <a:t>11</a:t>
            </a:r>
          </a:p>
        </p:txBody>
      </p:sp>
      <p:sp>
        <p:nvSpPr>
          <p:cNvPr id="1560" name="Shape 1560"/>
          <p:cNvSpPr/>
          <p:nvPr/>
        </p:nvSpPr>
        <p:spPr>
          <a:xfrm>
            <a:off x="11768895"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0000</a:t>
            </a:r>
          </a:p>
        </p:txBody>
      </p:sp>
      <p:sp>
        <p:nvSpPr>
          <p:cNvPr id="1561" name="Shape 1561"/>
          <p:cNvSpPr/>
          <p:nvPr/>
        </p:nvSpPr>
        <p:spPr>
          <a:xfrm>
            <a:off x="13714642"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10</a:t>
            </a:r>
          </a:p>
          <a:p>
            <a:pPr>
              <a:defRPr sz="1800">
                <a:solidFill>
                  <a:srgbClr val="000000"/>
                </a:solidFill>
              </a:defRPr>
            </a:pPr>
            <a:r>
              <a:rPr sz="4219">
                <a:latin typeface="Menlo"/>
                <a:ea typeface="Menlo"/>
                <a:cs typeface="Menlo"/>
                <a:sym typeface="Menlo"/>
              </a:rPr>
              <a:t>01</a:t>
            </a:r>
          </a:p>
        </p:txBody>
      </p:sp>
      <p:sp>
        <p:nvSpPr>
          <p:cNvPr id="1562" name="Shape 1562"/>
          <p:cNvSpPr/>
          <p:nvPr/>
        </p:nvSpPr>
        <p:spPr>
          <a:xfrm>
            <a:off x="14765461" y="8347739"/>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1</a:t>
            </a:r>
          </a:p>
        </p:txBody>
      </p:sp>
      <p:sp>
        <p:nvSpPr>
          <p:cNvPr id="1563" name="Shape 1563"/>
          <p:cNvSpPr/>
          <p:nvPr/>
        </p:nvSpPr>
        <p:spPr>
          <a:xfrm>
            <a:off x="14864079"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0101</a:t>
            </a:r>
          </a:p>
        </p:txBody>
      </p:sp>
      <p:sp>
        <p:nvSpPr>
          <p:cNvPr id="1564" name="Shape 1564"/>
          <p:cNvSpPr/>
          <p:nvPr/>
        </p:nvSpPr>
        <p:spPr>
          <a:xfrm>
            <a:off x="16013517"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1565" name="Shape 1565"/>
          <p:cNvSpPr/>
          <p:nvPr/>
        </p:nvSpPr>
        <p:spPr>
          <a:xfrm>
            <a:off x="17162957"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1566" name="Shape 1566"/>
          <p:cNvSpPr/>
          <p:nvPr/>
        </p:nvSpPr>
        <p:spPr>
          <a:xfrm>
            <a:off x="8332884"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567" name="Shape 1567"/>
          <p:cNvSpPr/>
          <p:nvPr/>
        </p:nvSpPr>
        <p:spPr>
          <a:xfrm>
            <a:off x="8594618"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0</a:t>
            </a:r>
          </a:p>
        </p:txBody>
      </p:sp>
      <p:sp>
        <p:nvSpPr>
          <p:cNvPr id="1568" name="Shape 1568"/>
          <p:cNvSpPr/>
          <p:nvPr/>
        </p:nvSpPr>
        <p:spPr>
          <a:xfrm>
            <a:off x="9482322" y="3978569"/>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569" name="Shape 1569"/>
          <p:cNvSpPr/>
          <p:nvPr/>
        </p:nvSpPr>
        <p:spPr>
          <a:xfrm>
            <a:off x="9744055"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1</a:t>
            </a:r>
          </a:p>
        </p:txBody>
      </p:sp>
      <p:sp>
        <p:nvSpPr>
          <p:cNvPr id="1570" name="Shape 1570"/>
          <p:cNvSpPr/>
          <p:nvPr/>
        </p:nvSpPr>
        <p:spPr>
          <a:xfrm>
            <a:off x="10631760" y="3978569"/>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571" name="Shape 1571"/>
          <p:cNvSpPr/>
          <p:nvPr/>
        </p:nvSpPr>
        <p:spPr>
          <a:xfrm>
            <a:off x="10893493"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2</a:t>
            </a:r>
          </a:p>
        </p:txBody>
      </p:sp>
      <p:sp>
        <p:nvSpPr>
          <p:cNvPr id="1572" name="Shape 1572"/>
          <p:cNvSpPr/>
          <p:nvPr/>
        </p:nvSpPr>
        <p:spPr>
          <a:xfrm>
            <a:off x="11781198"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573" name="Shape 1573"/>
          <p:cNvSpPr/>
          <p:nvPr/>
        </p:nvSpPr>
        <p:spPr>
          <a:xfrm>
            <a:off x="12042932"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3</a:t>
            </a:r>
          </a:p>
        </p:txBody>
      </p:sp>
      <p:sp>
        <p:nvSpPr>
          <p:cNvPr id="1574" name="Shape 1574"/>
          <p:cNvSpPr/>
          <p:nvPr/>
        </p:nvSpPr>
        <p:spPr>
          <a:xfrm>
            <a:off x="12941132"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575" name="Shape 1575"/>
          <p:cNvSpPr/>
          <p:nvPr/>
        </p:nvSpPr>
        <p:spPr>
          <a:xfrm>
            <a:off x="13202866"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4</a:t>
            </a:r>
          </a:p>
        </p:txBody>
      </p:sp>
      <p:sp>
        <p:nvSpPr>
          <p:cNvPr id="1576" name="Shape 1576"/>
          <p:cNvSpPr/>
          <p:nvPr/>
        </p:nvSpPr>
        <p:spPr>
          <a:xfrm>
            <a:off x="14090570"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577" name="Shape 1577"/>
          <p:cNvSpPr/>
          <p:nvPr/>
        </p:nvSpPr>
        <p:spPr>
          <a:xfrm>
            <a:off x="14352304"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5</a:t>
            </a:r>
          </a:p>
        </p:txBody>
      </p:sp>
      <p:sp>
        <p:nvSpPr>
          <p:cNvPr id="1578" name="Shape 1578"/>
          <p:cNvSpPr/>
          <p:nvPr/>
        </p:nvSpPr>
        <p:spPr>
          <a:xfrm>
            <a:off x="15240008"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579" name="Shape 1579"/>
          <p:cNvSpPr/>
          <p:nvPr/>
        </p:nvSpPr>
        <p:spPr>
          <a:xfrm>
            <a:off x="15501742"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6</a:t>
            </a:r>
          </a:p>
        </p:txBody>
      </p:sp>
      <p:sp>
        <p:nvSpPr>
          <p:cNvPr id="1580" name="Shape 1580"/>
          <p:cNvSpPr/>
          <p:nvPr/>
        </p:nvSpPr>
        <p:spPr>
          <a:xfrm>
            <a:off x="16389447"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581" name="Shape 1581"/>
          <p:cNvSpPr/>
          <p:nvPr/>
        </p:nvSpPr>
        <p:spPr>
          <a:xfrm>
            <a:off x="16651180"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7</a:t>
            </a:r>
          </a:p>
        </p:txBody>
      </p:sp>
      <p:sp>
        <p:nvSpPr>
          <p:cNvPr id="1582" name="Shape 1582"/>
          <p:cNvSpPr/>
          <p:nvPr/>
        </p:nvSpPr>
        <p:spPr>
          <a:xfrm>
            <a:off x="4830539" y="7071695"/>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physical:</a:t>
            </a:r>
          </a:p>
        </p:txBody>
      </p:sp>
      <p:sp>
        <p:nvSpPr>
          <p:cNvPr id="1583" name="Shape 1583"/>
          <p:cNvSpPr/>
          <p:nvPr/>
        </p:nvSpPr>
        <p:spPr>
          <a:xfrm>
            <a:off x="5359530" y="3818808"/>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logical:</a:t>
            </a:r>
          </a:p>
        </p:txBody>
      </p:sp>
      <p:sp>
        <p:nvSpPr>
          <p:cNvPr id="1584" name="Shape 1584"/>
          <p:cNvSpPr/>
          <p:nvPr/>
        </p:nvSpPr>
        <p:spPr>
          <a:xfrm>
            <a:off x="9436970" y="5529899"/>
            <a:ext cx="1" cy="1045602"/>
          </a:xfrm>
          <a:prstGeom prst="line">
            <a:avLst/>
          </a:prstGeom>
          <a:ln w="25400">
            <a:solidFill>
              <a:schemeClr val="tx1"/>
            </a:solidFill>
            <a:miter lim="400000"/>
            <a:tailEnd type="triangle"/>
          </a:ln>
        </p:spPr>
        <p:txBody>
          <a:bodyPr lIns="0" tIns="0" rIns="0" bIns="0" anchor="ctr"/>
          <a:lstStyle/>
          <a:p>
            <a:pPr>
              <a:defRPr sz="2600"/>
            </a:pPr>
            <a:endParaRPr sz="3656"/>
          </a:p>
        </p:txBody>
      </p:sp>
      <p:sp>
        <p:nvSpPr>
          <p:cNvPr id="1585" name="Shape 1585"/>
          <p:cNvSpPr/>
          <p:nvPr/>
        </p:nvSpPr>
        <p:spPr>
          <a:xfrm>
            <a:off x="11939046" y="5410924"/>
            <a:ext cx="2926823" cy="1204341"/>
          </a:xfrm>
          <a:prstGeom prst="line">
            <a:avLst/>
          </a:prstGeom>
          <a:ln w="25400">
            <a:solidFill>
              <a:schemeClr val="tx1"/>
            </a:solidFill>
            <a:miter lim="400000"/>
            <a:tailEnd type="triangle"/>
          </a:ln>
        </p:spPr>
        <p:txBody>
          <a:bodyPr lIns="0" tIns="0" rIns="0" bIns="0" anchor="ctr"/>
          <a:lstStyle/>
          <a:p>
            <a:pPr>
              <a:defRPr sz="2600"/>
            </a:pPr>
            <a:endParaRPr sz="3656"/>
          </a:p>
        </p:txBody>
      </p:sp>
      <p:grpSp>
        <p:nvGrpSpPr>
          <p:cNvPr id="1589" name="Group 1589"/>
          <p:cNvGrpSpPr/>
          <p:nvPr/>
        </p:nvGrpSpPr>
        <p:grpSpPr>
          <a:xfrm>
            <a:off x="8390306" y="6664415"/>
            <a:ext cx="2072471" cy="133881"/>
            <a:chOff x="0" y="0"/>
            <a:chExt cx="1473756" cy="95203"/>
          </a:xfrm>
        </p:grpSpPr>
        <p:sp>
          <p:nvSpPr>
            <p:cNvPr id="1586" name="Shape 1586"/>
            <p:cNvSpPr/>
            <p:nvPr/>
          </p:nvSpPr>
          <p:spPr>
            <a:xfrm>
              <a:off x="64056" y="0"/>
              <a:ext cx="1357153"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587" name="Shape 1587"/>
            <p:cNvSpPr/>
            <p:nvPr/>
          </p:nvSpPr>
          <p:spPr>
            <a:xfrm flipH="1">
              <a:off x="0" y="0"/>
              <a:ext cx="64057"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588" name="Shape 1588"/>
            <p:cNvSpPr/>
            <p:nvPr/>
          </p:nvSpPr>
          <p:spPr>
            <a:xfrm>
              <a:off x="1409699" y="0"/>
              <a:ext cx="64058"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grpSp>
        <p:nvGrpSpPr>
          <p:cNvPr id="1593" name="Group 1593"/>
          <p:cNvGrpSpPr/>
          <p:nvPr/>
        </p:nvGrpSpPr>
        <p:grpSpPr>
          <a:xfrm>
            <a:off x="13748117" y="6700134"/>
            <a:ext cx="2072472" cy="133881"/>
            <a:chOff x="0" y="0"/>
            <a:chExt cx="1473756" cy="95203"/>
          </a:xfrm>
        </p:grpSpPr>
        <p:sp>
          <p:nvSpPr>
            <p:cNvPr id="1590" name="Shape 1590"/>
            <p:cNvSpPr/>
            <p:nvPr/>
          </p:nvSpPr>
          <p:spPr>
            <a:xfrm>
              <a:off x="64056" y="0"/>
              <a:ext cx="1357153"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591" name="Shape 1591"/>
            <p:cNvSpPr/>
            <p:nvPr/>
          </p:nvSpPr>
          <p:spPr>
            <a:xfrm flipH="1">
              <a:off x="0" y="0"/>
              <a:ext cx="64057"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592" name="Shape 1592"/>
            <p:cNvSpPr/>
            <p:nvPr/>
          </p:nvSpPr>
          <p:spPr>
            <a:xfrm>
              <a:off x="1409699" y="0"/>
              <a:ext cx="64058"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grpSp>
        <p:nvGrpSpPr>
          <p:cNvPr id="1597" name="Group 1597"/>
          <p:cNvGrpSpPr/>
          <p:nvPr/>
        </p:nvGrpSpPr>
        <p:grpSpPr>
          <a:xfrm rot="10800000" flipH="1">
            <a:off x="8390306" y="5235665"/>
            <a:ext cx="2072471" cy="133881"/>
            <a:chOff x="0" y="0"/>
            <a:chExt cx="1473756" cy="95203"/>
          </a:xfrm>
        </p:grpSpPr>
        <p:sp>
          <p:nvSpPr>
            <p:cNvPr id="1594" name="Shape 1594"/>
            <p:cNvSpPr/>
            <p:nvPr/>
          </p:nvSpPr>
          <p:spPr>
            <a:xfrm>
              <a:off x="64056" y="0"/>
              <a:ext cx="1357153"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595" name="Shape 1595"/>
            <p:cNvSpPr/>
            <p:nvPr/>
          </p:nvSpPr>
          <p:spPr>
            <a:xfrm flipH="1">
              <a:off x="0" y="0"/>
              <a:ext cx="64057"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596" name="Shape 1596"/>
            <p:cNvSpPr/>
            <p:nvPr/>
          </p:nvSpPr>
          <p:spPr>
            <a:xfrm>
              <a:off x="1409699" y="0"/>
              <a:ext cx="64058"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grpSp>
        <p:nvGrpSpPr>
          <p:cNvPr id="1601" name="Group 1601"/>
          <p:cNvGrpSpPr/>
          <p:nvPr/>
        </p:nvGrpSpPr>
        <p:grpSpPr>
          <a:xfrm rot="10800000" flipH="1">
            <a:off x="10712025" y="5235665"/>
            <a:ext cx="2072471" cy="133881"/>
            <a:chOff x="0" y="0"/>
            <a:chExt cx="1473756" cy="95203"/>
          </a:xfrm>
        </p:grpSpPr>
        <p:sp>
          <p:nvSpPr>
            <p:cNvPr id="1598" name="Shape 1598"/>
            <p:cNvSpPr/>
            <p:nvPr/>
          </p:nvSpPr>
          <p:spPr>
            <a:xfrm>
              <a:off x="64056" y="0"/>
              <a:ext cx="1357153"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599" name="Shape 1599"/>
            <p:cNvSpPr/>
            <p:nvPr/>
          </p:nvSpPr>
          <p:spPr>
            <a:xfrm flipH="1">
              <a:off x="0" y="0"/>
              <a:ext cx="64057"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600" name="Shape 1600"/>
            <p:cNvSpPr/>
            <p:nvPr/>
          </p:nvSpPr>
          <p:spPr>
            <a:xfrm>
              <a:off x="1409699" y="0"/>
              <a:ext cx="64058"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1602" name="Shape 1602"/>
          <p:cNvSpPr/>
          <p:nvPr/>
        </p:nvSpPr>
        <p:spPr>
          <a:xfrm>
            <a:off x="11205048" y="3529912"/>
            <a:ext cx="1" cy="407416"/>
          </a:xfrm>
          <a:prstGeom prst="line">
            <a:avLst/>
          </a:prstGeom>
          <a:ln w="25400">
            <a:solidFill>
              <a:srgbClr val="FFFFFF"/>
            </a:solidFill>
            <a:miter lim="400000"/>
            <a:tailEnd type="triangle"/>
          </a:ln>
        </p:spPr>
        <p:txBody>
          <a:bodyPr lIns="71438" tIns="71438" rIns="71438" bIns="71438" anchor="ctr"/>
          <a:lstStyle/>
          <a:p>
            <a:pPr>
              <a:defRPr sz="2600"/>
            </a:pPr>
            <a:endParaRPr sz="3656"/>
          </a:p>
        </p:txBody>
      </p:sp>
      <p:sp>
        <p:nvSpPr>
          <p:cNvPr id="1603" name="Shape 1603"/>
          <p:cNvSpPr/>
          <p:nvPr/>
        </p:nvSpPr>
        <p:spPr>
          <a:xfrm>
            <a:off x="9442093" y="2505195"/>
            <a:ext cx="3454473"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write 1011</a:t>
            </a:r>
          </a:p>
        </p:txBody>
      </p:sp>
      <p:sp>
        <p:nvSpPr>
          <p:cNvPr id="51" name="Rectangle 50">
            <a:extLst>
              <a:ext uri="{FF2B5EF4-FFF2-40B4-BE49-F238E27FC236}">
                <a16:creationId xmlns:a16="http://schemas.microsoft.com/office/drawing/2014/main" id="{D48A54A1-FDA6-A448-A77C-3E962F1F890C}"/>
              </a:ext>
            </a:extLst>
          </p:cNvPr>
          <p:cNvSpPr/>
          <p:nvPr/>
        </p:nvSpPr>
        <p:spPr>
          <a:xfrm>
            <a:off x="12042932" y="9681642"/>
            <a:ext cx="12192000" cy="3416320"/>
          </a:xfrm>
          <a:prstGeom prst="rect">
            <a:avLst/>
          </a:prstGeom>
        </p:spPr>
        <p:txBody>
          <a:bodyPr>
            <a:spAutoFit/>
          </a:bodyPr>
          <a:lstStyle/>
          <a:p>
            <a:pPr algn="l">
              <a:defRPr sz="1800">
                <a:solidFill>
                  <a:srgbClr val="000000"/>
                </a:solidFill>
              </a:defRPr>
            </a:pPr>
            <a:r>
              <a:rPr lang="en-US" sz="5400" dirty="0">
                <a:solidFill>
                  <a:srgbClr val="FFFFFF"/>
                </a:solidFill>
              </a:rPr>
              <a:t>Disadvantages?</a:t>
            </a:r>
          </a:p>
          <a:p>
            <a:pPr algn="l">
              <a:defRPr sz="1800">
                <a:solidFill>
                  <a:srgbClr val="000000"/>
                </a:solidFill>
              </a:defRPr>
            </a:pPr>
            <a:r>
              <a:rPr lang="en-US" sz="5400" dirty="0">
                <a:solidFill>
                  <a:srgbClr val="FFFFFF"/>
                </a:solidFill>
              </a:rPr>
              <a:t> - more read-modify-write updates</a:t>
            </a:r>
          </a:p>
          <a:p>
            <a:pPr algn="l">
              <a:defRPr sz="1800">
                <a:solidFill>
                  <a:srgbClr val="000000"/>
                </a:solidFill>
              </a:defRPr>
            </a:pPr>
            <a:r>
              <a:rPr lang="en-US" sz="5400" dirty="0">
                <a:solidFill>
                  <a:srgbClr val="FFFFFF"/>
                </a:solidFill>
              </a:rPr>
              <a:t> - more garbage</a:t>
            </a:r>
          </a:p>
          <a:p>
            <a:pPr algn="l">
              <a:defRPr sz="1800">
                <a:solidFill>
                  <a:srgbClr val="000000"/>
                </a:solidFill>
              </a:defRPr>
            </a:pPr>
            <a:r>
              <a:rPr lang="en-US" sz="5400" dirty="0">
                <a:solidFill>
                  <a:srgbClr val="FFFFFF"/>
                </a:solidFill>
              </a:rPr>
              <a:t> - less flexibility for placement</a:t>
            </a:r>
          </a:p>
        </p:txBody>
      </p:sp>
    </p:spTree>
    <p:extLst>
      <p:ext uri="{BB962C8B-B14F-4D97-AF65-F5344CB8AC3E}">
        <p14:creationId xmlns:p14="http://schemas.microsoft.com/office/powerpoint/2010/main" val="1976248184"/>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5" name="Shape 1605"/>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9113">
                <a:solidFill>
                  <a:srgbClr val="FFFFFF"/>
                </a:solidFill>
              </a:rPr>
              <a:t>2-Page Translations</a:t>
            </a:r>
          </a:p>
        </p:txBody>
      </p:sp>
      <p:sp>
        <p:nvSpPr>
          <p:cNvPr id="1606" name="Shape 1606"/>
          <p:cNvSpPr/>
          <p:nvPr/>
        </p:nvSpPr>
        <p:spPr>
          <a:xfrm>
            <a:off x="8320580"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0001</a:t>
            </a:r>
          </a:p>
        </p:txBody>
      </p:sp>
      <p:sp>
        <p:nvSpPr>
          <p:cNvPr id="1607" name="Shape 1607"/>
          <p:cNvSpPr/>
          <p:nvPr/>
        </p:nvSpPr>
        <p:spPr>
          <a:xfrm>
            <a:off x="9371399" y="8347739"/>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0</a:t>
            </a:r>
          </a:p>
        </p:txBody>
      </p:sp>
      <p:sp>
        <p:nvSpPr>
          <p:cNvPr id="1608" name="Shape 1608"/>
          <p:cNvSpPr/>
          <p:nvPr/>
        </p:nvSpPr>
        <p:spPr>
          <a:xfrm>
            <a:off x="9470019"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0010</a:t>
            </a:r>
          </a:p>
        </p:txBody>
      </p:sp>
      <p:sp>
        <p:nvSpPr>
          <p:cNvPr id="1609" name="Shape 1609"/>
          <p:cNvSpPr/>
          <p:nvPr/>
        </p:nvSpPr>
        <p:spPr>
          <a:xfrm>
            <a:off x="10619457"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00</a:t>
            </a:r>
          </a:p>
          <a:p>
            <a:pPr>
              <a:defRPr sz="1800">
                <a:solidFill>
                  <a:srgbClr val="000000"/>
                </a:solidFill>
              </a:defRPr>
            </a:pPr>
            <a:r>
              <a:rPr sz="4219">
                <a:latin typeface="Menlo"/>
                <a:ea typeface="Menlo"/>
                <a:cs typeface="Menlo"/>
                <a:sym typeface="Menlo"/>
              </a:rPr>
              <a:t>11</a:t>
            </a:r>
          </a:p>
        </p:txBody>
      </p:sp>
      <p:sp>
        <p:nvSpPr>
          <p:cNvPr id="1610" name="Shape 1610"/>
          <p:cNvSpPr/>
          <p:nvPr/>
        </p:nvSpPr>
        <p:spPr>
          <a:xfrm>
            <a:off x="11768895"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0000</a:t>
            </a:r>
          </a:p>
        </p:txBody>
      </p:sp>
      <p:sp>
        <p:nvSpPr>
          <p:cNvPr id="1611" name="Shape 1611"/>
          <p:cNvSpPr/>
          <p:nvPr/>
        </p:nvSpPr>
        <p:spPr>
          <a:xfrm>
            <a:off x="13714642"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10</a:t>
            </a:r>
          </a:p>
          <a:p>
            <a:pPr>
              <a:defRPr sz="1800">
                <a:solidFill>
                  <a:srgbClr val="000000"/>
                </a:solidFill>
              </a:defRPr>
            </a:pPr>
            <a:r>
              <a:rPr sz="4219">
                <a:latin typeface="Menlo"/>
                <a:ea typeface="Menlo"/>
                <a:cs typeface="Menlo"/>
                <a:sym typeface="Menlo"/>
              </a:rPr>
              <a:t>01</a:t>
            </a:r>
          </a:p>
        </p:txBody>
      </p:sp>
      <p:sp>
        <p:nvSpPr>
          <p:cNvPr id="1612" name="Shape 1612"/>
          <p:cNvSpPr/>
          <p:nvPr/>
        </p:nvSpPr>
        <p:spPr>
          <a:xfrm>
            <a:off x="14765461" y="8347739"/>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1</a:t>
            </a:r>
          </a:p>
        </p:txBody>
      </p:sp>
      <p:sp>
        <p:nvSpPr>
          <p:cNvPr id="1613" name="Shape 1613"/>
          <p:cNvSpPr/>
          <p:nvPr/>
        </p:nvSpPr>
        <p:spPr>
          <a:xfrm>
            <a:off x="14864079"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0101</a:t>
            </a:r>
          </a:p>
        </p:txBody>
      </p:sp>
      <p:sp>
        <p:nvSpPr>
          <p:cNvPr id="1614" name="Shape 1614"/>
          <p:cNvSpPr/>
          <p:nvPr/>
        </p:nvSpPr>
        <p:spPr>
          <a:xfrm>
            <a:off x="16013517"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solidFill>
                  <a:srgbClr val="FF2600"/>
                </a:solidFill>
                <a:latin typeface="Menlo"/>
                <a:ea typeface="Menlo"/>
                <a:cs typeface="Menlo"/>
                <a:sym typeface="Menlo"/>
              </a:rPr>
              <a:t>10</a:t>
            </a:r>
          </a:p>
          <a:p>
            <a:pPr>
              <a:defRPr sz="1800">
                <a:solidFill>
                  <a:srgbClr val="000000"/>
                </a:solidFill>
              </a:defRPr>
            </a:pPr>
            <a:r>
              <a:rPr sz="4219">
                <a:solidFill>
                  <a:srgbClr val="FF2600"/>
                </a:solidFill>
                <a:latin typeface="Menlo"/>
                <a:ea typeface="Menlo"/>
                <a:cs typeface="Menlo"/>
                <a:sym typeface="Menlo"/>
              </a:rPr>
              <a:t>11</a:t>
            </a:r>
          </a:p>
        </p:txBody>
      </p:sp>
      <p:sp>
        <p:nvSpPr>
          <p:cNvPr id="1615" name="Shape 1615"/>
          <p:cNvSpPr/>
          <p:nvPr/>
        </p:nvSpPr>
        <p:spPr>
          <a:xfrm>
            <a:off x="17162957"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FF2600"/>
                </a:solidFill>
                <a:latin typeface="Menlo"/>
                <a:ea typeface="Menlo"/>
                <a:cs typeface="Menlo"/>
                <a:sym typeface="Menlo"/>
              </a:defRPr>
            </a:lvl1pPr>
          </a:lstStyle>
          <a:p>
            <a:pPr>
              <a:defRPr sz="1800">
                <a:solidFill>
                  <a:srgbClr val="000000"/>
                </a:solidFill>
              </a:defRPr>
            </a:pPr>
            <a:r>
              <a:rPr sz="4219">
                <a:solidFill>
                  <a:srgbClr val="000000"/>
                </a:solidFill>
              </a:rPr>
              <a:t>0101</a:t>
            </a:r>
          </a:p>
        </p:txBody>
      </p:sp>
      <p:sp>
        <p:nvSpPr>
          <p:cNvPr id="1616" name="Shape 1616"/>
          <p:cNvSpPr/>
          <p:nvPr/>
        </p:nvSpPr>
        <p:spPr>
          <a:xfrm>
            <a:off x="8332884"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617" name="Shape 1617"/>
          <p:cNvSpPr/>
          <p:nvPr/>
        </p:nvSpPr>
        <p:spPr>
          <a:xfrm>
            <a:off x="8594618"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0</a:t>
            </a:r>
          </a:p>
        </p:txBody>
      </p:sp>
      <p:sp>
        <p:nvSpPr>
          <p:cNvPr id="1618" name="Shape 1618"/>
          <p:cNvSpPr/>
          <p:nvPr/>
        </p:nvSpPr>
        <p:spPr>
          <a:xfrm>
            <a:off x="9482322" y="3978569"/>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619" name="Shape 1619"/>
          <p:cNvSpPr/>
          <p:nvPr/>
        </p:nvSpPr>
        <p:spPr>
          <a:xfrm>
            <a:off x="9744055"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1</a:t>
            </a:r>
          </a:p>
        </p:txBody>
      </p:sp>
      <p:sp>
        <p:nvSpPr>
          <p:cNvPr id="1620" name="Shape 1620"/>
          <p:cNvSpPr/>
          <p:nvPr/>
        </p:nvSpPr>
        <p:spPr>
          <a:xfrm>
            <a:off x="10631760" y="3978569"/>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621" name="Shape 1621"/>
          <p:cNvSpPr/>
          <p:nvPr/>
        </p:nvSpPr>
        <p:spPr>
          <a:xfrm>
            <a:off x="10893493"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2</a:t>
            </a:r>
          </a:p>
        </p:txBody>
      </p:sp>
      <p:sp>
        <p:nvSpPr>
          <p:cNvPr id="1622" name="Shape 1622"/>
          <p:cNvSpPr/>
          <p:nvPr/>
        </p:nvSpPr>
        <p:spPr>
          <a:xfrm>
            <a:off x="11781198"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623" name="Shape 1623"/>
          <p:cNvSpPr/>
          <p:nvPr/>
        </p:nvSpPr>
        <p:spPr>
          <a:xfrm>
            <a:off x="12042932"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3</a:t>
            </a:r>
          </a:p>
        </p:txBody>
      </p:sp>
      <p:sp>
        <p:nvSpPr>
          <p:cNvPr id="1624" name="Shape 1624"/>
          <p:cNvSpPr/>
          <p:nvPr/>
        </p:nvSpPr>
        <p:spPr>
          <a:xfrm>
            <a:off x="12941132"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625" name="Shape 1625"/>
          <p:cNvSpPr/>
          <p:nvPr/>
        </p:nvSpPr>
        <p:spPr>
          <a:xfrm>
            <a:off x="13202866"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4</a:t>
            </a:r>
          </a:p>
        </p:txBody>
      </p:sp>
      <p:sp>
        <p:nvSpPr>
          <p:cNvPr id="1626" name="Shape 1626"/>
          <p:cNvSpPr/>
          <p:nvPr/>
        </p:nvSpPr>
        <p:spPr>
          <a:xfrm>
            <a:off x="14090570"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627" name="Shape 1627"/>
          <p:cNvSpPr/>
          <p:nvPr/>
        </p:nvSpPr>
        <p:spPr>
          <a:xfrm>
            <a:off x="14352304"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5</a:t>
            </a:r>
          </a:p>
        </p:txBody>
      </p:sp>
      <p:sp>
        <p:nvSpPr>
          <p:cNvPr id="1628" name="Shape 1628"/>
          <p:cNvSpPr/>
          <p:nvPr/>
        </p:nvSpPr>
        <p:spPr>
          <a:xfrm>
            <a:off x="15240008"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629" name="Shape 1629"/>
          <p:cNvSpPr/>
          <p:nvPr/>
        </p:nvSpPr>
        <p:spPr>
          <a:xfrm>
            <a:off x="15501742"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6</a:t>
            </a:r>
          </a:p>
        </p:txBody>
      </p:sp>
      <p:sp>
        <p:nvSpPr>
          <p:cNvPr id="1630" name="Shape 1630"/>
          <p:cNvSpPr/>
          <p:nvPr/>
        </p:nvSpPr>
        <p:spPr>
          <a:xfrm>
            <a:off x="16389447"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631" name="Shape 1631"/>
          <p:cNvSpPr/>
          <p:nvPr/>
        </p:nvSpPr>
        <p:spPr>
          <a:xfrm>
            <a:off x="16651180"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7</a:t>
            </a:r>
          </a:p>
        </p:txBody>
      </p:sp>
      <p:sp>
        <p:nvSpPr>
          <p:cNvPr id="1632" name="Shape 1632"/>
          <p:cNvSpPr/>
          <p:nvPr/>
        </p:nvSpPr>
        <p:spPr>
          <a:xfrm>
            <a:off x="4830539" y="7071695"/>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physical:</a:t>
            </a:r>
          </a:p>
        </p:txBody>
      </p:sp>
      <p:sp>
        <p:nvSpPr>
          <p:cNvPr id="1633" name="Shape 1633"/>
          <p:cNvSpPr/>
          <p:nvPr/>
        </p:nvSpPr>
        <p:spPr>
          <a:xfrm>
            <a:off x="5359530" y="3818808"/>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logical:</a:t>
            </a:r>
          </a:p>
        </p:txBody>
      </p:sp>
      <p:sp>
        <p:nvSpPr>
          <p:cNvPr id="1634" name="Shape 1634"/>
          <p:cNvSpPr/>
          <p:nvPr/>
        </p:nvSpPr>
        <p:spPr>
          <a:xfrm>
            <a:off x="9436970" y="5529899"/>
            <a:ext cx="1" cy="1045602"/>
          </a:xfrm>
          <a:prstGeom prst="line">
            <a:avLst/>
          </a:prstGeom>
          <a:ln w="25400">
            <a:solidFill>
              <a:schemeClr val="tx1"/>
            </a:solidFill>
            <a:miter lim="400000"/>
            <a:tailEnd type="triangle"/>
          </a:ln>
        </p:spPr>
        <p:txBody>
          <a:bodyPr lIns="0" tIns="0" rIns="0" bIns="0" anchor="ctr"/>
          <a:lstStyle/>
          <a:p>
            <a:pPr>
              <a:defRPr sz="2600"/>
            </a:pPr>
            <a:endParaRPr sz="3656"/>
          </a:p>
        </p:txBody>
      </p:sp>
      <p:sp>
        <p:nvSpPr>
          <p:cNvPr id="1635" name="Shape 1635"/>
          <p:cNvSpPr/>
          <p:nvPr/>
        </p:nvSpPr>
        <p:spPr>
          <a:xfrm>
            <a:off x="11939046" y="5410924"/>
            <a:ext cx="2926823" cy="1204341"/>
          </a:xfrm>
          <a:prstGeom prst="line">
            <a:avLst/>
          </a:prstGeom>
          <a:ln w="25400">
            <a:solidFill>
              <a:schemeClr val="tx1"/>
            </a:solidFill>
            <a:miter lim="400000"/>
            <a:tailEnd type="triangle"/>
          </a:ln>
        </p:spPr>
        <p:txBody>
          <a:bodyPr lIns="0" tIns="0" rIns="0" bIns="0" anchor="ctr"/>
          <a:lstStyle/>
          <a:p>
            <a:pPr>
              <a:defRPr sz="2600"/>
            </a:pPr>
            <a:endParaRPr sz="3656"/>
          </a:p>
        </p:txBody>
      </p:sp>
      <p:grpSp>
        <p:nvGrpSpPr>
          <p:cNvPr id="1639" name="Group 1639"/>
          <p:cNvGrpSpPr/>
          <p:nvPr/>
        </p:nvGrpSpPr>
        <p:grpSpPr>
          <a:xfrm>
            <a:off x="8390306" y="6664415"/>
            <a:ext cx="2072471" cy="133881"/>
            <a:chOff x="0" y="0"/>
            <a:chExt cx="1473756" cy="95203"/>
          </a:xfrm>
        </p:grpSpPr>
        <p:sp>
          <p:nvSpPr>
            <p:cNvPr id="1636" name="Shape 1636"/>
            <p:cNvSpPr/>
            <p:nvPr/>
          </p:nvSpPr>
          <p:spPr>
            <a:xfrm>
              <a:off x="64056" y="0"/>
              <a:ext cx="1357153"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637" name="Shape 1637"/>
            <p:cNvSpPr/>
            <p:nvPr/>
          </p:nvSpPr>
          <p:spPr>
            <a:xfrm flipH="1">
              <a:off x="0" y="0"/>
              <a:ext cx="64057"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638" name="Shape 1638"/>
            <p:cNvSpPr/>
            <p:nvPr/>
          </p:nvSpPr>
          <p:spPr>
            <a:xfrm>
              <a:off x="1409699" y="0"/>
              <a:ext cx="64058"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grpSp>
        <p:nvGrpSpPr>
          <p:cNvPr id="1643" name="Group 1643"/>
          <p:cNvGrpSpPr/>
          <p:nvPr/>
        </p:nvGrpSpPr>
        <p:grpSpPr>
          <a:xfrm>
            <a:off x="13748117" y="6700134"/>
            <a:ext cx="2072472" cy="133881"/>
            <a:chOff x="0" y="0"/>
            <a:chExt cx="1473756" cy="95203"/>
          </a:xfrm>
        </p:grpSpPr>
        <p:sp>
          <p:nvSpPr>
            <p:cNvPr id="1640" name="Shape 1640"/>
            <p:cNvSpPr/>
            <p:nvPr/>
          </p:nvSpPr>
          <p:spPr>
            <a:xfrm>
              <a:off x="64056" y="0"/>
              <a:ext cx="1357153"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641" name="Shape 1641"/>
            <p:cNvSpPr/>
            <p:nvPr/>
          </p:nvSpPr>
          <p:spPr>
            <a:xfrm flipH="1">
              <a:off x="0" y="0"/>
              <a:ext cx="64057"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642" name="Shape 1642"/>
            <p:cNvSpPr/>
            <p:nvPr/>
          </p:nvSpPr>
          <p:spPr>
            <a:xfrm>
              <a:off x="1409699" y="0"/>
              <a:ext cx="64058"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grpSp>
        <p:nvGrpSpPr>
          <p:cNvPr id="1647" name="Group 1647"/>
          <p:cNvGrpSpPr/>
          <p:nvPr/>
        </p:nvGrpSpPr>
        <p:grpSpPr>
          <a:xfrm rot="10800000" flipH="1">
            <a:off x="8390306" y="5235665"/>
            <a:ext cx="2072471" cy="133881"/>
            <a:chOff x="0" y="0"/>
            <a:chExt cx="1473756" cy="95203"/>
          </a:xfrm>
        </p:grpSpPr>
        <p:sp>
          <p:nvSpPr>
            <p:cNvPr id="1644" name="Shape 1644"/>
            <p:cNvSpPr/>
            <p:nvPr/>
          </p:nvSpPr>
          <p:spPr>
            <a:xfrm>
              <a:off x="64056" y="0"/>
              <a:ext cx="1357153"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645" name="Shape 1645"/>
            <p:cNvSpPr/>
            <p:nvPr/>
          </p:nvSpPr>
          <p:spPr>
            <a:xfrm flipH="1">
              <a:off x="0" y="0"/>
              <a:ext cx="64057"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646" name="Shape 1646"/>
            <p:cNvSpPr/>
            <p:nvPr/>
          </p:nvSpPr>
          <p:spPr>
            <a:xfrm>
              <a:off x="1409699" y="0"/>
              <a:ext cx="64058"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grpSp>
        <p:nvGrpSpPr>
          <p:cNvPr id="1651" name="Group 1651"/>
          <p:cNvGrpSpPr/>
          <p:nvPr/>
        </p:nvGrpSpPr>
        <p:grpSpPr>
          <a:xfrm rot="10800000" flipH="1">
            <a:off x="10712025" y="5235665"/>
            <a:ext cx="2072471" cy="133881"/>
            <a:chOff x="0" y="0"/>
            <a:chExt cx="1473756" cy="95203"/>
          </a:xfrm>
        </p:grpSpPr>
        <p:sp>
          <p:nvSpPr>
            <p:cNvPr id="1648" name="Shape 1648"/>
            <p:cNvSpPr/>
            <p:nvPr/>
          </p:nvSpPr>
          <p:spPr>
            <a:xfrm>
              <a:off x="64056" y="0"/>
              <a:ext cx="1357153"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649" name="Shape 1649"/>
            <p:cNvSpPr/>
            <p:nvPr/>
          </p:nvSpPr>
          <p:spPr>
            <a:xfrm flipH="1">
              <a:off x="0" y="0"/>
              <a:ext cx="64057"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650" name="Shape 1650"/>
            <p:cNvSpPr/>
            <p:nvPr/>
          </p:nvSpPr>
          <p:spPr>
            <a:xfrm>
              <a:off x="1409699" y="0"/>
              <a:ext cx="64058"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1652" name="Shape 1652"/>
          <p:cNvSpPr/>
          <p:nvPr/>
        </p:nvSpPr>
        <p:spPr>
          <a:xfrm>
            <a:off x="11205048" y="3529912"/>
            <a:ext cx="1" cy="407416"/>
          </a:xfrm>
          <a:prstGeom prst="line">
            <a:avLst/>
          </a:prstGeom>
          <a:ln w="25400">
            <a:solidFill>
              <a:srgbClr val="FFFFFF"/>
            </a:solidFill>
            <a:miter lim="400000"/>
            <a:tailEnd type="triangle"/>
          </a:ln>
        </p:spPr>
        <p:txBody>
          <a:bodyPr lIns="71438" tIns="71438" rIns="71438" bIns="71438" anchor="ctr"/>
          <a:lstStyle/>
          <a:p>
            <a:pPr>
              <a:defRPr sz="2600"/>
            </a:pPr>
            <a:endParaRPr sz="3656"/>
          </a:p>
        </p:txBody>
      </p:sp>
      <p:sp>
        <p:nvSpPr>
          <p:cNvPr id="1653" name="Shape 1653"/>
          <p:cNvSpPr/>
          <p:nvPr/>
        </p:nvSpPr>
        <p:spPr>
          <a:xfrm>
            <a:off x="9442093" y="2505195"/>
            <a:ext cx="3454473"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write 1011</a:t>
            </a:r>
          </a:p>
        </p:txBody>
      </p:sp>
      <p:sp>
        <p:nvSpPr>
          <p:cNvPr id="1656" name="Shape 1656"/>
          <p:cNvSpPr/>
          <p:nvPr/>
        </p:nvSpPr>
        <p:spPr>
          <a:xfrm>
            <a:off x="15265689" y="5836902"/>
            <a:ext cx="2474208" cy="998260"/>
          </a:xfrm>
          <a:custGeom>
            <a:avLst/>
            <a:gdLst/>
            <a:ahLst/>
            <a:cxnLst>
              <a:cxn ang="0">
                <a:pos x="wd2" y="hd2"/>
              </a:cxn>
              <a:cxn ang="5400000">
                <a:pos x="wd2" y="hd2"/>
              </a:cxn>
              <a:cxn ang="10800000">
                <a:pos x="wd2" y="hd2"/>
              </a:cxn>
              <a:cxn ang="16200000">
                <a:pos x="wd2" y="hd2"/>
              </a:cxn>
            </a:cxnLst>
            <a:rect l="0" t="0" r="r" b="b"/>
            <a:pathLst>
              <a:path w="21600" h="16200" extrusionOk="0">
                <a:moveTo>
                  <a:pt x="0" y="16118"/>
                </a:moveTo>
                <a:cubicBezTo>
                  <a:pt x="12021" y="-5400"/>
                  <a:pt x="19221" y="-5373"/>
                  <a:pt x="21600" y="16200"/>
                </a:cubicBezTo>
              </a:path>
            </a:pathLst>
          </a:custGeom>
          <a:ln w="38100">
            <a:solidFill>
              <a:srgbClr val="FFFFFF"/>
            </a:solidFill>
            <a:miter lim="400000"/>
            <a:tailEnd type="triangle"/>
          </a:ln>
        </p:spPr>
        <p:txBody>
          <a:bodyPr/>
          <a:lstStyle/>
          <a:p>
            <a:endParaRPr sz="7032"/>
          </a:p>
        </p:txBody>
      </p:sp>
      <p:sp>
        <p:nvSpPr>
          <p:cNvPr id="1655" name="Shape 1655"/>
          <p:cNvSpPr/>
          <p:nvPr/>
        </p:nvSpPr>
        <p:spPr>
          <a:xfrm>
            <a:off x="17665776" y="5579374"/>
            <a:ext cx="1425071" cy="793552"/>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3000"/>
            </a:lvl1pPr>
          </a:lstStyle>
          <a:p>
            <a:pPr>
              <a:defRPr sz="1800">
                <a:solidFill>
                  <a:srgbClr val="000000"/>
                </a:solidFill>
              </a:defRPr>
            </a:pPr>
            <a:r>
              <a:rPr sz="4219">
                <a:solidFill>
                  <a:srgbClr val="FFFFFF"/>
                </a:solidFill>
              </a:rPr>
              <a:t>copy</a:t>
            </a:r>
          </a:p>
        </p:txBody>
      </p:sp>
      <p:sp>
        <p:nvSpPr>
          <p:cNvPr id="53" name="Rectangle 52">
            <a:extLst>
              <a:ext uri="{FF2B5EF4-FFF2-40B4-BE49-F238E27FC236}">
                <a16:creationId xmlns:a16="http://schemas.microsoft.com/office/drawing/2014/main" id="{A9212DBA-AEC1-394F-BDC0-33FB2BD36448}"/>
              </a:ext>
            </a:extLst>
          </p:cNvPr>
          <p:cNvSpPr/>
          <p:nvPr/>
        </p:nvSpPr>
        <p:spPr>
          <a:xfrm>
            <a:off x="12042932" y="9681642"/>
            <a:ext cx="12192000" cy="3416320"/>
          </a:xfrm>
          <a:prstGeom prst="rect">
            <a:avLst/>
          </a:prstGeom>
        </p:spPr>
        <p:txBody>
          <a:bodyPr>
            <a:spAutoFit/>
          </a:bodyPr>
          <a:lstStyle/>
          <a:p>
            <a:pPr algn="l">
              <a:defRPr sz="1800">
                <a:solidFill>
                  <a:srgbClr val="000000"/>
                </a:solidFill>
              </a:defRPr>
            </a:pPr>
            <a:r>
              <a:rPr lang="en-US" sz="5400" dirty="0">
                <a:solidFill>
                  <a:srgbClr val="FFFFFF"/>
                </a:solidFill>
              </a:rPr>
              <a:t>Disadvantages?</a:t>
            </a:r>
          </a:p>
          <a:p>
            <a:pPr algn="l">
              <a:defRPr sz="1800">
                <a:solidFill>
                  <a:srgbClr val="000000"/>
                </a:solidFill>
              </a:defRPr>
            </a:pPr>
            <a:r>
              <a:rPr lang="en-US" sz="5400" dirty="0">
                <a:solidFill>
                  <a:srgbClr val="FFFFFF"/>
                </a:solidFill>
              </a:rPr>
              <a:t> - more read-modify-write updates</a:t>
            </a:r>
          </a:p>
          <a:p>
            <a:pPr algn="l">
              <a:defRPr sz="1800">
                <a:solidFill>
                  <a:srgbClr val="000000"/>
                </a:solidFill>
              </a:defRPr>
            </a:pPr>
            <a:r>
              <a:rPr lang="en-US" sz="5400" dirty="0">
                <a:solidFill>
                  <a:srgbClr val="FFFFFF"/>
                </a:solidFill>
              </a:rPr>
              <a:t> - more garbage</a:t>
            </a:r>
          </a:p>
          <a:p>
            <a:pPr algn="l">
              <a:defRPr sz="1800">
                <a:solidFill>
                  <a:srgbClr val="000000"/>
                </a:solidFill>
              </a:defRPr>
            </a:pPr>
            <a:r>
              <a:rPr lang="en-US" sz="5400" dirty="0">
                <a:solidFill>
                  <a:srgbClr val="FFFFFF"/>
                </a:solidFill>
              </a:rPr>
              <a:t> - less flexibility for placement</a:t>
            </a:r>
          </a:p>
        </p:txBody>
      </p:sp>
    </p:spTree>
    <p:extLst>
      <p:ext uri="{BB962C8B-B14F-4D97-AF65-F5344CB8AC3E}">
        <p14:creationId xmlns:p14="http://schemas.microsoft.com/office/powerpoint/2010/main" val="1821143986"/>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8" name="Shape 1708"/>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9113">
                <a:solidFill>
                  <a:srgbClr val="FFFFFF"/>
                </a:solidFill>
              </a:rPr>
              <a:t>2-Page Translations</a:t>
            </a:r>
          </a:p>
        </p:txBody>
      </p:sp>
      <p:sp>
        <p:nvSpPr>
          <p:cNvPr id="1709" name="Shape 1709"/>
          <p:cNvSpPr/>
          <p:nvPr/>
        </p:nvSpPr>
        <p:spPr>
          <a:xfrm>
            <a:off x="8320580"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0001</a:t>
            </a:r>
          </a:p>
        </p:txBody>
      </p:sp>
      <p:sp>
        <p:nvSpPr>
          <p:cNvPr id="1710" name="Shape 1710"/>
          <p:cNvSpPr/>
          <p:nvPr/>
        </p:nvSpPr>
        <p:spPr>
          <a:xfrm>
            <a:off x="9371399" y="8347739"/>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0</a:t>
            </a:r>
          </a:p>
        </p:txBody>
      </p:sp>
      <p:sp>
        <p:nvSpPr>
          <p:cNvPr id="1711" name="Shape 1711"/>
          <p:cNvSpPr/>
          <p:nvPr/>
        </p:nvSpPr>
        <p:spPr>
          <a:xfrm>
            <a:off x="9470019"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0010</a:t>
            </a:r>
          </a:p>
        </p:txBody>
      </p:sp>
      <p:sp>
        <p:nvSpPr>
          <p:cNvPr id="1712" name="Shape 1712"/>
          <p:cNvSpPr/>
          <p:nvPr/>
        </p:nvSpPr>
        <p:spPr>
          <a:xfrm>
            <a:off x="10619457"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00</a:t>
            </a:r>
          </a:p>
          <a:p>
            <a:pPr>
              <a:defRPr sz="1800">
                <a:solidFill>
                  <a:srgbClr val="000000"/>
                </a:solidFill>
              </a:defRPr>
            </a:pPr>
            <a:r>
              <a:rPr sz="4219">
                <a:latin typeface="Menlo"/>
                <a:ea typeface="Menlo"/>
                <a:cs typeface="Menlo"/>
                <a:sym typeface="Menlo"/>
              </a:rPr>
              <a:t>11</a:t>
            </a:r>
          </a:p>
        </p:txBody>
      </p:sp>
      <p:sp>
        <p:nvSpPr>
          <p:cNvPr id="1713" name="Shape 1713"/>
          <p:cNvSpPr/>
          <p:nvPr/>
        </p:nvSpPr>
        <p:spPr>
          <a:xfrm>
            <a:off x="11768895"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0000</a:t>
            </a:r>
          </a:p>
        </p:txBody>
      </p:sp>
      <p:sp>
        <p:nvSpPr>
          <p:cNvPr id="1714" name="Shape 1714"/>
          <p:cNvSpPr/>
          <p:nvPr/>
        </p:nvSpPr>
        <p:spPr>
          <a:xfrm>
            <a:off x="13714642"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10</a:t>
            </a:r>
          </a:p>
          <a:p>
            <a:pPr>
              <a:defRPr sz="1800">
                <a:solidFill>
                  <a:srgbClr val="000000"/>
                </a:solidFill>
              </a:defRPr>
            </a:pPr>
            <a:r>
              <a:rPr sz="4219">
                <a:latin typeface="Menlo"/>
                <a:ea typeface="Menlo"/>
                <a:cs typeface="Menlo"/>
                <a:sym typeface="Menlo"/>
              </a:rPr>
              <a:t>01</a:t>
            </a:r>
          </a:p>
        </p:txBody>
      </p:sp>
      <p:sp>
        <p:nvSpPr>
          <p:cNvPr id="1715" name="Shape 1715"/>
          <p:cNvSpPr/>
          <p:nvPr/>
        </p:nvSpPr>
        <p:spPr>
          <a:xfrm>
            <a:off x="14765461" y="8347739"/>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1</a:t>
            </a:r>
          </a:p>
        </p:txBody>
      </p:sp>
      <p:sp>
        <p:nvSpPr>
          <p:cNvPr id="1716" name="Shape 1716"/>
          <p:cNvSpPr/>
          <p:nvPr/>
        </p:nvSpPr>
        <p:spPr>
          <a:xfrm>
            <a:off x="14864079"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0101</a:t>
            </a:r>
          </a:p>
        </p:txBody>
      </p:sp>
      <p:sp>
        <p:nvSpPr>
          <p:cNvPr id="1717" name="Shape 1717"/>
          <p:cNvSpPr/>
          <p:nvPr/>
        </p:nvSpPr>
        <p:spPr>
          <a:xfrm>
            <a:off x="16013517"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10</a:t>
            </a:r>
          </a:p>
          <a:p>
            <a:pPr>
              <a:defRPr sz="1800">
                <a:solidFill>
                  <a:srgbClr val="000000"/>
                </a:solidFill>
              </a:defRPr>
            </a:pPr>
            <a:r>
              <a:rPr sz="4219">
                <a:latin typeface="Menlo"/>
                <a:ea typeface="Menlo"/>
                <a:cs typeface="Menlo"/>
                <a:sym typeface="Menlo"/>
              </a:rPr>
              <a:t>11</a:t>
            </a:r>
          </a:p>
        </p:txBody>
      </p:sp>
      <p:sp>
        <p:nvSpPr>
          <p:cNvPr id="1718" name="Shape 1718"/>
          <p:cNvSpPr/>
          <p:nvPr/>
        </p:nvSpPr>
        <p:spPr>
          <a:xfrm>
            <a:off x="17162957" y="6874138"/>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0101</a:t>
            </a:r>
          </a:p>
        </p:txBody>
      </p:sp>
      <p:sp>
        <p:nvSpPr>
          <p:cNvPr id="1719" name="Shape 1719"/>
          <p:cNvSpPr/>
          <p:nvPr/>
        </p:nvSpPr>
        <p:spPr>
          <a:xfrm>
            <a:off x="8332884"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720" name="Shape 1720"/>
          <p:cNvSpPr/>
          <p:nvPr/>
        </p:nvSpPr>
        <p:spPr>
          <a:xfrm>
            <a:off x="8594618"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0</a:t>
            </a:r>
          </a:p>
        </p:txBody>
      </p:sp>
      <p:sp>
        <p:nvSpPr>
          <p:cNvPr id="1721" name="Shape 1721"/>
          <p:cNvSpPr/>
          <p:nvPr/>
        </p:nvSpPr>
        <p:spPr>
          <a:xfrm>
            <a:off x="9482322" y="3978569"/>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722" name="Shape 1722"/>
          <p:cNvSpPr/>
          <p:nvPr/>
        </p:nvSpPr>
        <p:spPr>
          <a:xfrm>
            <a:off x="9744055"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1</a:t>
            </a:r>
          </a:p>
        </p:txBody>
      </p:sp>
      <p:sp>
        <p:nvSpPr>
          <p:cNvPr id="1723" name="Shape 1723"/>
          <p:cNvSpPr/>
          <p:nvPr/>
        </p:nvSpPr>
        <p:spPr>
          <a:xfrm>
            <a:off x="10631760" y="3978569"/>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724" name="Shape 1724"/>
          <p:cNvSpPr/>
          <p:nvPr/>
        </p:nvSpPr>
        <p:spPr>
          <a:xfrm>
            <a:off x="10893493"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2</a:t>
            </a:r>
          </a:p>
        </p:txBody>
      </p:sp>
      <p:sp>
        <p:nvSpPr>
          <p:cNvPr id="1725" name="Shape 1725"/>
          <p:cNvSpPr/>
          <p:nvPr/>
        </p:nvSpPr>
        <p:spPr>
          <a:xfrm>
            <a:off x="11781198"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726" name="Shape 1726"/>
          <p:cNvSpPr/>
          <p:nvPr/>
        </p:nvSpPr>
        <p:spPr>
          <a:xfrm>
            <a:off x="12042932"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3</a:t>
            </a:r>
          </a:p>
        </p:txBody>
      </p:sp>
      <p:sp>
        <p:nvSpPr>
          <p:cNvPr id="1727" name="Shape 1727"/>
          <p:cNvSpPr/>
          <p:nvPr/>
        </p:nvSpPr>
        <p:spPr>
          <a:xfrm>
            <a:off x="12941132"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728" name="Shape 1728"/>
          <p:cNvSpPr/>
          <p:nvPr/>
        </p:nvSpPr>
        <p:spPr>
          <a:xfrm>
            <a:off x="13202866"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4</a:t>
            </a:r>
          </a:p>
        </p:txBody>
      </p:sp>
      <p:sp>
        <p:nvSpPr>
          <p:cNvPr id="1729" name="Shape 1729"/>
          <p:cNvSpPr/>
          <p:nvPr/>
        </p:nvSpPr>
        <p:spPr>
          <a:xfrm>
            <a:off x="14090570"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730" name="Shape 1730"/>
          <p:cNvSpPr/>
          <p:nvPr/>
        </p:nvSpPr>
        <p:spPr>
          <a:xfrm>
            <a:off x="14352304"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5</a:t>
            </a:r>
          </a:p>
        </p:txBody>
      </p:sp>
      <p:sp>
        <p:nvSpPr>
          <p:cNvPr id="1731" name="Shape 1731"/>
          <p:cNvSpPr/>
          <p:nvPr/>
        </p:nvSpPr>
        <p:spPr>
          <a:xfrm>
            <a:off x="15240008"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732" name="Shape 1732"/>
          <p:cNvSpPr/>
          <p:nvPr/>
        </p:nvSpPr>
        <p:spPr>
          <a:xfrm>
            <a:off x="15501742"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6</a:t>
            </a:r>
          </a:p>
        </p:txBody>
      </p:sp>
      <p:sp>
        <p:nvSpPr>
          <p:cNvPr id="1733" name="Shape 1733"/>
          <p:cNvSpPr/>
          <p:nvPr/>
        </p:nvSpPr>
        <p:spPr>
          <a:xfrm>
            <a:off x="16389447" y="3978569"/>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734" name="Shape 1734"/>
          <p:cNvSpPr/>
          <p:nvPr/>
        </p:nvSpPr>
        <p:spPr>
          <a:xfrm>
            <a:off x="16651180" y="4388896"/>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7</a:t>
            </a:r>
          </a:p>
        </p:txBody>
      </p:sp>
      <p:sp>
        <p:nvSpPr>
          <p:cNvPr id="1735" name="Shape 1735"/>
          <p:cNvSpPr/>
          <p:nvPr/>
        </p:nvSpPr>
        <p:spPr>
          <a:xfrm>
            <a:off x="4830539" y="7071695"/>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physical:</a:t>
            </a:r>
          </a:p>
        </p:txBody>
      </p:sp>
      <p:sp>
        <p:nvSpPr>
          <p:cNvPr id="1736" name="Shape 1736"/>
          <p:cNvSpPr/>
          <p:nvPr/>
        </p:nvSpPr>
        <p:spPr>
          <a:xfrm>
            <a:off x="5359530" y="3818808"/>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logical:</a:t>
            </a:r>
          </a:p>
        </p:txBody>
      </p:sp>
      <p:sp>
        <p:nvSpPr>
          <p:cNvPr id="1737" name="Shape 1737"/>
          <p:cNvSpPr/>
          <p:nvPr/>
        </p:nvSpPr>
        <p:spPr>
          <a:xfrm>
            <a:off x="9436970" y="5529899"/>
            <a:ext cx="1" cy="1045602"/>
          </a:xfrm>
          <a:prstGeom prst="line">
            <a:avLst/>
          </a:prstGeom>
          <a:ln w="25400">
            <a:solidFill>
              <a:schemeClr val="tx1"/>
            </a:solidFill>
            <a:miter lim="400000"/>
            <a:tailEnd type="triangle"/>
          </a:ln>
        </p:spPr>
        <p:txBody>
          <a:bodyPr lIns="0" tIns="0" rIns="0" bIns="0" anchor="ctr"/>
          <a:lstStyle/>
          <a:p>
            <a:pPr>
              <a:defRPr sz="2600"/>
            </a:pPr>
            <a:endParaRPr sz="3656"/>
          </a:p>
        </p:txBody>
      </p:sp>
      <p:sp>
        <p:nvSpPr>
          <p:cNvPr id="1738" name="Shape 1738"/>
          <p:cNvSpPr/>
          <p:nvPr/>
        </p:nvSpPr>
        <p:spPr>
          <a:xfrm>
            <a:off x="11939047" y="5410924"/>
            <a:ext cx="4467492" cy="1226919"/>
          </a:xfrm>
          <a:prstGeom prst="line">
            <a:avLst/>
          </a:prstGeom>
          <a:ln w="25400">
            <a:solidFill>
              <a:schemeClr val="tx1"/>
            </a:solidFill>
            <a:miter lim="400000"/>
            <a:tailEnd type="triangle"/>
          </a:ln>
        </p:spPr>
        <p:txBody>
          <a:bodyPr lIns="0" tIns="0" rIns="0" bIns="0" anchor="ctr"/>
          <a:lstStyle/>
          <a:p>
            <a:pPr>
              <a:defRPr sz="2600"/>
            </a:pPr>
            <a:endParaRPr sz="3656"/>
          </a:p>
        </p:txBody>
      </p:sp>
      <p:grpSp>
        <p:nvGrpSpPr>
          <p:cNvPr id="1742" name="Group 1742"/>
          <p:cNvGrpSpPr/>
          <p:nvPr/>
        </p:nvGrpSpPr>
        <p:grpSpPr>
          <a:xfrm>
            <a:off x="8390306" y="6664415"/>
            <a:ext cx="2072471" cy="133881"/>
            <a:chOff x="0" y="0"/>
            <a:chExt cx="1473756" cy="95203"/>
          </a:xfrm>
        </p:grpSpPr>
        <p:sp>
          <p:nvSpPr>
            <p:cNvPr id="1739" name="Shape 1739"/>
            <p:cNvSpPr/>
            <p:nvPr/>
          </p:nvSpPr>
          <p:spPr>
            <a:xfrm>
              <a:off x="64056" y="0"/>
              <a:ext cx="1357153"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740" name="Shape 1740"/>
            <p:cNvSpPr/>
            <p:nvPr/>
          </p:nvSpPr>
          <p:spPr>
            <a:xfrm flipH="1">
              <a:off x="0" y="0"/>
              <a:ext cx="64057"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741" name="Shape 1741"/>
            <p:cNvSpPr/>
            <p:nvPr/>
          </p:nvSpPr>
          <p:spPr>
            <a:xfrm>
              <a:off x="1409699" y="0"/>
              <a:ext cx="64058"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grpSp>
        <p:nvGrpSpPr>
          <p:cNvPr id="1746" name="Group 1746"/>
          <p:cNvGrpSpPr/>
          <p:nvPr/>
        </p:nvGrpSpPr>
        <p:grpSpPr>
          <a:xfrm>
            <a:off x="16069836" y="6700134"/>
            <a:ext cx="2072472" cy="133881"/>
            <a:chOff x="0" y="0"/>
            <a:chExt cx="1473756" cy="95203"/>
          </a:xfrm>
        </p:grpSpPr>
        <p:sp>
          <p:nvSpPr>
            <p:cNvPr id="1743" name="Shape 1743"/>
            <p:cNvSpPr/>
            <p:nvPr/>
          </p:nvSpPr>
          <p:spPr>
            <a:xfrm>
              <a:off x="64056" y="0"/>
              <a:ext cx="1357153"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744" name="Shape 1744"/>
            <p:cNvSpPr/>
            <p:nvPr/>
          </p:nvSpPr>
          <p:spPr>
            <a:xfrm flipH="1">
              <a:off x="0" y="0"/>
              <a:ext cx="64057"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745" name="Shape 1745"/>
            <p:cNvSpPr/>
            <p:nvPr/>
          </p:nvSpPr>
          <p:spPr>
            <a:xfrm>
              <a:off x="1409699" y="0"/>
              <a:ext cx="64058"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grpSp>
        <p:nvGrpSpPr>
          <p:cNvPr id="1750" name="Group 1750"/>
          <p:cNvGrpSpPr/>
          <p:nvPr/>
        </p:nvGrpSpPr>
        <p:grpSpPr>
          <a:xfrm rot="10800000" flipH="1">
            <a:off x="8390306" y="5235665"/>
            <a:ext cx="2072471" cy="133881"/>
            <a:chOff x="0" y="0"/>
            <a:chExt cx="1473756" cy="95203"/>
          </a:xfrm>
        </p:grpSpPr>
        <p:sp>
          <p:nvSpPr>
            <p:cNvPr id="1747" name="Shape 1747"/>
            <p:cNvSpPr/>
            <p:nvPr/>
          </p:nvSpPr>
          <p:spPr>
            <a:xfrm>
              <a:off x="64056" y="0"/>
              <a:ext cx="1357153"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748" name="Shape 1748"/>
            <p:cNvSpPr/>
            <p:nvPr/>
          </p:nvSpPr>
          <p:spPr>
            <a:xfrm flipH="1">
              <a:off x="0" y="0"/>
              <a:ext cx="64057"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749" name="Shape 1749"/>
            <p:cNvSpPr/>
            <p:nvPr/>
          </p:nvSpPr>
          <p:spPr>
            <a:xfrm>
              <a:off x="1409699" y="0"/>
              <a:ext cx="64058"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grpSp>
        <p:nvGrpSpPr>
          <p:cNvPr id="1754" name="Group 1754"/>
          <p:cNvGrpSpPr/>
          <p:nvPr/>
        </p:nvGrpSpPr>
        <p:grpSpPr>
          <a:xfrm rot="10800000" flipH="1">
            <a:off x="10712025" y="5235665"/>
            <a:ext cx="2072471" cy="133881"/>
            <a:chOff x="0" y="0"/>
            <a:chExt cx="1473756" cy="95203"/>
          </a:xfrm>
        </p:grpSpPr>
        <p:sp>
          <p:nvSpPr>
            <p:cNvPr id="1751" name="Shape 1751"/>
            <p:cNvSpPr/>
            <p:nvPr/>
          </p:nvSpPr>
          <p:spPr>
            <a:xfrm>
              <a:off x="64056" y="0"/>
              <a:ext cx="1357153"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752" name="Shape 1752"/>
            <p:cNvSpPr/>
            <p:nvPr/>
          </p:nvSpPr>
          <p:spPr>
            <a:xfrm flipH="1">
              <a:off x="0" y="0"/>
              <a:ext cx="64057"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753" name="Shape 1753"/>
            <p:cNvSpPr/>
            <p:nvPr/>
          </p:nvSpPr>
          <p:spPr>
            <a:xfrm>
              <a:off x="1409699" y="0"/>
              <a:ext cx="64058"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1755" name="Shape 1755"/>
          <p:cNvSpPr/>
          <p:nvPr/>
        </p:nvSpPr>
        <p:spPr>
          <a:xfrm>
            <a:off x="11205048" y="3529912"/>
            <a:ext cx="1" cy="407416"/>
          </a:xfrm>
          <a:prstGeom prst="line">
            <a:avLst/>
          </a:prstGeom>
          <a:ln w="25400">
            <a:solidFill>
              <a:srgbClr val="FFFFFF"/>
            </a:solidFill>
            <a:miter lim="400000"/>
            <a:tailEnd type="triangle"/>
          </a:ln>
        </p:spPr>
        <p:txBody>
          <a:bodyPr lIns="71438" tIns="71438" rIns="71438" bIns="71438" anchor="ctr"/>
          <a:lstStyle/>
          <a:p>
            <a:pPr>
              <a:defRPr sz="2600"/>
            </a:pPr>
            <a:endParaRPr sz="3656"/>
          </a:p>
        </p:txBody>
      </p:sp>
      <p:sp>
        <p:nvSpPr>
          <p:cNvPr id="1756" name="Shape 1756"/>
          <p:cNvSpPr/>
          <p:nvPr/>
        </p:nvSpPr>
        <p:spPr>
          <a:xfrm>
            <a:off x="9442093" y="2505195"/>
            <a:ext cx="3454473"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write 1011</a:t>
            </a:r>
          </a:p>
        </p:txBody>
      </p:sp>
      <p:sp>
        <p:nvSpPr>
          <p:cNvPr id="52" name="Rectangle 51">
            <a:extLst>
              <a:ext uri="{FF2B5EF4-FFF2-40B4-BE49-F238E27FC236}">
                <a16:creationId xmlns:a16="http://schemas.microsoft.com/office/drawing/2014/main" id="{2EB2EF69-0A16-F846-920D-1A91CBE4565F}"/>
              </a:ext>
            </a:extLst>
          </p:cNvPr>
          <p:cNvSpPr/>
          <p:nvPr/>
        </p:nvSpPr>
        <p:spPr>
          <a:xfrm>
            <a:off x="12042932" y="9681642"/>
            <a:ext cx="12192000" cy="3416320"/>
          </a:xfrm>
          <a:prstGeom prst="rect">
            <a:avLst/>
          </a:prstGeom>
        </p:spPr>
        <p:txBody>
          <a:bodyPr>
            <a:spAutoFit/>
          </a:bodyPr>
          <a:lstStyle/>
          <a:p>
            <a:pPr algn="l">
              <a:defRPr sz="1800">
                <a:solidFill>
                  <a:srgbClr val="000000"/>
                </a:solidFill>
              </a:defRPr>
            </a:pPr>
            <a:r>
              <a:rPr lang="en-US" sz="5400" dirty="0">
                <a:solidFill>
                  <a:srgbClr val="FFFFFF"/>
                </a:solidFill>
              </a:rPr>
              <a:t>Disadvantages?</a:t>
            </a:r>
          </a:p>
          <a:p>
            <a:pPr algn="l">
              <a:defRPr sz="1800">
                <a:solidFill>
                  <a:srgbClr val="000000"/>
                </a:solidFill>
              </a:defRPr>
            </a:pPr>
            <a:r>
              <a:rPr lang="en-US" sz="5400" dirty="0">
                <a:solidFill>
                  <a:srgbClr val="FFFFFF"/>
                </a:solidFill>
              </a:rPr>
              <a:t> - more read-modify-write updates</a:t>
            </a:r>
          </a:p>
          <a:p>
            <a:pPr algn="l">
              <a:defRPr sz="1800">
                <a:solidFill>
                  <a:srgbClr val="000000"/>
                </a:solidFill>
              </a:defRPr>
            </a:pPr>
            <a:r>
              <a:rPr lang="en-US" sz="5400" dirty="0">
                <a:solidFill>
                  <a:srgbClr val="FFFFFF"/>
                </a:solidFill>
              </a:rPr>
              <a:t> - more garbage</a:t>
            </a:r>
          </a:p>
          <a:p>
            <a:pPr algn="l">
              <a:defRPr sz="1800">
                <a:solidFill>
                  <a:srgbClr val="000000"/>
                </a:solidFill>
              </a:defRPr>
            </a:pPr>
            <a:r>
              <a:rPr lang="en-US" sz="5400" dirty="0">
                <a:solidFill>
                  <a:srgbClr val="FFFFFF"/>
                </a:solidFill>
              </a:rPr>
              <a:t> - less flexibility for placement</a:t>
            </a:r>
          </a:p>
        </p:txBody>
      </p:sp>
    </p:spTree>
    <p:extLst>
      <p:ext uri="{BB962C8B-B14F-4D97-AF65-F5344CB8AC3E}">
        <p14:creationId xmlns:p14="http://schemas.microsoft.com/office/powerpoint/2010/main" val="2030035658"/>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 name="Shape 1761"/>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9113">
                <a:solidFill>
                  <a:srgbClr val="FFFFFF"/>
                </a:solidFill>
              </a:rPr>
              <a:t>Hybrid FTL</a:t>
            </a:r>
          </a:p>
        </p:txBody>
      </p:sp>
      <p:sp>
        <p:nvSpPr>
          <p:cNvPr id="1762" name="Shape 1762"/>
          <p:cNvSpPr>
            <a:spLocks noGrp="1"/>
          </p:cNvSpPr>
          <p:nvPr>
            <p:ph idx="1"/>
          </p:nvPr>
        </p:nvSpPr>
        <p:spPr>
          <a:xfrm>
            <a:off x="1228933" y="3455381"/>
            <a:ext cx="21038030" cy="9320456"/>
          </a:xfrm>
          <a:prstGeom prst="rect">
            <a:avLst/>
          </a:prstGeom>
        </p:spPr>
        <p:txBody>
          <a:bodyPr>
            <a:normAutofit fontScale="92500" lnSpcReduction="10000"/>
          </a:bodyPr>
          <a:lstStyle/>
          <a:p>
            <a:pPr lvl="0">
              <a:defRPr sz="1800">
                <a:solidFill>
                  <a:srgbClr val="000000"/>
                </a:solidFill>
              </a:defRPr>
            </a:pPr>
            <a:r>
              <a:rPr sz="5344" dirty="0"/>
              <a:t>Use course-grained mapping for most (e.g., 95%) of data </a:t>
            </a:r>
            <a:br>
              <a:rPr lang="en-US" sz="5344" dirty="0"/>
            </a:br>
            <a:r>
              <a:rPr lang="en-US" sz="5344" dirty="0"/>
              <a:t>	</a:t>
            </a:r>
            <a:r>
              <a:rPr sz="5344" dirty="0"/>
              <a:t>Map at block level</a:t>
            </a:r>
          </a:p>
          <a:p>
            <a:pPr lvl="0">
              <a:defRPr sz="1800">
                <a:solidFill>
                  <a:srgbClr val="000000"/>
                </a:solidFill>
              </a:defRPr>
            </a:pPr>
            <a:r>
              <a:rPr sz="5344" dirty="0"/>
              <a:t>Use fine-grained mapping for recent </a:t>
            </a:r>
            <a:r>
              <a:rPr lang="en-US" sz="5344" dirty="0"/>
              <a:t>(changing) </a:t>
            </a:r>
            <a:r>
              <a:rPr sz="5344" dirty="0"/>
              <a:t>data</a:t>
            </a:r>
            <a:br>
              <a:rPr lang="en-US" sz="5344" dirty="0"/>
            </a:br>
            <a:r>
              <a:rPr lang="en-US" sz="5344" dirty="0"/>
              <a:t>	</a:t>
            </a:r>
            <a:r>
              <a:rPr sz="5344" dirty="0"/>
              <a:t>Map at page level</a:t>
            </a:r>
            <a:endParaRPr lang="en-US" sz="5344" dirty="0"/>
          </a:p>
          <a:p>
            <a:pPr lvl="0">
              <a:defRPr sz="1800">
                <a:solidFill>
                  <a:srgbClr val="000000"/>
                </a:solidFill>
              </a:defRPr>
            </a:pPr>
            <a:r>
              <a:rPr lang="en-US" sz="5344" dirty="0"/>
              <a:t>Write changed pages to designated log blocks.</a:t>
            </a:r>
          </a:p>
          <a:p>
            <a:pPr lvl="0">
              <a:defRPr sz="1800">
                <a:solidFill>
                  <a:srgbClr val="000000"/>
                </a:solidFill>
              </a:defRPr>
            </a:pPr>
            <a:r>
              <a:rPr lang="en-US" sz="5344" dirty="0"/>
              <a:t>After log blocks become full, merge changes with old data</a:t>
            </a:r>
          </a:p>
          <a:p>
            <a:pPr marL="1276362" lvl="1" indent="-685800">
              <a:buFont typeface="Arial" charset="0"/>
              <a:buChar char="•"/>
              <a:defRPr sz="1800">
                <a:solidFill>
                  <a:srgbClr val="000000"/>
                </a:solidFill>
              </a:defRPr>
            </a:pPr>
            <a:r>
              <a:rPr lang="en-US" sz="5400" dirty="0">
                <a:solidFill>
                  <a:schemeClr val="bg1"/>
                </a:solidFill>
              </a:rPr>
              <a:t>full merge</a:t>
            </a:r>
          </a:p>
          <a:p>
            <a:pPr marL="1276362" lvl="1" indent="-685800">
              <a:buFont typeface="Arial" charset="0"/>
              <a:buChar char="•"/>
              <a:defRPr sz="1800">
                <a:solidFill>
                  <a:srgbClr val="000000"/>
                </a:solidFill>
              </a:defRPr>
            </a:pPr>
            <a:r>
              <a:rPr lang="en-US" sz="5344" dirty="0"/>
              <a:t>partial merge</a:t>
            </a:r>
          </a:p>
          <a:p>
            <a:pPr marL="1276362" lvl="1" indent="-685800">
              <a:buFont typeface="Arial" charset="0"/>
              <a:buChar char="•"/>
              <a:defRPr sz="1800">
                <a:solidFill>
                  <a:srgbClr val="000000"/>
                </a:solidFill>
              </a:defRPr>
            </a:pPr>
            <a:r>
              <a:rPr lang="en-US" sz="5344" dirty="0"/>
              <a:t>switch merge</a:t>
            </a:r>
          </a:p>
          <a:p>
            <a:pPr lvl="0">
              <a:defRPr sz="1800">
                <a:solidFill>
                  <a:srgbClr val="000000"/>
                </a:solidFill>
              </a:defRPr>
            </a:pPr>
            <a:r>
              <a:rPr lang="en-US" sz="5344" dirty="0"/>
              <a:t>Eventually garbage collect old pages</a:t>
            </a:r>
          </a:p>
          <a:p>
            <a:pPr lvl="0">
              <a:defRPr sz="1800">
                <a:solidFill>
                  <a:srgbClr val="000000"/>
                </a:solidFill>
              </a:defRPr>
            </a:pPr>
            <a:endParaRPr sz="5344" dirty="0"/>
          </a:p>
        </p:txBody>
      </p:sp>
    </p:spTree>
    <p:extLst>
      <p:ext uri="{BB962C8B-B14F-4D97-AF65-F5344CB8AC3E}">
        <p14:creationId xmlns:p14="http://schemas.microsoft.com/office/powerpoint/2010/main" val="17366041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3" name="Shape 1773"/>
          <p:cNvSpPr/>
          <p:nvPr/>
        </p:nvSpPr>
        <p:spPr>
          <a:xfrm>
            <a:off x="617745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A</a:t>
            </a:r>
          </a:p>
        </p:txBody>
      </p:sp>
      <p:sp>
        <p:nvSpPr>
          <p:cNvPr id="1774" name="Shape 1774"/>
          <p:cNvSpPr/>
          <p:nvPr/>
        </p:nvSpPr>
        <p:spPr>
          <a:xfrm>
            <a:off x="7228274"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0</a:t>
            </a:r>
          </a:p>
        </p:txBody>
      </p:sp>
      <p:sp>
        <p:nvSpPr>
          <p:cNvPr id="1775" name="Shape 1775"/>
          <p:cNvSpPr/>
          <p:nvPr/>
        </p:nvSpPr>
        <p:spPr>
          <a:xfrm>
            <a:off x="732689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B</a:t>
            </a:r>
          </a:p>
        </p:txBody>
      </p:sp>
      <p:sp>
        <p:nvSpPr>
          <p:cNvPr id="1776" name="Shape 1776"/>
          <p:cNvSpPr/>
          <p:nvPr/>
        </p:nvSpPr>
        <p:spPr>
          <a:xfrm>
            <a:off x="847633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C</a:t>
            </a:r>
          </a:p>
        </p:txBody>
      </p:sp>
      <p:sp>
        <p:nvSpPr>
          <p:cNvPr id="1777" name="Shape 1777"/>
          <p:cNvSpPr/>
          <p:nvPr/>
        </p:nvSpPr>
        <p:spPr>
          <a:xfrm>
            <a:off x="962577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D</a:t>
            </a:r>
          </a:p>
        </p:txBody>
      </p:sp>
      <p:sp>
        <p:nvSpPr>
          <p:cNvPr id="1778" name="Shape 1778"/>
          <p:cNvSpPr/>
          <p:nvPr/>
        </p:nvSpPr>
        <p:spPr>
          <a:xfrm>
            <a:off x="1121432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dirty="0"/>
              <a:t>1111</a:t>
            </a:r>
          </a:p>
        </p:txBody>
      </p:sp>
      <p:sp>
        <p:nvSpPr>
          <p:cNvPr id="1779" name="Shape 1779"/>
          <p:cNvSpPr/>
          <p:nvPr/>
        </p:nvSpPr>
        <p:spPr>
          <a:xfrm>
            <a:off x="11467654" y="6561801"/>
            <a:ext cx="4020332"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1 (log)</a:t>
            </a:r>
          </a:p>
        </p:txBody>
      </p:sp>
      <p:sp>
        <p:nvSpPr>
          <p:cNvPr id="1780" name="Shape 1780"/>
          <p:cNvSpPr/>
          <p:nvPr/>
        </p:nvSpPr>
        <p:spPr>
          <a:xfrm>
            <a:off x="12363767"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1781" name="Shape 1781"/>
          <p:cNvSpPr/>
          <p:nvPr/>
        </p:nvSpPr>
        <p:spPr>
          <a:xfrm>
            <a:off x="1351320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1782" name="Shape 1782"/>
          <p:cNvSpPr/>
          <p:nvPr/>
        </p:nvSpPr>
        <p:spPr>
          <a:xfrm>
            <a:off x="1466264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1783" name="Shape 1783"/>
          <p:cNvSpPr/>
          <p:nvPr/>
        </p:nvSpPr>
        <p:spPr>
          <a:xfrm>
            <a:off x="6189759" y="2192632"/>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784" name="Shape 1784"/>
          <p:cNvSpPr/>
          <p:nvPr/>
        </p:nvSpPr>
        <p:spPr>
          <a:xfrm>
            <a:off x="6451493"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0</a:t>
            </a:r>
          </a:p>
        </p:txBody>
      </p:sp>
      <p:sp>
        <p:nvSpPr>
          <p:cNvPr id="1785" name="Shape 1785"/>
          <p:cNvSpPr/>
          <p:nvPr/>
        </p:nvSpPr>
        <p:spPr>
          <a:xfrm>
            <a:off x="7339197" y="2192632"/>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786" name="Shape 1786"/>
          <p:cNvSpPr/>
          <p:nvPr/>
        </p:nvSpPr>
        <p:spPr>
          <a:xfrm>
            <a:off x="7600930"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1</a:t>
            </a:r>
          </a:p>
        </p:txBody>
      </p:sp>
      <p:sp>
        <p:nvSpPr>
          <p:cNvPr id="1787" name="Shape 1787"/>
          <p:cNvSpPr/>
          <p:nvPr/>
        </p:nvSpPr>
        <p:spPr>
          <a:xfrm>
            <a:off x="8488635" y="2192632"/>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788" name="Shape 1788"/>
          <p:cNvSpPr/>
          <p:nvPr/>
        </p:nvSpPr>
        <p:spPr>
          <a:xfrm>
            <a:off x="8750368"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2</a:t>
            </a:r>
          </a:p>
        </p:txBody>
      </p:sp>
      <p:sp>
        <p:nvSpPr>
          <p:cNvPr id="1789" name="Shape 1789"/>
          <p:cNvSpPr/>
          <p:nvPr/>
        </p:nvSpPr>
        <p:spPr>
          <a:xfrm>
            <a:off x="9638073" y="2192632"/>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1790" name="Shape 1790"/>
          <p:cNvSpPr/>
          <p:nvPr/>
        </p:nvSpPr>
        <p:spPr>
          <a:xfrm>
            <a:off x="9899807"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3</a:t>
            </a:r>
          </a:p>
        </p:txBody>
      </p:sp>
      <p:sp>
        <p:nvSpPr>
          <p:cNvPr id="1791" name="Shape 1791"/>
          <p:cNvSpPr/>
          <p:nvPr/>
        </p:nvSpPr>
        <p:spPr>
          <a:xfrm>
            <a:off x="3044602" y="5285757"/>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physical:</a:t>
            </a:r>
          </a:p>
        </p:txBody>
      </p:sp>
      <p:sp>
        <p:nvSpPr>
          <p:cNvPr id="1792" name="Shape 1792"/>
          <p:cNvSpPr/>
          <p:nvPr/>
        </p:nvSpPr>
        <p:spPr>
          <a:xfrm>
            <a:off x="3573592" y="2032870"/>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logical:</a:t>
            </a:r>
          </a:p>
        </p:txBody>
      </p:sp>
      <p:sp>
        <p:nvSpPr>
          <p:cNvPr id="1793" name="Shape 1793"/>
          <p:cNvSpPr/>
          <p:nvPr/>
        </p:nvSpPr>
        <p:spPr>
          <a:xfrm>
            <a:off x="8454705" y="3743961"/>
            <a:ext cx="1" cy="1045602"/>
          </a:xfrm>
          <a:prstGeom prst="line">
            <a:avLst/>
          </a:prstGeom>
          <a:ln w="25400">
            <a:solidFill>
              <a:srgbClr val="FFFFFF"/>
            </a:solidFill>
            <a:miter lim="400000"/>
            <a:tailEnd type="triangle"/>
          </a:ln>
        </p:spPr>
        <p:txBody>
          <a:bodyPr lIns="0" tIns="0" rIns="0" bIns="0" anchor="ctr"/>
          <a:lstStyle/>
          <a:p>
            <a:pPr>
              <a:defRPr sz="2600"/>
            </a:pPr>
            <a:endParaRPr sz="3656"/>
          </a:p>
        </p:txBody>
      </p:sp>
      <p:grpSp>
        <p:nvGrpSpPr>
          <p:cNvPr id="1797" name="Group 1797"/>
          <p:cNvGrpSpPr/>
          <p:nvPr/>
        </p:nvGrpSpPr>
        <p:grpSpPr>
          <a:xfrm>
            <a:off x="6247181" y="3449728"/>
            <a:ext cx="4394190" cy="133881"/>
            <a:chOff x="0" y="0"/>
            <a:chExt cx="3124756" cy="95203"/>
          </a:xfrm>
        </p:grpSpPr>
        <p:sp>
          <p:nvSpPr>
            <p:cNvPr id="1794" name="Shape 1794"/>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795" name="Shape 1795"/>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796" name="Shape 1796"/>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1798" name="Shape 1798"/>
          <p:cNvSpPr/>
          <p:nvPr/>
        </p:nvSpPr>
        <p:spPr>
          <a:xfrm>
            <a:off x="11085178" y="1790247"/>
            <a:ext cx="7934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a:t>
            </a:r>
          </a:p>
        </p:txBody>
      </p:sp>
      <p:sp>
        <p:nvSpPr>
          <p:cNvPr id="1799" name="Shape 1799"/>
          <p:cNvSpPr/>
          <p:nvPr/>
        </p:nvSpPr>
        <p:spPr>
          <a:xfrm>
            <a:off x="1621495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1800" name="Shape 1800"/>
          <p:cNvSpPr/>
          <p:nvPr/>
        </p:nvSpPr>
        <p:spPr>
          <a:xfrm>
            <a:off x="17265773"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2</a:t>
            </a:r>
          </a:p>
        </p:txBody>
      </p:sp>
      <p:sp>
        <p:nvSpPr>
          <p:cNvPr id="1801" name="Shape 1801"/>
          <p:cNvSpPr/>
          <p:nvPr/>
        </p:nvSpPr>
        <p:spPr>
          <a:xfrm>
            <a:off x="1736439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1802" name="Shape 1802"/>
          <p:cNvSpPr/>
          <p:nvPr/>
        </p:nvSpPr>
        <p:spPr>
          <a:xfrm>
            <a:off x="1851383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1803" name="Shape 1803"/>
          <p:cNvSpPr/>
          <p:nvPr/>
        </p:nvSpPr>
        <p:spPr>
          <a:xfrm>
            <a:off x="1966326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grpSp>
        <p:nvGrpSpPr>
          <p:cNvPr id="1807" name="Group 1807"/>
          <p:cNvGrpSpPr/>
          <p:nvPr/>
        </p:nvGrpSpPr>
        <p:grpSpPr>
          <a:xfrm rot="10800000" flipH="1">
            <a:off x="6247181" y="4878478"/>
            <a:ext cx="4394190" cy="133881"/>
            <a:chOff x="0" y="0"/>
            <a:chExt cx="3124756" cy="95203"/>
          </a:xfrm>
        </p:grpSpPr>
        <p:sp>
          <p:nvSpPr>
            <p:cNvPr id="1804" name="Shape 1804"/>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805" name="Shape 1805"/>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1806" name="Shape 1806"/>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39" name="Shape 1844"/>
          <p:cNvSpPr/>
          <p:nvPr/>
        </p:nvSpPr>
        <p:spPr>
          <a:xfrm>
            <a:off x="10018630" y="1637124"/>
            <a:ext cx="1" cy="289718"/>
          </a:xfrm>
          <a:prstGeom prst="line">
            <a:avLst/>
          </a:prstGeom>
          <a:ln w="25400">
            <a:solidFill>
              <a:srgbClr val="FFFFFF"/>
            </a:solidFill>
            <a:miter lim="400000"/>
            <a:tailEnd type="triangle"/>
          </a:ln>
        </p:spPr>
        <p:txBody>
          <a:bodyPr lIns="50800" tIns="50800" rIns="50800" bIns="50800" anchor="ctr"/>
          <a:lstStyle/>
          <a:p>
            <a:pPr>
              <a:defRPr sz="2600"/>
            </a:pPr>
            <a:endParaRPr sz="2600"/>
          </a:p>
        </p:txBody>
      </p:sp>
      <p:sp>
        <p:nvSpPr>
          <p:cNvPr id="40" name="Shape 1845"/>
          <p:cNvSpPr/>
          <p:nvPr/>
        </p:nvSpPr>
        <p:spPr>
          <a:xfrm>
            <a:off x="9097803" y="912903"/>
            <a:ext cx="1790854"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1800">
                <a:solidFill>
                  <a:srgbClr val="000000"/>
                </a:solidFill>
              </a:defRPr>
            </a:pPr>
            <a:r>
              <a:rPr sz="3600" dirty="0">
                <a:solidFill>
                  <a:srgbClr val="FFFFFF"/>
                </a:solidFill>
              </a:rPr>
              <a:t>write D2</a:t>
            </a:r>
          </a:p>
        </p:txBody>
      </p:sp>
      <p:sp>
        <p:nvSpPr>
          <p:cNvPr id="42" name="Rectangle 41"/>
          <p:cNvSpPr/>
          <p:nvPr/>
        </p:nvSpPr>
        <p:spPr>
          <a:xfrm>
            <a:off x="11214329" y="5285822"/>
            <a:ext cx="1109598" cy="923330"/>
          </a:xfrm>
          <a:prstGeom prst="rect">
            <a:avLst/>
          </a:prstGeom>
        </p:spPr>
        <p:txBody>
          <a:bodyPr wrap="none">
            <a:spAutoFit/>
          </a:bodyPr>
          <a:lstStyle/>
          <a:p>
            <a:pPr>
              <a:defRPr sz="1800">
                <a:solidFill>
                  <a:srgbClr val="000000"/>
                </a:solidFill>
              </a:defRPr>
            </a:pPr>
            <a:r>
              <a:rPr lang="is-IS" sz="5400">
                <a:solidFill>
                  <a:srgbClr val="FF2600"/>
                </a:solidFill>
              </a:rPr>
              <a:t>D2</a:t>
            </a:r>
            <a:endParaRPr lang="is-IS" sz="5400" dirty="0">
              <a:solidFill>
                <a:srgbClr val="FF2600"/>
              </a:solidFill>
            </a:endParaRPr>
          </a:p>
        </p:txBody>
      </p:sp>
      <p:sp>
        <p:nvSpPr>
          <p:cNvPr id="43" name="Shape 1884"/>
          <p:cNvSpPr/>
          <p:nvPr/>
        </p:nvSpPr>
        <p:spPr>
          <a:xfrm>
            <a:off x="10527194" y="3726701"/>
            <a:ext cx="954727" cy="1075935"/>
          </a:xfrm>
          <a:prstGeom prst="line">
            <a:avLst/>
          </a:prstGeom>
          <a:ln w="25400">
            <a:solidFill>
              <a:schemeClr val="tx1"/>
            </a:solidFill>
            <a:miter lim="400000"/>
            <a:tailEnd type="triangle"/>
          </a:ln>
        </p:spPr>
        <p:txBody>
          <a:bodyPr lIns="0" tIns="0" rIns="0" bIns="0" anchor="ctr"/>
          <a:lstStyle/>
          <a:p>
            <a:pPr>
              <a:defRPr sz="2600"/>
            </a:pPr>
            <a:endParaRPr sz="2600"/>
          </a:p>
        </p:txBody>
      </p:sp>
      <p:sp>
        <p:nvSpPr>
          <p:cNvPr id="44" name="Shape 1959"/>
          <p:cNvSpPr/>
          <p:nvPr/>
        </p:nvSpPr>
        <p:spPr>
          <a:xfrm>
            <a:off x="1602026" y="9704758"/>
            <a:ext cx="18155612" cy="71814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1800">
                <a:solidFill>
                  <a:srgbClr val="000000"/>
                </a:solidFill>
              </a:defRPr>
            </a:pPr>
            <a:r>
              <a:rPr sz="4000" dirty="0">
                <a:solidFill>
                  <a:srgbClr val="FFFFFF"/>
                </a:solidFill>
              </a:rPr>
              <a:t>eventually, need to get rid of </a:t>
            </a:r>
            <a:r>
              <a:rPr lang="en-US" sz="4000" dirty="0">
                <a:solidFill>
                  <a:srgbClr val="FFFFFF"/>
                </a:solidFill>
              </a:rPr>
              <a:t>page mappings because they are expensive</a:t>
            </a:r>
            <a:endParaRPr sz="4000" dirty="0">
              <a:solidFill>
                <a:srgbClr val="FFFFFF"/>
              </a:solidFill>
            </a:endParaRPr>
          </a:p>
        </p:txBody>
      </p:sp>
      <p:sp>
        <p:nvSpPr>
          <p:cNvPr id="2" name="TextBox 1">
            <a:extLst>
              <a:ext uri="{FF2B5EF4-FFF2-40B4-BE49-F238E27FC236}">
                <a16:creationId xmlns:a16="http://schemas.microsoft.com/office/drawing/2014/main" id="{F0D9CA1B-E026-5F48-AEFA-E9087E52D254}"/>
              </a:ext>
            </a:extLst>
          </p:cNvPr>
          <p:cNvSpPr txBox="1"/>
          <p:nvPr/>
        </p:nvSpPr>
        <p:spPr>
          <a:xfrm>
            <a:off x="19040861" y="358905"/>
            <a:ext cx="4488729" cy="1107996"/>
          </a:xfrm>
          <a:prstGeom prst="rect">
            <a:avLst/>
          </a:prstGeom>
          <a:noFill/>
        </p:spPr>
        <p:txBody>
          <a:bodyPr wrap="none" rtlCol="0">
            <a:spAutoFit/>
          </a:bodyPr>
          <a:lstStyle/>
          <a:p>
            <a:r>
              <a:rPr lang="en-US" sz="6600" dirty="0">
                <a:solidFill>
                  <a:schemeClr val="tx1"/>
                </a:solidFill>
              </a:rPr>
              <a:t>Full Merge</a:t>
            </a:r>
          </a:p>
        </p:txBody>
      </p:sp>
    </p:spTree>
    <p:extLst>
      <p:ext uri="{BB962C8B-B14F-4D97-AF65-F5344CB8AC3E}">
        <p14:creationId xmlns:p14="http://schemas.microsoft.com/office/powerpoint/2010/main" val="924483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1778">
                                            <p:txEl>
                                              <p:pRg st="0" end="0"/>
                                            </p:txEl>
                                          </p:spTgt>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40"/>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39"/>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39" grpId="1" animBg="1"/>
      <p:bldP spid="40" grpId="0" animBg="1"/>
      <p:bldP spid="40" grpId="1" animBg="1"/>
      <p:bldP spid="42" grpId="0"/>
      <p:bldP spid="4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5" name="Rplot20.pdf"/>
          <p:cNvPicPr>
            <a:picLocks noChangeAspect="1"/>
          </p:cNvPicPr>
          <p:nvPr/>
        </p:nvPicPr>
        <p:blipFill>
          <a:blip r:embed="rId3"/>
          <a:stretch>
            <a:fillRect/>
          </a:stretch>
        </p:blipFill>
        <p:spPr>
          <a:xfrm>
            <a:off x="5679309" y="3792756"/>
            <a:ext cx="13025382" cy="7957485"/>
          </a:xfrm>
          <a:prstGeom prst="rect">
            <a:avLst/>
          </a:prstGeom>
          <a:ln w="12700">
            <a:miter lim="400000"/>
          </a:ln>
        </p:spPr>
      </p:pic>
      <p:sp>
        <p:nvSpPr>
          <p:cNvPr id="126" name="Shape 126"/>
          <p:cNvSpPr>
            <a:spLocks noGrp="1"/>
          </p:cNvSpPr>
          <p:nvPr>
            <p:ph type="title"/>
          </p:nvPr>
        </p:nvSpPr>
        <p:spPr>
          <a:xfrm>
            <a:off x="1925053" y="625078"/>
            <a:ext cx="21464336" cy="3036094"/>
          </a:xfrm>
          <a:prstGeom prst="rect">
            <a:avLst/>
          </a:prstGeom>
        </p:spPr>
        <p:txBody>
          <a:bodyPr/>
          <a:lstStyle>
            <a:lvl1pPr defTabSz="517564">
              <a:defRPr sz="7056"/>
            </a:lvl1pPr>
          </a:lstStyle>
          <a:p>
            <a:r>
              <a:rPr lang="en-US" dirty="0"/>
              <a:t>SSDs: Important Storage Media</a:t>
            </a:r>
            <a:endParaRPr dirty="0"/>
          </a:p>
        </p:txBody>
      </p:sp>
      <p:sp>
        <p:nvSpPr>
          <p:cNvPr id="127" name="Shape 127"/>
          <p:cNvSpPr/>
          <p:nvPr/>
        </p:nvSpPr>
        <p:spPr>
          <a:xfrm>
            <a:off x="7069980" y="6645275"/>
            <a:ext cx="1476277" cy="879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lvl1pPr>
              <a:defRPr sz="4800" b="1">
                <a:latin typeface="Helvetica"/>
                <a:ea typeface="Helvetica"/>
                <a:cs typeface="Helvetica"/>
                <a:sym typeface="Helvetica"/>
              </a:defRPr>
            </a:lvl1pPr>
          </a:lstStyle>
          <a:p>
            <a:r>
              <a:t>HDD</a:t>
            </a:r>
          </a:p>
        </p:txBody>
      </p:sp>
      <p:sp>
        <p:nvSpPr>
          <p:cNvPr id="128" name="Shape 128"/>
          <p:cNvSpPr/>
          <p:nvPr/>
        </p:nvSpPr>
        <p:spPr>
          <a:xfrm>
            <a:off x="7103616" y="8328729"/>
            <a:ext cx="1409006" cy="879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lvl1pPr>
              <a:defRPr sz="4800" b="1">
                <a:latin typeface="Helvetica"/>
                <a:ea typeface="Helvetica"/>
                <a:cs typeface="Helvetica"/>
                <a:sym typeface="Helvetica"/>
              </a:defRPr>
            </a:lvl1pPr>
          </a:lstStyle>
          <a:p>
            <a:r>
              <a:t>SSD</a:t>
            </a:r>
          </a:p>
        </p:txBody>
      </p:sp>
      <p:sp>
        <p:nvSpPr>
          <p:cNvPr id="129" name="Shape 129"/>
          <p:cNvSpPr/>
          <p:nvPr/>
        </p:nvSpPr>
        <p:spPr>
          <a:xfrm>
            <a:off x="8727281" y="3792756"/>
            <a:ext cx="7340762" cy="1189602"/>
          </a:xfrm>
          <a:prstGeom prst="rect">
            <a:avLst/>
          </a:prstGeom>
          <a:solidFill>
            <a:srgbClr val="FFFFFF"/>
          </a:solidFill>
          <a:ln w="12700">
            <a:miter lim="400000"/>
          </a:ln>
        </p:spPr>
        <p:txBody>
          <a:bodyPr lIns="71437" tIns="71437" rIns="71437" bIns="71437" anchor="ctr"/>
          <a:lstStyle/>
          <a:p>
            <a:pPr>
              <a:defRPr sz="3200"/>
            </a:pPr>
            <a:endParaRPr/>
          </a:p>
        </p:txBody>
      </p:sp>
      <p:sp>
        <p:nvSpPr>
          <p:cNvPr id="130" name="Shape 130"/>
          <p:cNvSpPr/>
          <p:nvPr/>
        </p:nvSpPr>
        <p:spPr>
          <a:xfrm>
            <a:off x="4333123" y="12668876"/>
            <a:ext cx="16129078" cy="10064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p>
            <a:pPr lvl="1">
              <a:defRPr sz="2800"/>
            </a:pPr>
            <a:r>
              <a:t>Source: Gartner, Stifel Estimates</a:t>
            </a:r>
          </a:p>
          <a:p>
            <a:pPr lvl="1">
              <a:defRPr sz="2800"/>
            </a:pPr>
            <a:r>
              <a:t>https://www.theregister.co.uk/2016/01/07/gartner_enterprise_ssd_hdd_revenue_crossover_in_2017/</a:t>
            </a:r>
          </a:p>
        </p:txBody>
      </p:sp>
      <p:grpSp>
        <p:nvGrpSpPr>
          <p:cNvPr id="133" name="Group 133"/>
          <p:cNvGrpSpPr/>
          <p:nvPr/>
        </p:nvGrpSpPr>
        <p:grpSpPr>
          <a:xfrm>
            <a:off x="14357920" y="4976610"/>
            <a:ext cx="1229172" cy="5589777"/>
            <a:chOff x="0" y="0"/>
            <a:chExt cx="1229171" cy="5589776"/>
          </a:xfrm>
        </p:grpSpPr>
        <p:sp>
          <p:nvSpPr>
            <p:cNvPr id="131" name="Shape 131"/>
            <p:cNvSpPr/>
            <p:nvPr/>
          </p:nvSpPr>
          <p:spPr>
            <a:xfrm flipV="1">
              <a:off x="614585" y="0"/>
              <a:ext cx="1" cy="5589777"/>
            </a:xfrm>
            <a:prstGeom prst="line">
              <a:avLst/>
            </a:prstGeom>
            <a:noFill/>
            <a:ln w="25400" cap="flat">
              <a:solidFill>
                <a:srgbClr val="000000"/>
              </a:solidFill>
              <a:custDash>
                <a:ds d="600000" sp="600000"/>
              </a:custDash>
              <a:miter lim="400000"/>
            </a:ln>
            <a:effectLst/>
          </p:spPr>
          <p:txBody>
            <a:bodyPr wrap="square" lIns="71437" tIns="71437" rIns="71437" bIns="71437" numCol="1" anchor="ctr">
              <a:noAutofit/>
            </a:bodyPr>
            <a:lstStyle/>
            <a:p>
              <a:pPr>
                <a:defRPr sz="3200"/>
              </a:pPr>
              <a:endParaRPr/>
            </a:p>
          </p:txBody>
        </p:sp>
        <p:sp>
          <p:nvSpPr>
            <p:cNvPr id="132" name="Shape 132"/>
            <p:cNvSpPr/>
            <p:nvPr/>
          </p:nvSpPr>
          <p:spPr>
            <a:xfrm>
              <a:off x="-1" y="2720088"/>
              <a:ext cx="1229173" cy="727076"/>
            </a:xfrm>
            <a:prstGeom prst="rect">
              <a:avLst/>
            </a:prstGeom>
            <a:solidFill>
              <a:srgbClr val="FFFFFF"/>
            </a:solid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defRPr sz="3800" b="1">
                  <a:latin typeface="Helvetica"/>
                  <a:ea typeface="Helvetica"/>
                  <a:cs typeface="Helvetica"/>
                  <a:sym typeface="Helvetica"/>
                </a:defRPr>
              </a:lvl1pPr>
            </a:lstStyle>
            <a:p>
              <a:r>
                <a:t>2017</a:t>
              </a:r>
            </a:p>
          </p:txBody>
        </p:sp>
      </p:grpSp>
    </p:spTree>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8" name="Shape 1998"/>
          <p:cNvSpPr/>
          <p:nvPr/>
        </p:nvSpPr>
        <p:spPr>
          <a:xfrm>
            <a:off x="617745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A</a:t>
            </a:r>
          </a:p>
        </p:txBody>
      </p:sp>
      <p:sp>
        <p:nvSpPr>
          <p:cNvPr id="1999" name="Shape 1999"/>
          <p:cNvSpPr/>
          <p:nvPr/>
        </p:nvSpPr>
        <p:spPr>
          <a:xfrm>
            <a:off x="7228274"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0</a:t>
            </a:r>
          </a:p>
        </p:txBody>
      </p:sp>
      <p:sp>
        <p:nvSpPr>
          <p:cNvPr id="2000" name="Shape 2000"/>
          <p:cNvSpPr/>
          <p:nvPr/>
        </p:nvSpPr>
        <p:spPr>
          <a:xfrm>
            <a:off x="732689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B</a:t>
            </a:r>
          </a:p>
        </p:txBody>
      </p:sp>
      <p:sp>
        <p:nvSpPr>
          <p:cNvPr id="2001" name="Shape 2001"/>
          <p:cNvSpPr/>
          <p:nvPr/>
        </p:nvSpPr>
        <p:spPr>
          <a:xfrm>
            <a:off x="847633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C</a:t>
            </a:r>
          </a:p>
        </p:txBody>
      </p:sp>
      <p:sp>
        <p:nvSpPr>
          <p:cNvPr id="2002" name="Shape 2002"/>
          <p:cNvSpPr/>
          <p:nvPr/>
        </p:nvSpPr>
        <p:spPr>
          <a:xfrm>
            <a:off x="962577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D</a:t>
            </a:r>
          </a:p>
        </p:txBody>
      </p:sp>
      <p:sp>
        <p:nvSpPr>
          <p:cNvPr id="2003" name="Shape 2003"/>
          <p:cNvSpPr/>
          <p:nvPr/>
        </p:nvSpPr>
        <p:spPr>
          <a:xfrm>
            <a:off x="1121432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D2</a:t>
            </a:r>
          </a:p>
        </p:txBody>
      </p:sp>
      <p:sp>
        <p:nvSpPr>
          <p:cNvPr id="2004" name="Shape 2004"/>
          <p:cNvSpPr/>
          <p:nvPr/>
        </p:nvSpPr>
        <p:spPr>
          <a:xfrm>
            <a:off x="11467654" y="6561801"/>
            <a:ext cx="4020332"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1 (log)</a:t>
            </a:r>
          </a:p>
        </p:txBody>
      </p:sp>
      <p:sp>
        <p:nvSpPr>
          <p:cNvPr id="2005" name="Shape 2005"/>
          <p:cNvSpPr/>
          <p:nvPr/>
        </p:nvSpPr>
        <p:spPr>
          <a:xfrm>
            <a:off x="12363767"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006" name="Shape 2006"/>
          <p:cNvSpPr/>
          <p:nvPr/>
        </p:nvSpPr>
        <p:spPr>
          <a:xfrm>
            <a:off x="1351320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2007" name="Shape 2007"/>
          <p:cNvSpPr/>
          <p:nvPr/>
        </p:nvSpPr>
        <p:spPr>
          <a:xfrm>
            <a:off x="1466264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2008" name="Shape 2008"/>
          <p:cNvSpPr/>
          <p:nvPr/>
        </p:nvSpPr>
        <p:spPr>
          <a:xfrm>
            <a:off x="6189759" y="2192632"/>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009" name="Shape 2009"/>
          <p:cNvSpPr/>
          <p:nvPr/>
        </p:nvSpPr>
        <p:spPr>
          <a:xfrm>
            <a:off x="6451493"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0</a:t>
            </a:r>
          </a:p>
        </p:txBody>
      </p:sp>
      <p:sp>
        <p:nvSpPr>
          <p:cNvPr id="2010" name="Shape 2010"/>
          <p:cNvSpPr/>
          <p:nvPr/>
        </p:nvSpPr>
        <p:spPr>
          <a:xfrm>
            <a:off x="7339197" y="2192632"/>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011" name="Shape 2011"/>
          <p:cNvSpPr/>
          <p:nvPr/>
        </p:nvSpPr>
        <p:spPr>
          <a:xfrm>
            <a:off x="7600930"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1</a:t>
            </a:r>
          </a:p>
        </p:txBody>
      </p:sp>
      <p:sp>
        <p:nvSpPr>
          <p:cNvPr id="2012" name="Shape 2012"/>
          <p:cNvSpPr/>
          <p:nvPr/>
        </p:nvSpPr>
        <p:spPr>
          <a:xfrm>
            <a:off x="8488635" y="2192632"/>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013" name="Shape 2013"/>
          <p:cNvSpPr/>
          <p:nvPr/>
        </p:nvSpPr>
        <p:spPr>
          <a:xfrm>
            <a:off x="8750368"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2</a:t>
            </a:r>
          </a:p>
        </p:txBody>
      </p:sp>
      <p:sp>
        <p:nvSpPr>
          <p:cNvPr id="2014" name="Shape 2014"/>
          <p:cNvSpPr/>
          <p:nvPr/>
        </p:nvSpPr>
        <p:spPr>
          <a:xfrm>
            <a:off x="9638073" y="2192632"/>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015" name="Shape 2015"/>
          <p:cNvSpPr/>
          <p:nvPr/>
        </p:nvSpPr>
        <p:spPr>
          <a:xfrm>
            <a:off x="9899807"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3</a:t>
            </a:r>
          </a:p>
        </p:txBody>
      </p:sp>
      <p:sp>
        <p:nvSpPr>
          <p:cNvPr id="2016" name="Shape 2016"/>
          <p:cNvSpPr/>
          <p:nvPr/>
        </p:nvSpPr>
        <p:spPr>
          <a:xfrm>
            <a:off x="3044602" y="5285757"/>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physical:</a:t>
            </a:r>
          </a:p>
        </p:txBody>
      </p:sp>
      <p:sp>
        <p:nvSpPr>
          <p:cNvPr id="2017" name="Shape 2017"/>
          <p:cNvSpPr/>
          <p:nvPr/>
        </p:nvSpPr>
        <p:spPr>
          <a:xfrm>
            <a:off x="3573592" y="2032870"/>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logical:</a:t>
            </a:r>
          </a:p>
        </p:txBody>
      </p:sp>
      <p:sp>
        <p:nvSpPr>
          <p:cNvPr id="2018" name="Shape 2018"/>
          <p:cNvSpPr/>
          <p:nvPr/>
        </p:nvSpPr>
        <p:spPr>
          <a:xfrm>
            <a:off x="8454705" y="3743961"/>
            <a:ext cx="1" cy="1045602"/>
          </a:xfrm>
          <a:prstGeom prst="line">
            <a:avLst/>
          </a:prstGeom>
          <a:ln w="25400">
            <a:solidFill>
              <a:srgbClr val="FFFFFF"/>
            </a:solidFill>
            <a:miter lim="400000"/>
            <a:tailEnd type="triangle"/>
          </a:ln>
        </p:spPr>
        <p:txBody>
          <a:bodyPr lIns="0" tIns="0" rIns="0" bIns="0" anchor="ctr"/>
          <a:lstStyle/>
          <a:p>
            <a:pPr>
              <a:defRPr sz="2600"/>
            </a:pPr>
            <a:endParaRPr sz="3656"/>
          </a:p>
        </p:txBody>
      </p:sp>
      <p:grpSp>
        <p:nvGrpSpPr>
          <p:cNvPr id="2022" name="Group 2022"/>
          <p:cNvGrpSpPr/>
          <p:nvPr/>
        </p:nvGrpSpPr>
        <p:grpSpPr>
          <a:xfrm>
            <a:off x="6247181" y="3449728"/>
            <a:ext cx="4394190" cy="133881"/>
            <a:chOff x="0" y="0"/>
            <a:chExt cx="3124756" cy="95203"/>
          </a:xfrm>
        </p:grpSpPr>
        <p:sp>
          <p:nvSpPr>
            <p:cNvPr id="2019" name="Shape 2019"/>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020" name="Shape 2020"/>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021" name="Shape 2021"/>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2023" name="Shape 2023"/>
          <p:cNvSpPr/>
          <p:nvPr/>
        </p:nvSpPr>
        <p:spPr>
          <a:xfrm>
            <a:off x="11085178" y="1790247"/>
            <a:ext cx="7934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a:t>
            </a:r>
          </a:p>
        </p:txBody>
      </p:sp>
      <p:sp>
        <p:nvSpPr>
          <p:cNvPr id="2024" name="Shape 2024"/>
          <p:cNvSpPr/>
          <p:nvPr/>
        </p:nvSpPr>
        <p:spPr>
          <a:xfrm>
            <a:off x="1621495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A</a:t>
            </a:r>
          </a:p>
        </p:txBody>
      </p:sp>
      <p:sp>
        <p:nvSpPr>
          <p:cNvPr id="2025" name="Shape 2025"/>
          <p:cNvSpPr/>
          <p:nvPr/>
        </p:nvSpPr>
        <p:spPr>
          <a:xfrm>
            <a:off x="17265773"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2</a:t>
            </a:r>
          </a:p>
        </p:txBody>
      </p:sp>
      <p:sp>
        <p:nvSpPr>
          <p:cNvPr id="2026" name="Shape 2026"/>
          <p:cNvSpPr/>
          <p:nvPr/>
        </p:nvSpPr>
        <p:spPr>
          <a:xfrm>
            <a:off x="1736439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B</a:t>
            </a:r>
          </a:p>
        </p:txBody>
      </p:sp>
      <p:sp>
        <p:nvSpPr>
          <p:cNvPr id="2027" name="Shape 2027"/>
          <p:cNvSpPr/>
          <p:nvPr/>
        </p:nvSpPr>
        <p:spPr>
          <a:xfrm>
            <a:off x="1851383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C</a:t>
            </a:r>
          </a:p>
        </p:txBody>
      </p:sp>
      <p:sp>
        <p:nvSpPr>
          <p:cNvPr id="2028" name="Shape 2028"/>
          <p:cNvSpPr/>
          <p:nvPr/>
        </p:nvSpPr>
        <p:spPr>
          <a:xfrm>
            <a:off x="1966326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D2</a:t>
            </a:r>
          </a:p>
        </p:txBody>
      </p:sp>
      <p:grpSp>
        <p:nvGrpSpPr>
          <p:cNvPr id="2032" name="Group 2032"/>
          <p:cNvGrpSpPr/>
          <p:nvPr/>
        </p:nvGrpSpPr>
        <p:grpSpPr>
          <a:xfrm rot="10800000" flipH="1">
            <a:off x="6247181" y="4878478"/>
            <a:ext cx="4394190" cy="133881"/>
            <a:chOff x="0" y="0"/>
            <a:chExt cx="3124756" cy="95203"/>
          </a:xfrm>
        </p:grpSpPr>
        <p:sp>
          <p:nvSpPr>
            <p:cNvPr id="2029" name="Shape 2029"/>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030" name="Shape 2030"/>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031" name="Shape 2031"/>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2033" name="Shape 2033"/>
          <p:cNvSpPr/>
          <p:nvPr/>
        </p:nvSpPr>
        <p:spPr>
          <a:xfrm>
            <a:off x="10188520" y="3449729"/>
            <a:ext cx="1342585" cy="1513034"/>
          </a:xfrm>
          <a:prstGeom prst="line">
            <a:avLst/>
          </a:prstGeom>
          <a:ln w="25400">
            <a:solidFill>
              <a:schemeClr val="tx1">
                <a:lumMod val="85000"/>
              </a:schemeClr>
            </a:solidFill>
            <a:miter lim="400000"/>
            <a:tailEnd type="triangle"/>
          </a:ln>
        </p:spPr>
        <p:txBody>
          <a:bodyPr lIns="0" tIns="0" rIns="0" bIns="0" anchor="ctr"/>
          <a:lstStyle/>
          <a:p>
            <a:pPr>
              <a:defRPr sz="2600"/>
            </a:pPr>
            <a:endParaRPr sz="3656"/>
          </a:p>
        </p:txBody>
      </p:sp>
      <p:sp>
        <p:nvSpPr>
          <p:cNvPr id="2038" name="Shape 2038"/>
          <p:cNvSpPr/>
          <p:nvPr/>
        </p:nvSpPr>
        <p:spPr>
          <a:xfrm>
            <a:off x="12042074" y="4369897"/>
            <a:ext cx="8240965" cy="805382"/>
          </a:xfrm>
          <a:custGeom>
            <a:avLst/>
            <a:gdLst/>
            <a:ahLst/>
            <a:cxnLst>
              <a:cxn ang="0">
                <a:pos x="wd2" y="hd2"/>
              </a:cxn>
              <a:cxn ang="5400000">
                <a:pos x="wd2" y="hd2"/>
              </a:cxn>
              <a:cxn ang="10800000">
                <a:pos x="wd2" y="hd2"/>
              </a:cxn>
              <a:cxn ang="16200000">
                <a:pos x="wd2" y="hd2"/>
              </a:cxn>
            </a:cxnLst>
            <a:rect l="0" t="0" r="r" b="b"/>
            <a:pathLst>
              <a:path w="20954" h="16222" extrusionOk="0">
                <a:moveTo>
                  <a:pt x="0" y="16222"/>
                </a:moveTo>
                <a:cubicBezTo>
                  <a:pt x="14631" y="-4612"/>
                  <a:pt x="21600" y="-5378"/>
                  <a:pt x="20907" y="13923"/>
                </a:cubicBezTo>
              </a:path>
            </a:pathLst>
          </a:custGeom>
          <a:ln w="25400">
            <a:solidFill>
              <a:schemeClr val="tx1">
                <a:lumMod val="85000"/>
              </a:schemeClr>
            </a:solidFill>
            <a:miter lim="400000"/>
            <a:tailEnd type="triangle"/>
          </a:ln>
        </p:spPr>
        <p:txBody>
          <a:bodyPr/>
          <a:lstStyle/>
          <a:p>
            <a:endParaRPr sz="7032"/>
          </a:p>
        </p:txBody>
      </p:sp>
      <p:sp>
        <p:nvSpPr>
          <p:cNvPr id="2039" name="Shape 2039"/>
          <p:cNvSpPr/>
          <p:nvPr/>
        </p:nvSpPr>
        <p:spPr>
          <a:xfrm>
            <a:off x="9213856" y="3952833"/>
            <a:ext cx="9800520" cy="1128607"/>
          </a:xfrm>
          <a:custGeom>
            <a:avLst/>
            <a:gdLst/>
            <a:ahLst/>
            <a:cxnLst>
              <a:cxn ang="0">
                <a:pos x="wd2" y="hd2"/>
              </a:cxn>
              <a:cxn ang="5400000">
                <a:pos x="wd2" y="hd2"/>
              </a:cxn>
              <a:cxn ang="10800000">
                <a:pos x="wd2" y="hd2"/>
              </a:cxn>
              <a:cxn ang="16200000">
                <a:pos x="wd2" y="hd2"/>
              </a:cxn>
            </a:cxnLst>
            <a:rect l="0" t="0" r="r" b="b"/>
            <a:pathLst>
              <a:path w="21600" h="16200" extrusionOk="0">
                <a:moveTo>
                  <a:pt x="0" y="16200"/>
                </a:moveTo>
                <a:cubicBezTo>
                  <a:pt x="11745" y="-5303"/>
                  <a:pt x="18945" y="-5400"/>
                  <a:pt x="21600" y="15909"/>
                </a:cubicBezTo>
              </a:path>
            </a:pathLst>
          </a:custGeom>
          <a:ln w="25400">
            <a:solidFill>
              <a:schemeClr val="tx1">
                <a:lumMod val="85000"/>
              </a:schemeClr>
            </a:solidFill>
            <a:miter lim="400000"/>
            <a:tailEnd type="triangle"/>
          </a:ln>
        </p:spPr>
        <p:txBody>
          <a:bodyPr/>
          <a:lstStyle/>
          <a:p>
            <a:endParaRPr sz="7032"/>
          </a:p>
        </p:txBody>
      </p:sp>
      <p:sp>
        <p:nvSpPr>
          <p:cNvPr id="2040" name="Shape 2040"/>
          <p:cNvSpPr/>
          <p:nvPr/>
        </p:nvSpPr>
        <p:spPr>
          <a:xfrm>
            <a:off x="7963700" y="3533209"/>
            <a:ext cx="9800520" cy="1548231"/>
          </a:xfrm>
          <a:custGeom>
            <a:avLst/>
            <a:gdLst/>
            <a:ahLst/>
            <a:cxnLst>
              <a:cxn ang="0">
                <a:pos x="wd2" y="hd2"/>
              </a:cxn>
              <a:cxn ang="5400000">
                <a:pos x="wd2" y="hd2"/>
              </a:cxn>
              <a:cxn ang="10800000">
                <a:pos x="wd2" y="hd2"/>
              </a:cxn>
              <a:cxn ang="16200000">
                <a:pos x="wd2" y="hd2"/>
              </a:cxn>
            </a:cxnLst>
            <a:rect l="0" t="0" r="r" b="b"/>
            <a:pathLst>
              <a:path w="21600" h="16200" extrusionOk="0">
                <a:moveTo>
                  <a:pt x="0" y="16200"/>
                </a:moveTo>
                <a:cubicBezTo>
                  <a:pt x="11677" y="-5329"/>
                  <a:pt x="18877" y="-5400"/>
                  <a:pt x="21600" y="15988"/>
                </a:cubicBezTo>
              </a:path>
            </a:pathLst>
          </a:custGeom>
          <a:ln w="25400">
            <a:solidFill>
              <a:schemeClr val="tx1">
                <a:lumMod val="85000"/>
              </a:schemeClr>
            </a:solidFill>
            <a:miter lim="400000"/>
            <a:tailEnd type="triangle"/>
          </a:ln>
        </p:spPr>
        <p:txBody>
          <a:bodyPr/>
          <a:lstStyle/>
          <a:p>
            <a:endParaRPr sz="7032"/>
          </a:p>
        </p:txBody>
      </p:sp>
      <p:sp>
        <p:nvSpPr>
          <p:cNvPr id="2041" name="Shape 2041"/>
          <p:cNvSpPr/>
          <p:nvPr/>
        </p:nvSpPr>
        <p:spPr>
          <a:xfrm>
            <a:off x="6713543" y="3165618"/>
            <a:ext cx="9800520" cy="1915822"/>
          </a:xfrm>
          <a:custGeom>
            <a:avLst/>
            <a:gdLst/>
            <a:ahLst/>
            <a:cxnLst>
              <a:cxn ang="0">
                <a:pos x="wd2" y="hd2"/>
              </a:cxn>
              <a:cxn ang="5400000">
                <a:pos x="wd2" y="hd2"/>
              </a:cxn>
              <a:cxn ang="10800000">
                <a:pos x="wd2" y="hd2"/>
              </a:cxn>
              <a:cxn ang="16200000">
                <a:pos x="wd2" y="hd2"/>
              </a:cxn>
            </a:cxnLst>
            <a:rect l="0" t="0" r="r" b="b"/>
            <a:pathLst>
              <a:path w="21600" h="16200" extrusionOk="0">
                <a:moveTo>
                  <a:pt x="0" y="16200"/>
                </a:moveTo>
                <a:cubicBezTo>
                  <a:pt x="11677" y="-5343"/>
                  <a:pt x="18877" y="-5400"/>
                  <a:pt x="21600" y="16028"/>
                </a:cubicBezTo>
              </a:path>
            </a:pathLst>
          </a:custGeom>
          <a:ln w="25400">
            <a:solidFill>
              <a:schemeClr val="tx1">
                <a:lumMod val="85000"/>
              </a:schemeClr>
            </a:solidFill>
            <a:miter lim="400000"/>
            <a:tailEnd type="triangle"/>
          </a:ln>
        </p:spPr>
        <p:txBody>
          <a:bodyPr/>
          <a:lstStyle/>
          <a:p>
            <a:endParaRPr sz="7032"/>
          </a:p>
        </p:txBody>
      </p:sp>
      <p:sp>
        <p:nvSpPr>
          <p:cNvPr id="42" name="TextBox 41">
            <a:extLst>
              <a:ext uri="{FF2B5EF4-FFF2-40B4-BE49-F238E27FC236}">
                <a16:creationId xmlns:a16="http://schemas.microsoft.com/office/drawing/2014/main" id="{3C1DA383-DCD5-2947-AE8F-99AE8649646E}"/>
              </a:ext>
            </a:extLst>
          </p:cNvPr>
          <p:cNvSpPr txBox="1"/>
          <p:nvPr/>
        </p:nvSpPr>
        <p:spPr>
          <a:xfrm>
            <a:off x="19040861" y="358905"/>
            <a:ext cx="4488729" cy="1107996"/>
          </a:xfrm>
          <a:prstGeom prst="rect">
            <a:avLst/>
          </a:prstGeom>
          <a:noFill/>
        </p:spPr>
        <p:txBody>
          <a:bodyPr wrap="none" rtlCol="0">
            <a:spAutoFit/>
          </a:bodyPr>
          <a:lstStyle/>
          <a:p>
            <a:r>
              <a:rPr lang="en-US" sz="6600" dirty="0">
                <a:solidFill>
                  <a:schemeClr val="tx1"/>
                </a:solidFill>
              </a:rPr>
              <a:t>Full Merge</a:t>
            </a:r>
          </a:p>
        </p:txBody>
      </p:sp>
    </p:spTree>
    <p:extLst>
      <p:ext uri="{BB962C8B-B14F-4D97-AF65-F5344CB8AC3E}">
        <p14:creationId xmlns:p14="http://schemas.microsoft.com/office/powerpoint/2010/main" val="753780030"/>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0" name="Shape 2080"/>
          <p:cNvSpPr/>
          <p:nvPr/>
        </p:nvSpPr>
        <p:spPr>
          <a:xfrm>
            <a:off x="617745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A</a:t>
            </a:r>
          </a:p>
        </p:txBody>
      </p:sp>
      <p:sp>
        <p:nvSpPr>
          <p:cNvPr id="2081" name="Shape 2081"/>
          <p:cNvSpPr/>
          <p:nvPr/>
        </p:nvSpPr>
        <p:spPr>
          <a:xfrm>
            <a:off x="7228274"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0</a:t>
            </a:r>
          </a:p>
        </p:txBody>
      </p:sp>
      <p:sp>
        <p:nvSpPr>
          <p:cNvPr id="2082" name="Shape 2082"/>
          <p:cNvSpPr/>
          <p:nvPr/>
        </p:nvSpPr>
        <p:spPr>
          <a:xfrm>
            <a:off x="732689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B</a:t>
            </a:r>
          </a:p>
        </p:txBody>
      </p:sp>
      <p:sp>
        <p:nvSpPr>
          <p:cNvPr id="2083" name="Shape 2083"/>
          <p:cNvSpPr/>
          <p:nvPr/>
        </p:nvSpPr>
        <p:spPr>
          <a:xfrm>
            <a:off x="847633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C</a:t>
            </a:r>
          </a:p>
        </p:txBody>
      </p:sp>
      <p:sp>
        <p:nvSpPr>
          <p:cNvPr id="2084" name="Shape 2084"/>
          <p:cNvSpPr/>
          <p:nvPr/>
        </p:nvSpPr>
        <p:spPr>
          <a:xfrm>
            <a:off x="962577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D</a:t>
            </a:r>
          </a:p>
        </p:txBody>
      </p:sp>
      <p:sp>
        <p:nvSpPr>
          <p:cNvPr id="2085" name="Shape 2085"/>
          <p:cNvSpPr/>
          <p:nvPr/>
        </p:nvSpPr>
        <p:spPr>
          <a:xfrm>
            <a:off x="1121432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D2</a:t>
            </a:r>
          </a:p>
        </p:txBody>
      </p:sp>
      <p:sp>
        <p:nvSpPr>
          <p:cNvPr id="2086" name="Shape 2086"/>
          <p:cNvSpPr/>
          <p:nvPr/>
        </p:nvSpPr>
        <p:spPr>
          <a:xfrm>
            <a:off x="11467654" y="6561801"/>
            <a:ext cx="4020332"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1 (log)</a:t>
            </a:r>
          </a:p>
        </p:txBody>
      </p:sp>
      <p:sp>
        <p:nvSpPr>
          <p:cNvPr id="2087" name="Shape 2087"/>
          <p:cNvSpPr/>
          <p:nvPr/>
        </p:nvSpPr>
        <p:spPr>
          <a:xfrm>
            <a:off x="12363767"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088" name="Shape 2088"/>
          <p:cNvSpPr/>
          <p:nvPr/>
        </p:nvSpPr>
        <p:spPr>
          <a:xfrm>
            <a:off x="1351320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2089" name="Shape 2089"/>
          <p:cNvSpPr/>
          <p:nvPr/>
        </p:nvSpPr>
        <p:spPr>
          <a:xfrm>
            <a:off x="1466264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2090" name="Shape 2090"/>
          <p:cNvSpPr/>
          <p:nvPr/>
        </p:nvSpPr>
        <p:spPr>
          <a:xfrm>
            <a:off x="6189759" y="2192632"/>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091" name="Shape 2091"/>
          <p:cNvSpPr/>
          <p:nvPr/>
        </p:nvSpPr>
        <p:spPr>
          <a:xfrm>
            <a:off x="6451493"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0</a:t>
            </a:r>
          </a:p>
        </p:txBody>
      </p:sp>
      <p:sp>
        <p:nvSpPr>
          <p:cNvPr id="2092" name="Shape 2092"/>
          <p:cNvSpPr/>
          <p:nvPr/>
        </p:nvSpPr>
        <p:spPr>
          <a:xfrm>
            <a:off x="7339197" y="2192632"/>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093" name="Shape 2093"/>
          <p:cNvSpPr/>
          <p:nvPr/>
        </p:nvSpPr>
        <p:spPr>
          <a:xfrm>
            <a:off x="7600930"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1</a:t>
            </a:r>
          </a:p>
        </p:txBody>
      </p:sp>
      <p:sp>
        <p:nvSpPr>
          <p:cNvPr id="2094" name="Shape 2094"/>
          <p:cNvSpPr/>
          <p:nvPr/>
        </p:nvSpPr>
        <p:spPr>
          <a:xfrm>
            <a:off x="8488635" y="2192632"/>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095" name="Shape 2095"/>
          <p:cNvSpPr/>
          <p:nvPr/>
        </p:nvSpPr>
        <p:spPr>
          <a:xfrm>
            <a:off x="8750368"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2</a:t>
            </a:r>
          </a:p>
        </p:txBody>
      </p:sp>
      <p:sp>
        <p:nvSpPr>
          <p:cNvPr id="2096" name="Shape 2096"/>
          <p:cNvSpPr/>
          <p:nvPr/>
        </p:nvSpPr>
        <p:spPr>
          <a:xfrm>
            <a:off x="9638073" y="2192632"/>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097" name="Shape 2097"/>
          <p:cNvSpPr/>
          <p:nvPr/>
        </p:nvSpPr>
        <p:spPr>
          <a:xfrm>
            <a:off x="9899807"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3</a:t>
            </a:r>
          </a:p>
        </p:txBody>
      </p:sp>
      <p:sp>
        <p:nvSpPr>
          <p:cNvPr id="2098" name="Shape 2098"/>
          <p:cNvSpPr/>
          <p:nvPr/>
        </p:nvSpPr>
        <p:spPr>
          <a:xfrm>
            <a:off x="3044602" y="5285757"/>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physical:</a:t>
            </a:r>
          </a:p>
        </p:txBody>
      </p:sp>
      <p:sp>
        <p:nvSpPr>
          <p:cNvPr id="2099" name="Shape 2099"/>
          <p:cNvSpPr/>
          <p:nvPr/>
        </p:nvSpPr>
        <p:spPr>
          <a:xfrm>
            <a:off x="3573592" y="2032870"/>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logical:</a:t>
            </a:r>
          </a:p>
        </p:txBody>
      </p:sp>
      <p:sp>
        <p:nvSpPr>
          <p:cNvPr id="2100" name="Shape 2100"/>
          <p:cNvSpPr/>
          <p:nvPr/>
        </p:nvSpPr>
        <p:spPr>
          <a:xfrm>
            <a:off x="8454704" y="3743961"/>
            <a:ext cx="7808473" cy="1082908"/>
          </a:xfrm>
          <a:prstGeom prst="line">
            <a:avLst/>
          </a:prstGeom>
          <a:ln w="25400">
            <a:solidFill>
              <a:srgbClr val="FFFFFF"/>
            </a:solidFill>
            <a:miter lim="400000"/>
            <a:tailEnd type="triangle"/>
          </a:ln>
        </p:spPr>
        <p:txBody>
          <a:bodyPr lIns="0" tIns="0" rIns="0" bIns="0" anchor="ctr"/>
          <a:lstStyle/>
          <a:p>
            <a:pPr>
              <a:defRPr sz="2600"/>
            </a:pPr>
            <a:endParaRPr sz="3656"/>
          </a:p>
        </p:txBody>
      </p:sp>
      <p:grpSp>
        <p:nvGrpSpPr>
          <p:cNvPr id="2104" name="Group 2104"/>
          <p:cNvGrpSpPr/>
          <p:nvPr/>
        </p:nvGrpSpPr>
        <p:grpSpPr>
          <a:xfrm>
            <a:off x="6247181" y="3449728"/>
            <a:ext cx="4394190" cy="133881"/>
            <a:chOff x="0" y="0"/>
            <a:chExt cx="3124756" cy="95203"/>
          </a:xfrm>
        </p:grpSpPr>
        <p:sp>
          <p:nvSpPr>
            <p:cNvPr id="2101" name="Shape 2101"/>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102" name="Shape 2102"/>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103" name="Shape 2103"/>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2105" name="Shape 2105"/>
          <p:cNvSpPr/>
          <p:nvPr/>
        </p:nvSpPr>
        <p:spPr>
          <a:xfrm>
            <a:off x="11085178" y="1790247"/>
            <a:ext cx="7934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a:t>
            </a:r>
          </a:p>
        </p:txBody>
      </p:sp>
      <p:sp>
        <p:nvSpPr>
          <p:cNvPr id="2106" name="Shape 2106"/>
          <p:cNvSpPr/>
          <p:nvPr/>
        </p:nvSpPr>
        <p:spPr>
          <a:xfrm>
            <a:off x="1621495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A</a:t>
            </a:r>
          </a:p>
        </p:txBody>
      </p:sp>
      <p:sp>
        <p:nvSpPr>
          <p:cNvPr id="2107" name="Shape 2107"/>
          <p:cNvSpPr/>
          <p:nvPr/>
        </p:nvSpPr>
        <p:spPr>
          <a:xfrm>
            <a:off x="17265773"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2</a:t>
            </a:r>
          </a:p>
        </p:txBody>
      </p:sp>
      <p:sp>
        <p:nvSpPr>
          <p:cNvPr id="2108" name="Shape 2108"/>
          <p:cNvSpPr/>
          <p:nvPr/>
        </p:nvSpPr>
        <p:spPr>
          <a:xfrm>
            <a:off x="1736439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B</a:t>
            </a:r>
          </a:p>
        </p:txBody>
      </p:sp>
      <p:sp>
        <p:nvSpPr>
          <p:cNvPr id="2109" name="Shape 2109"/>
          <p:cNvSpPr/>
          <p:nvPr/>
        </p:nvSpPr>
        <p:spPr>
          <a:xfrm>
            <a:off x="1851383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C</a:t>
            </a:r>
          </a:p>
        </p:txBody>
      </p:sp>
      <p:sp>
        <p:nvSpPr>
          <p:cNvPr id="2110" name="Shape 2110"/>
          <p:cNvSpPr/>
          <p:nvPr/>
        </p:nvSpPr>
        <p:spPr>
          <a:xfrm>
            <a:off x="1966326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D2</a:t>
            </a:r>
          </a:p>
        </p:txBody>
      </p:sp>
      <p:grpSp>
        <p:nvGrpSpPr>
          <p:cNvPr id="2114" name="Group 2114"/>
          <p:cNvGrpSpPr/>
          <p:nvPr/>
        </p:nvGrpSpPr>
        <p:grpSpPr>
          <a:xfrm rot="10800000" flipH="1">
            <a:off x="16248429" y="4878478"/>
            <a:ext cx="4394191" cy="133881"/>
            <a:chOff x="0" y="0"/>
            <a:chExt cx="3124756" cy="95203"/>
          </a:xfrm>
        </p:grpSpPr>
        <p:sp>
          <p:nvSpPr>
            <p:cNvPr id="2111" name="Shape 2111"/>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112" name="Shape 2112"/>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113" name="Shape 2113"/>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37" name="Shape 2151"/>
          <p:cNvSpPr/>
          <p:nvPr/>
        </p:nvSpPr>
        <p:spPr>
          <a:xfrm>
            <a:off x="5839364" y="4599425"/>
            <a:ext cx="6429026" cy="2018379"/>
          </a:xfrm>
          <a:prstGeom prst="roundRect">
            <a:avLst>
              <a:gd name="adj" fmla="val 11292"/>
            </a:avLst>
          </a:prstGeom>
          <a:noFill/>
          <a:ln w="25400">
            <a:solidFill>
              <a:schemeClr val="tx1"/>
            </a:solidFill>
            <a:miter lim="400000"/>
          </a:ln>
        </p:spPr>
        <p:txBody>
          <a:bodyPr lIns="0" tIns="0" rIns="0" bIns="0" anchor="ctr"/>
          <a:lstStyle/>
          <a:p>
            <a:pPr>
              <a:defRPr sz="2600">
                <a:solidFill>
                  <a:srgbClr val="FF2600"/>
                </a:solidFill>
              </a:defRPr>
            </a:pPr>
            <a:endParaRPr sz="2600">
              <a:solidFill>
                <a:prstClr val="white"/>
              </a:solidFill>
            </a:endParaRPr>
          </a:p>
        </p:txBody>
      </p:sp>
      <p:sp>
        <p:nvSpPr>
          <p:cNvPr id="38" name="Shape 2152"/>
          <p:cNvSpPr/>
          <p:nvPr/>
        </p:nvSpPr>
        <p:spPr>
          <a:xfrm>
            <a:off x="5861275" y="4583531"/>
            <a:ext cx="1875748" cy="564257"/>
          </a:xfrm>
          <a:prstGeom prst="rect">
            <a:avLst/>
          </a:prstGeom>
          <a:noFill/>
          <a:ln w="12700">
            <a:solidFill>
              <a:schemeClr val="tx1"/>
            </a:solidFill>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defRPr sz="3000">
                <a:solidFill>
                  <a:srgbClr val="FF2600"/>
                </a:solidFill>
              </a:defRPr>
            </a:lvl1pPr>
          </a:lstStyle>
          <a:p>
            <a:pPr>
              <a:defRPr sz="1800">
                <a:solidFill>
                  <a:srgbClr val="000000"/>
                </a:solidFill>
              </a:defRPr>
            </a:pPr>
            <a:r>
              <a:rPr sz="1800">
                <a:solidFill>
                  <a:prstClr val="white"/>
                </a:solidFill>
              </a:rPr>
              <a:t>garbage</a:t>
            </a:r>
          </a:p>
        </p:txBody>
      </p:sp>
      <p:sp>
        <p:nvSpPr>
          <p:cNvPr id="39" name="TextBox 38">
            <a:extLst>
              <a:ext uri="{FF2B5EF4-FFF2-40B4-BE49-F238E27FC236}">
                <a16:creationId xmlns:a16="http://schemas.microsoft.com/office/drawing/2014/main" id="{95C82217-E662-1B48-939B-AF8EDBD6667C}"/>
              </a:ext>
            </a:extLst>
          </p:cNvPr>
          <p:cNvSpPr txBox="1"/>
          <p:nvPr/>
        </p:nvSpPr>
        <p:spPr>
          <a:xfrm>
            <a:off x="19040861" y="358905"/>
            <a:ext cx="4488729" cy="1107996"/>
          </a:xfrm>
          <a:prstGeom prst="rect">
            <a:avLst/>
          </a:prstGeom>
          <a:noFill/>
        </p:spPr>
        <p:txBody>
          <a:bodyPr wrap="none" rtlCol="0">
            <a:spAutoFit/>
          </a:bodyPr>
          <a:lstStyle/>
          <a:p>
            <a:r>
              <a:rPr lang="en-US" sz="6600" dirty="0">
                <a:solidFill>
                  <a:schemeClr val="tx1"/>
                </a:solidFill>
              </a:rPr>
              <a:t>Full Merge</a:t>
            </a:r>
          </a:p>
        </p:txBody>
      </p:sp>
    </p:spTree>
    <p:extLst>
      <p:ext uri="{BB962C8B-B14F-4D97-AF65-F5344CB8AC3E}">
        <p14:creationId xmlns:p14="http://schemas.microsoft.com/office/powerpoint/2010/main" val="77493055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8"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4" name="Shape 2154"/>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9113">
                <a:solidFill>
                  <a:srgbClr val="FFFFFF"/>
                </a:solidFill>
              </a:rPr>
              <a:t>Merging</a:t>
            </a:r>
          </a:p>
        </p:txBody>
      </p:sp>
      <p:sp>
        <p:nvSpPr>
          <p:cNvPr id="2155" name="Shape 2155"/>
          <p:cNvSpPr>
            <a:spLocks noGrp="1"/>
          </p:cNvSpPr>
          <p:nvPr>
            <p:ph idx="1"/>
          </p:nvPr>
        </p:nvSpPr>
        <p:spPr>
          <a:prstGeom prst="rect">
            <a:avLst/>
          </a:prstGeom>
        </p:spPr>
        <p:txBody>
          <a:bodyPr>
            <a:normAutofit/>
          </a:bodyPr>
          <a:lstStyle/>
          <a:p>
            <a:pPr lvl="0">
              <a:defRPr sz="1800">
                <a:solidFill>
                  <a:srgbClr val="000000"/>
                </a:solidFill>
              </a:defRPr>
            </a:pPr>
            <a:r>
              <a:rPr sz="5344" dirty="0"/>
              <a:t>Three merge types:</a:t>
            </a:r>
          </a:p>
          <a:p>
            <a:pPr lvl="0">
              <a:defRPr sz="1800">
                <a:solidFill>
                  <a:srgbClr val="000000"/>
                </a:solidFill>
              </a:defRPr>
            </a:pPr>
            <a:r>
              <a:rPr sz="5344" dirty="0"/>
              <a:t> - full merge</a:t>
            </a:r>
          </a:p>
          <a:p>
            <a:pPr lvl="0">
              <a:defRPr sz="1800">
                <a:solidFill>
                  <a:srgbClr val="000000"/>
                </a:solidFill>
              </a:defRPr>
            </a:pPr>
            <a:r>
              <a:rPr sz="5344" dirty="0">
                <a:solidFill>
                  <a:schemeClr val="bg1"/>
                </a:solidFill>
              </a:rPr>
              <a:t> - partial merge</a:t>
            </a:r>
            <a:r>
              <a:rPr lang="en-US" sz="5344" dirty="0">
                <a:solidFill>
                  <a:schemeClr val="bg1"/>
                </a:solidFill>
              </a:rPr>
              <a:t> </a:t>
            </a:r>
          </a:p>
          <a:p>
            <a:pPr lvl="0">
              <a:defRPr sz="1800">
                <a:solidFill>
                  <a:srgbClr val="000000"/>
                </a:solidFill>
              </a:defRPr>
            </a:pPr>
            <a:r>
              <a:rPr sz="5344" dirty="0"/>
              <a:t>- switch merge</a:t>
            </a:r>
          </a:p>
        </p:txBody>
      </p:sp>
    </p:spTree>
    <p:extLst>
      <p:ext uri="{BB962C8B-B14F-4D97-AF65-F5344CB8AC3E}">
        <p14:creationId xmlns:p14="http://schemas.microsoft.com/office/powerpoint/2010/main" val="19170360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7" name="Shape 2157"/>
          <p:cNvSpPr/>
          <p:nvPr/>
        </p:nvSpPr>
        <p:spPr>
          <a:xfrm>
            <a:off x="617745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A</a:t>
            </a:r>
          </a:p>
        </p:txBody>
      </p:sp>
      <p:sp>
        <p:nvSpPr>
          <p:cNvPr id="2158" name="Shape 2158"/>
          <p:cNvSpPr/>
          <p:nvPr/>
        </p:nvSpPr>
        <p:spPr>
          <a:xfrm>
            <a:off x="7228274"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0</a:t>
            </a:r>
          </a:p>
        </p:txBody>
      </p:sp>
      <p:sp>
        <p:nvSpPr>
          <p:cNvPr id="2159" name="Shape 2159"/>
          <p:cNvSpPr/>
          <p:nvPr/>
        </p:nvSpPr>
        <p:spPr>
          <a:xfrm>
            <a:off x="732689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B</a:t>
            </a:r>
          </a:p>
        </p:txBody>
      </p:sp>
      <p:sp>
        <p:nvSpPr>
          <p:cNvPr id="2160" name="Shape 2160"/>
          <p:cNvSpPr/>
          <p:nvPr/>
        </p:nvSpPr>
        <p:spPr>
          <a:xfrm>
            <a:off x="847633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C</a:t>
            </a:r>
          </a:p>
        </p:txBody>
      </p:sp>
      <p:sp>
        <p:nvSpPr>
          <p:cNvPr id="2161" name="Shape 2161"/>
          <p:cNvSpPr/>
          <p:nvPr/>
        </p:nvSpPr>
        <p:spPr>
          <a:xfrm>
            <a:off x="962577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D</a:t>
            </a:r>
          </a:p>
        </p:txBody>
      </p:sp>
      <p:sp>
        <p:nvSpPr>
          <p:cNvPr id="2162" name="Shape 2162"/>
          <p:cNvSpPr/>
          <p:nvPr/>
        </p:nvSpPr>
        <p:spPr>
          <a:xfrm>
            <a:off x="1121432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163" name="Shape 2163"/>
          <p:cNvSpPr/>
          <p:nvPr/>
        </p:nvSpPr>
        <p:spPr>
          <a:xfrm>
            <a:off x="11467654" y="6561801"/>
            <a:ext cx="4020332"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1 (log)</a:t>
            </a:r>
          </a:p>
        </p:txBody>
      </p:sp>
      <p:sp>
        <p:nvSpPr>
          <p:cNvPr id="2164" name="Shape 2164"/>
          <p:cNvSpPr/>
          <p:nvPr/>
        </p:nvSpPr>
        <p:spPr>
          <a:xfrm>
            <a:off x="12363767"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165" name="Shape 2165"/>
          <p:cNvSpPr/>
          <p:nvPr/>
        </p:nvSpPr>
        <p:spPr>
          <a:xfrm>
            <a:off x="1351320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sp>
        <p:nvSpPr>
          <p:cNvPr id="2166" name="Shape 2166"/>
          <p:cNvSpPr/>
          <p:nvPr/>
        </p:nvSpPr>
        <p:spPr>
          <a:xfrm>
            <a:off x="1466264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sp>
        <p:nvSpPr>
          <p:cNvPr id="2167" name="Shape 2167"/>
          <p:cNvSpPr/>
          <p:nvPr/>
        </p:nvSpPr>
        <p:spPr>
          <a:xfrm>
            <a:off x="6189759" y="2192632"/>
            <a:ext cx="1054062"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168" name="Shape 2168"/>
          <p:cNvSpPr/>
          <p:nvPr/>
        </p:nvSpPr>
        <p:spPr>
          <a:xfrm>
            <a:off x="6451493"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0</a:t>
            </a:r>
          </a:p>
        </p:txBody>
      </p:sp>
      <p:sp>
        <p:nvSpPr>
          <p:cNvPr id="2169" name="Shape 2169"/>
          <p:cNvSpPr/>
          <p:nvPr/>
        </p:nvSpPr>
        <p:spPr>
          <a:xfrm>
            <a:off x="7339197" y="2192632"/>
            <a:ext cx="1054060"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170" name="Shape 2170"/>
          <p:cNvSpPr/>
          <p:nvPr/>
        </p:nvSpPr>
        <p:spPr>
          <a:xfrm>
            <a:off x="7600930"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1</a:t>
            </a:r>
          </a:p>
        </p:txBody>
      </p:sp>
      <p:sp>
        <p:nvSpPr>
          <p:cNvPr id="2171" name="Shape 2171"/>
          <p:cNvSpPr/>
          <p:nvPr/>
        </p:nvSpPr>
        <p:spPr>
          <a:xfrm>
            <a:off x="8488635" y="2192632"/>
            <a:ext cx="1054060"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172" name="Shape 2172"/>
          <p:cNvSpPr/>
          <p:nvPr/>
        </p:nvSpPr>
        <p:spPr>
          <a:xfrm>
            <a:off x="8750368"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2</a:t>
            </a:r>
          </a:p>
        </p:txBody>
      </p:sp>
      <p:sp>
        <p:nvSpPr>
          <p:cNvPr id="2173" name="Shape 2173"/>
          <p:cNvSpPr/>
          <p:nvPr/>
        </p:nvSpPr>
        <p:spPr>
          <a:xfrm>
            <a:off x="9638073" y="2192632"/>
            <a:ext cx="1054062"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174" name="Shape 2174"/>
          <p:cNvSpPr/>
          <p:nvPr/>
        </p:nvSpPr>
        <p:spPr>
          <a:xfrm>
            <a:off x="9899807"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3</a:t>
            </a:r>
          </a:p>
        </p:txBody>
      </p:sp>
      <p:sp>
        <p:nvSpPr>
          <p:cNvPr id="2175" name="Shape 2175"/>
          <p:cNvSpPr/>
          <p:nvPr/>
        </p:nvSpPr>
        <p:spPr>
          <a:xfrm>
            <a:off x="3044602" y="5285757"/>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lvl="0">
              <a:defRPr sz="1800">
                <a:solidFill>
                  <a:srgbClr val="000000"/>
                </a:solidFill>
              </a:defRPr>
            </a:pPr>
            <a:r>
              <a:rPr sz="5063"/>
              <a:t>physical:</a:t>
            </a:r>
          </a:p>
        </p:txBody>
      </p:sp>
      <p:sp>
        <p:nvSpPr>
          <p:cNvPr id="2176" name="Shape 2176"/>
          <p:cNvSpPr/>
          <p:nvPr/>
        </p:nvSpPr>
        <p:spPr>
          <a:xfrm>
            <a:off x="3573592" y="2032870"/>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lvl="0">
              <a:defRPr sz="1800">
                <a:solidFill>
                  <a:srgbClr val="000000"/>
                </a:solidFill>
              </a:defRPr>
            </a:pPr>
            <a:r>
              <a:rPr sz="5063"/>
              <a:t>logical:</a:t>
            </a:r>
          </a:p>
        </p:txBody>
      </p:sp>
      <p:sp>
        <p:nvSpPr>
          <p:cNvPr id="2177" name="Shape 2177"/>
          <p:cNvSpPr/>
          <p:nvPr/>
        </p:nvSpPr>
        <p:spPr>
          <a:xfrm>
            <a:off x="8454705" y="3743961"/>
            <a:ext cx="1" cy="1045602"/>
          </a:xfrm>
          <a:prstGeom prst="line">
            <a:avLst/>
          </a:prstGeom>
          <a:ln w="25400">
            <a:solidFill>
              <a:srgbClr val="FFFFFF"/>
            </a:solidFill>
            <a:miter lim="400000"/>
            <a:tailEnd type="triangle"/>
          </a:ln>
        </p:spPr>
        <p:txBody>
          <a:bodyPr lIns="0" tIns="0" rIns="0" bIns="0" anchor="ctr"/>
          <a:lstStyle/>
          <a:p>
            <a:pPr lvl="0">
              <a:defRPr sz="2600"/>
            </a:pPr>
            <a:endParaRPr sz="3656"/>
          </a:p>
        </p:txBody>
      </p:sp>
      <p:grpSp>
        <p:nvGrpSpPr>
          <p:cNvPr id="2181" name="Group 2181"/>
          <p:cNvGrpSpPr/>
          <p:nvPr/>
        </p:nvGrpSpPr>
        <p:grpSpPr>
          <a:xfrm>
            <a:off x="6247181" y="3449728"/>
            <a:ext cx="4394190" cy="133881"/>
            <a:chOff x="0" y="0"/>
            <a:chExt cx="3124756" cy="95203"/>
          </a:xfrm>
        </p:grpSpPr>
        <p:sp>
          <p:nvSpPr>
            <p:cNvPr id="2178" name="Shape 2178"/>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179" name="Shape 2179"/>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180" name="Shape 2180"/>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grpSp>
      <p:sp>
        <p:nvSpPr>
          <p:cNvPr id="2182" name="Shape 2182"/>
          <p:cNvSpPr/>
          <p:nvPr/>
        </p:nvSpPr>
        <p:spPr>
          <a:xfrm>
            <a:off x="11085178" y="1790247"/>
            <a:ext cx="7934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a:t>
            </a:r>
          </a:p>
        </p:txBody>
      </p:sp>
      <p:sp>
        <p:nvSpPr>
          <p:cNvPr id="2183" name="Shape 2183"/>
          <p:cNvSpPr/>
          <p:nvPr/>
        </p:nvSpPr>
        <p:spPr>
          <a:xfrm>
            <a:off x="1621495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184" name="Shape 2184"/>
          <p:cNvSpPr/>
          <p:nvPr/>
        </p:nvSpPr>
        <p:spPr>
          <a:xfrm>
            <a:off x="17265773"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2</a:t>
            </a:r>
          </a:p>
        </p:txBody>
      </p:sp>
      <p:sp>
        <p:nvSpPr>
          <p:cNvPr id="2185" name="Shape 2185"/>
          <p:cNvSpPr/>
          <p:nvPr/>
        </p:nvSpPr>
        <p:spPr>
          <a:xfrm>
            <a:off x="1736439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186" name="Shape 2186"/>
          <p:cNvSpPr/>
          <p:nvPr/>
        </p:nvSpPr>
        <p:spPr>
          <a:xfrm>
            <a:off x="1851383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sp>
        <p:nvSpPr>
          <p:cNvPr id="2187" name="Shape 2187"/>
          <p:cNvSpPr/>
          <p:nvPr/>
        </p:nvSpPr>
        <p:spPr>
          <a:xfrm>
            <a:off x="1966326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grpSp>
        <p:nvGrpSpPr>
          <p:cNvPr id="2191" name="Group 2191"/>
          <p:cNvGrpSpPr/>
          <p:nvPr/>
        </p:nvGrpSpPr>
        <p:grpSpPr>
          <a:xfrm rot="10800000" flipH="1">
            <a:off x="6247181" y="4878478"/>
            <a:ext cx="4394190" cy="133881"/>
            <a:chOff x="0" y="0"/>
            <a:chExt cx="3124756" cy="95203"/>
          </a:xfrm>
        </p:grpSpPr>
        <p:sp>
          <p:nvSpPr>
            <p:cNvPr id="2188" name="Shape 2188"/>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189" name="Shape 2189"/>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190" name="Shape 2190"/>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grpSp>
      <p:sp>
        <p:nvSpPr>
          <p:cNvPr id="37" name="TextBox 36">
            <a:extLst>
              <a:ext uri="{FF2B5EF4-FFF2-40B4-BE49-F238E27FC236}">
                <a16:creationId xmlns:a16="http://schemas.microsoft.com/office/drawing/2014/main" id="{B21ED3FB-1FCC-E345-8C56-BA4710D0B088}"/>
              </a:ext>
            </a:extLst>
          </p:cNvPr>
          <p:cNvSpPr txBox="1"/>
          <p:nvPr/>
        </p:nvSpPr>
        <p:spPr>
          <a:xfrm>
            <a:off x="18431721" y="358905"/>
            <a:ext cx="5707012" cy="1107996"/>
          </a:xfrm>
          <a:prstGeom prst="rect">
            <a:avLst/>
          </a:prstGeom>
          <a:noFill/>
        </p:spPr>
        <p:txBody>
          <a:bodyPr wrap="none" rtlCol="0">
            <a:spAutoFit/>
          </a:bodyPr>
          <a:lstStyle/>
          <a:p>
            <a:r>
              <a:rPr lang="en-US" sz="6600" dirty="0">
                <a:solidFill>
                  <a:schemeClr val="tx1"/>
                </a:solidFill>
              </a:rPr>
              <a:t>Partial Merge</a:t>
            </a:r>
          </a:p>
        </p:txBody>
      </p:sp>
    </p:spTree>
    <p:extLst>
      <p:ext uri="{BB962C8B-B14F-4D97-AF65-F5344CB8AC3E}">
        <p14:creationId xmlns:p14="http://schemas.microsoft.com/office/powerpoint/2010/main" val="775239399"/>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3" name="Shape 2193"/>
          <p:cNvSpPr/>
          <p:nvPr/>
        </p:nvSpPr>
        <p:spPr>
          <a:xfrm>
            <a:off x="617745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A</a:t>
            </a:r>
          </a:p>
        </p:txBody>
      </p:sp>
      <p:sp>
        <p:nvSpPr>
          <p:cNvPr id="2194" name="Shape 2194"/>
          <p:cNvSpPr/>
          <p:nvPr/>
        </p:nvSpPr>
        <p:spPr>
          <a:xfrm>
            <a:off x="7228274"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0</a:t>
            </a:r>
          </a:p>
        </p:txBody>
      </p:sp>
      <p:sp>
        <p:nvSpPr>
          <p:cNvPr id="2195" name="Shape 2195"/>
          <p:cNvSpPr/>
          <p:nvPr/>
        </p:nvSpPr>
        <p:spPr>
          <a:xfrm>
            <a:off x="732689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B</a:t>
            </a:r>
          </a:p>
        </p:txBody>
      </p:sp>
      <p:sp>
        <p:nvSpPr>
          <p:cNvPr id="2196" name="Shape 2196"/>
          <p:cNvSpPr/>
          <p:nvPr/>
        </p:nvSpPr>
        <p:spPr>
          <a:xfrm>
            <a:off x="847633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C</a:t>
            </a:r>
          </a:p>
        </p:txBody>
      </p:sp>
      <p:sp>
        <p:nvSpPr>
          <p:cNvPr id="2197" name="Shape 2197"/>
          <p:cNvSpPr/>
          <p:nvPr/>
        </p:nvSpPr>
        <p:spPr>
          <a:xfrm>
            <a:off x="962577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D</a:t>
            </a:r>
          </a:p>
        </p:txBody>
      </p:sp>
      <p:sp>
        <p:nvSpPr>
          <p:cNvPr id="2198" name="Shape 2198"/>
          <p:cNvSpPr/>
          <p:nvPr/>
        </p:nvSpPr>
        <p:spPr>
          <a:xfrm>
            <a:off x="1121432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199" name="Shape 2199"/>
          <p:cNvSpPr/>
          <p:nvPr/>
        </p:nvSpPr>
        <p:spPr>
          <a:xfrm>
            <a:off x="11467654" y="6561801"/>
            <a:ext cx="4020332"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1 (log)</a:t>
            </a:r>
          </a:p>
        </p:txBody>
      </p:sp>
      <p:sp>
        <p:nvSpPr>
          <p:cNvPr id="2200" name="Shape 2200"/>
          <p:cNvSpPr/>
          <p:nvPr/>
        </p:nvSpPr>
        <p:spPr>
          <a:xfrm>
            <a:off x="12363767"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201" name="Shape 2201"/>
          <p:cNvSpPr/>
          <p:nvPr/>
        </p:nvSpPr>
        <p:spPr>
          <a:xfrm>
            <a:off x="1351320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sp>
        <p:nvSpPr>
          <p:cNvPr id="2202" name="Shape 2202"/>
          <p:cNvSpPr/>
          <p:nvPr/>
        </p:nvSpPr>
        <p:spPr>
          <a:xfrm>
            <a:off x="1466264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sp>
        <p:nvSpPr>
          <p:cNvPr id="2203" name="Shape 2203"/>
          <p:cNvSpPr/>
          <p:nvPr/>
        </p:nvSpPr>
        <p:spPr>
          <a:xfrm>
            <a:off x="6189759" y="2192632"/>
            <a:ext cx="1054062"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204" name="Shape 2204"/>
          <p:cNvSpPr/>
          <p:nvPr/>
        </p:nvSpPr>
        <p:spPr>
          <a:xfrm>
            <a:off x="6451493"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0</a:t>
            </a:r>
          </a:p>
        </p:txBody>
      </p:sp>
      <p:sp>
        <p:nvSpPr>
          <p:cNvPr id="2205" name="Shape 2205"/>
          <p:cNvSpPr/>
          <p:nvPr/>
        </p:nvSpPr>
        <p:spPr>
          <a:xfrm>
            <a:off x="7339197" y="2192632"/>
            <a:ext cx="1054060"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206" name="Shape 2206"/>
          <p:cNvSpPr/>
          <p:nvPr/>
        </p:nvSpPr>
        <p:spPr>
          <a:xfrm>
            <a:off x="7600930"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1</a:t>
            </a:r>
          </a:p>
        </p:txBody>
      </p:sp>
      <p:sp>
        <p:nvSpPr>
          <p:cNvPr id="2207" name="Shape 2207"/>
          <p:cNvSpPr/>
          <p:nvPr/>
        </p:nvSpPr>
        <p:spPr>
          <a:xfrm>
            <a:off x="8488635" y="2192632"/>
            <a:ext cx="1054060"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208" name="Shape 2208"/>
          <p:cNvSpPr/>
          <p:nvPr/>
        </p:nvSpPr>
        <p:spPr>
          <a:xfrm>
            <a:off x="8750368"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2</a:t>
            </a:r>
          </a:p>
        </p:txBody>
      </p:sp>
      <p:sp>
        <p:nvSpPr>
          <p:cNvPr id="2209" name="Shape 2209"/>
          <p:cNvSpPr/>
          <p:nvPr/>
        </p:nvSpPr>
        <p:spPr>
          <a:xfrm>
            <a:off x="9638073" y="2192632"/>
            <a:ext cx="1054062"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210" name="Shape 2210"/>
          <p:cNvSpPr/>
          <p:nvPr/>
        </p:nvSpPr>
        <p:spPr>
          <a:xfrm>
            <a:off x="9899807"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3</a:t>
            </a:r>
          </a:p>
        </p:txBody>
      </p:sp>
      <p:sp>
        <p:nvSpPr>
          <p:cNvPr id="2211" name="Shape 2211"/>
          <p:cNvSpPr/>
          <p:nvPr/>
        </p:nvSpPr>
        <p:spPr>
          <a:xfrm>
            <a:off x="3044602" y="5285757"/>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lvl="0">
              <a:defRPr sz="1800">
                <a:solidFill>
                  <a:srgbClr val="000000"/>
                </a:solidFill>
              </a:defRPr>
            </a:pPr>
            <a:r>
              <a:rPr sz="5063"/>
              <a:t>physical:</a:t>
            </a:r>
          </a:p>
        </p:txBody>
      </p:sp>
      <p:sp>
        <p:nvSpPr>
          <p:cNvPr id="2212" name="Shape 2212"/>
          <p:cNvSpPr/>
          <p:nvPr/>
        </p:nvSpPr>
        <p:spPr>
          <a:xfrm>
            <a:off x="3573592" y="2032870"/>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lvl="0">
              <a:defRPr sz="1800">
                <a:solidFill>
                  <a:srgbClr val="000000"/>
                </a:solidFill>
              </a:defRPr>
            </a:pPr>
            <a:r>
              <a:rPr sz="5063"/>
              <a:t>logical:</a:t>
            </a:r>
          </a:p>
        </p:txBody>
      </p:sp>
      <p:sp>
        <p:nvSpPr>
          <p:cNvPr id="2213" name="Shape 2213"/>
          <p:cNvSpPr/>
          <p:nvPr/>
        </p:nvSpPr>
        <p:spPr>
          <a:xfrm>
            <a:off x="8454705" y="3743961"/>
            <a:ext cx="1" cy="1045602"/>
          </a:xfrm>
          <a:prstGeom prst="line">
            <a:avLst/>
          </a:prstGeom>
          <a:ln w="25400">
            <a:solidFill>
              <a:srgbClr val="FFFFFF"/>
            </a:solidFill>
            <a:miter lim="400000"/>
            <a:tailEnd type="triangle"/>
          </a:ln>
        </p:spPr>
        <p:txBody>
          <a:bodyPr lIns="0" tIns="0" rIns="0" bIns="0" anchor="ctr"/>
          <a:lstStyle/>
          <a:p>
            <a:pPr lvl="0">
              <a:defRPr sz="2600"/>
            </a:pPr>
            <a:endParaRPr sz="3656"/>
          </a:p>
        </p:txBody>
      </p:sp>
      <p:grpSp>
        <p:nvGrpSpPr>
          <p:cNvPr id="2217" name="Group 2217"/>
          <p:cNvGrpSpPr/>
          <p:nvPr/>
        </p:nvGrpSpPr>
        <p:grpSpPr>
          <a:xfrm>
            <a:off x="6247181" y="3449728"/>
            <a:ext cx="4394190" cy="133881"/>
            <a:chOff x="0" y="0"/>
            <a:chExt cx="3124756" cy="95203"/>
          </a:xfrm>
        </p:grpSpPr>
        <p:sp>
          <p:nvSpPr>
            <p:cNvPr id="2214" name="Shape 2214"/>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215" name="Shape 2215"/>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216" name="Shape 2216"/>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grpSp>
      <p:sp>
        <p:nvSpPr>
          <p:cNvPr id="2218" name="Shape 2218"/>
          <p:cNvSpPr/>
          <p:nvPr/>
        </p:nvSpPr>
        <p:spPr>
          <a:xfrm>
            <a:off x="11085178" y="1790247"/>
            <a:ext cx="7934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a:t>
            </a:r>
          </a:p>
        </p:txBody>
      </p:sp>
      <p:sp>
        <p:nvSpPr>
          <p:cNvPr id="2219" name="Shape 2219"/>
          <p:cNvSpPr/>
          <p:nvPr/>
        </p:nvSpPr>
        <p:spPr>
          <a:xfrm>
            <a:off x="1621495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220" name="Shape 2220"/>
          <p:cNvSpPr/>
          <p:nvPr/>
        </p:nvSpPr>
        <p:spPr>
          <a:xfrm>
            <a:off x="17265773"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2</a:t>
            </a:r>
          </a:p>
        </p:txBody>
      </p:sp>
      <p:sp>
        <p:nvSpPr>
          <p:cNvPr id="2221" name="Shape 2221"/>
          <p:cNvSpPr/>
          <p:nvPr/>
        </p:nvSpPr>
        <p:spPr>
          <a:xfrm>
            <a:off x="1736439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222" name="Shape 2222"/>
          <p:cNvSpPr/>
          <p:nvPr/>
        </p:nvSpPr>
        <p:spPr>
          <a:xfrm>
            <a:off x="1851383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sp>
        <p:nvSpPr>
          <p:cNvPr id="2223" name="Shape 2223"/>
          <p:cNvSpPr/>
          <p:nvPr/>
        </p:nvSpPr>
        <p:spPr>
          <a:xfrm>
            <a:off x="1966326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grpSp>
        <p:nvGrpSpPr>
          <p:cNvPr id="2227" name="Group 2227"/>
          <p:cNvGrpSpPr/>
          <p:nvPr/>
        </p:nvGrpSpPr>
        <p:grpSpPr>
          <a:xfrm rot="10800000" flipH="1">
            <a:off x="6247181" y="4878478"/>
            <a:ext cx="4394190" cy="133881"/>
            <a:chOff x="0" y="0"/>
            <a:chExt cx="3124756" cy="95203"/>
          </a:xfrm>
        </p:grpSpPr>
        <p:sp>
          <p:nvSpPr>
            <p:cNvPr id="2224" name="Shape 2224"/>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225" name="Shape 2225"/>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226" name="Shape 2226"/>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grpSp>
      <p:sp>
        <p:nvSpPr>
          <p:cNvPr id="2228" name="Shape 2228"/>
          <p:cNvSpPr/>
          <p:nvPr/>
        </p:nvSpPr>
        <p:spPr>
          <a:xfrm>
            <a:off x="10188521" y="1747443"/>
            <a:ext cx="1" cy="407416"/>
          </a:xfrm>
          <a:prstGeom prst="line">
            <a:avLst/>
          </a:prstGeom>
          <a:ln w="25400">
            <a:solidFill>
              <a:srgbClr val="FFFFFF"/>
            </a:solidFill>
            <a:miter lim="400000"/>
            <a:tailEnd type="triangle"/>
          </a:ln>
        </p:spPr>
        <p:txBody>
          <a:bodyPr lIns="71438" tIns="71438" rIns="71438" bIns="71438" anchor="ctr"/>
          <a:lstStyle/>
          <a:p>
            <a:pPr lvl="0">
              <a:defRPr sz="2600"/>
            </a:pPr>
            <a:endParaRPr sz="3656"/>
          </a:p>
        </p:txBody>
      </p:sp>
      <p:sp>
        <p:nvSpPr>
          <p:cNvPr id="2229" name="Shape 2229"/>
          <p:cNvSpPr/>
          <p:nvPr/>
        </p:nvSpPr>
        <p:spPr>
          <a:xfrm>
            <a:off x="8764600" y="722725"/>
            <a:ext cx="2776402"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write D2</a:t>
            </a:r>
          </a:p>
        </p:txBody>
      </p:sp>
      <p:sp>
        <p:nvSpPr>
          <p:cNvPr id="39" name="TextBox 38">
            <a:extLst>
              <a:ext uri="{FF2B5EF4-FFF2-40B4-BE49-F238E27FC236}">
                <a16:creationId xmlns:a16="http://schemas.microsoft.com/office/drawing/2014/main" id="{AB08566B-3AB1-EC4B-9437-7F14CCE0C918}"/>
              </a:ext>
            </a:extLst>
          </p:cNvPr>
          <p:cNvSpPr txBox="1"/>
          <p:nvPr/>
        </p:nvSpPr>
        <p:spPr>
          <a:xfrm>
            <a:off x="18431721" y="358905"/>
            <a:ext cx="5707012" cy="1107996"/>
          </a:xfrm>
          <a:prstGeom prst="rect">
            <a:avLst/>
          </a:prstGeom>
          <a:noFill/>
        </p:spPr>
        <p:txBody>
          <a:bodyPr wrap="none" rtlCol="0">
            <a:spAutoFit/>
          </a:bodyPr>
          <a:lstStyle/>
          <a:p>
            <a:r>
              <a:rPr lang="en-US" sz="6600" dirty="0">
                <a:solidFill>
                  <a:schemeClr val="tx1"/>
                </a:solidFill>
              </a:rPr>
              <a:t>Partial Merge</a:t>
            </a:r>
          </a:p>
        </p:txBody>
      </p:sp>
    </p:spTree>
    <p:extLst>
      <p:ext uri="{BB962C8B-B14F-4D97-AF65-F5344CB8AC3E}">
        <p14:creationId xmlns:p14="http://schemas.microsoft.com/office/powerpoint/2010/main" val="665292644"/>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1" name="Shape 2231"/>
          <p:cNvSpPr/>
          <p:nvPr/>
        </p:nvSpPr>
        <p:spPr>
          <a:xfrm>
            <a:off x="617745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A</a:t>
            </a:r>
          </a:p>
        </p:txBody>
      </p:sp>
      <p:sp>
        <p:nvSpPr>
          <p:cNvPr id="2232" name="Shape 2232"/>
          <p:cNvSpPr/>
          <p:nvPr/>
        </p:nvSpPr>
        <p:spPr>
          <a:xfrm>
            <a:off x="7228274"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0</a:t>
            </a:r>
          </a:p>
        </p:txBody>
      </p:sp>
      <p:sp>
        <p:nvSpPr>
          <p:cNvPr id="2233" name="Shape 2233"/>
          <p:cNvSpPr/>
          <p:nvPr/>
        </p:nvSpPr>
        <p:spPr>
          <a:xfrm>
            <a:off x="732689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B</a:t>
            </a:r>
          </a:p>
        </p:txBody>
      </p:sp>
      <p:sp>
        <p:nvSpPr>
          <p:cNvPr id="2234" name="Shape 2234"/>
          <p:cNvSpPr/>
          <p:nvPr/>
        </p:nvSpPr>
        <p:spPr>
          <a:xfrm>
            <a:off x="847633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C</a:t>
            </a:r>
          </a:p>
        </p:txBody>
      </p:sp>
      <p:sp>
        <p:nvSpPr>
          <p:cNvPr id="2235" name="Shape 2235"/>
          <p:cNvSpPr/>
          <p:nvPr/>
        </p:nvSpPr>
        <p:spPr>
          <a:xfrm>
            <a:off x="962577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D</a:t>
            </a:r>
          </a:p>
        </p:txBody>
      </p:sp>
      <p:sp>
        <p:nvSpPr>
          <p:cNvPr id="2236" name="Shape 2236"/>
          <p:cNvSpPr/>
          <p:nvPr/>
        </p:nvSpPr>
        <p:spPr>
          <a:xfrm>
            <a:off x="1121432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237" name="Shape 2237"/>
          <p:cNvSpPr/>
          <p:nvPr/>
        </p:nvSpPr>
        <p:spPr>
          <a:xfrm>
            <a:off x="11467654" y="6561801"/>
            <a:ext cx="4020332"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1 (log)</a:t>
            </a:r>
          </a:p>
        </p:txBody>
      </p:sp>
      <p:sp>
        <p:nvSpPr>
          <p:cNvPr id="2238" name="Shape 2238"/>
          <p:cNvSpPr/>
          <p:nvPr/>
        </p:nvSpPr>
        <p:spPr>
          <a:xfrm>
            <a:off x="12363767"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239" name="Shape 2239"/>
          <p:cNvSpPr/>
          <p:nvPr/>
        </p:nvSpPr>
        <p:spPr>
          <a:xfrm>
            <a:off x="1351320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sp>
        <p:nvSpPr>
          <p:cNvPr id="2240" name="Shape 2240"/>
          <p:cNvSpPr/>
          <p:nvPr/>
        </p:nvSpPr>
        <p:spPr>
          <a:xfrm>
            <a:off x="1466264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FF2600"/>
                </a:solidFill>
                <a:latin typeface="Menlo"/>
                <a:ea typeface="Menlo"/>
                <a:cs typeface="Menlo"/>
                <a:sym typeface="Menlo"/>
              </a:defRPr>
            </a:lvl1pPr>
          </a:lstStyle>
          <a:p>
            <a:pPr lvl="0">
              <a:defRPr sz="1800">
                <a:solidFill>
                  <a:srgbClr val="000000"/>
                </a:solidFill>
              </a:defRPr>
            </a:pPr>
            <a:r>
              <a:rPr sz="4219"/>
              <a:t>D2</a:t>
            </a:r>
          </a:p>
        </p:txBody>
      </p:sp>
      <p:sp>
        <p:nvSpPr>
          <p:cNvPr id="2241" name="Shape 2241"/>
          <p:cNvSpPr/>
          <p:nvPr/>
        </p:nvSpPr>
        <p:spPr>
          <a:xfrm>
            <a:off x="6189759" y="2192632"/>
            <a:ext cx="1054062"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242" name="Shape 2242"/>
          <p:cNvSpPr/>
          <p:nvPr/>
        </p:nvSpPr>
        <p:spPr>
          <a:xfrm>
            <a:off x="6451493"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0</a:t>
            </a:r>
          </a:p>
        </p:txBody>
      </p:sp>
      <p:sp>
        <p:nvSpPr>
          <p:cNvPr id="2243" name="Shape 2243"/>
          <p:cNvSpPr/>
          <p:nvPr/>
        </p:nvSpPr>
        <p:spPr>
          <a:xfrm>
            <a:off x="7339197" y="2192632"/>
            <a:ext cx="1054060"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244" name="Shape 2244"/>
          <p:cNvSpPr/>
          <p:nvPr/>
        </p:nvSpPr>
        <p:spPr>
          <a:xfrm>
            <a:off x="7600930"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1</a:t>
            </a:r>
          </a:p>
        </p:txBody>
      </p:sp>
      <p:sp>
        <p:nvSpPr>
          <p:cNvPr id="2245" name="Shape 2245"/>
          <p:cNvSpPr/>
          <p:nvPr/>
        </p:nvSpPr>
        <p:spPr>
          <a:xfrm>
            <a:off x="8488635" y="2192632"/>
            <a:ext cx="1054060"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246" name="Shape 2246"/>
          <p:cNvSpPr/>
          <p:nvPr/>
        </p:nvSpPr>
        <p:spPr>
          <a:xfrm>
            <a:off x="8750368"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2</a:t>
            </a:r>
          </a:p>
        </p:txBody>
      </p:sp>
      <p:sp>
        <p:nvSpPr>
          <p:cNvPr id="2247" name="Shape 2247"/>
          <p:cNvSpPr/>
          <p:nvPr/>
        </p:nvSpPr>
        <p:spPr>
          <a:xfrm>
            <a:off x="9638073" y="2192632"/>
            <a:ext cx="1054062"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248" name="Shape 2248"/>
          <p:cNvSpPr/>
          <p:nvPr/>
        </p:nvSpPr>
        <p:spPr>
          <a:xfrm>
            <a:off x="9899807"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3</a:t>
            </a:r>
          </a:p>
        </p:txBody>
      </p:sp>
      <p:sp>
        <p:nvSpPr>
          <p:cNvPr id="2249" name="Shape 2249"/>
          <p:cNvSpPr/>
          <p:nvPr/>
        </p:nvSpPr>
        <p:spPr>
          <a:xfrm>
            <a:off x="3044602" y="5285757"/>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lvl="0">
              <a:defRPr sz="1800">
                <a:solidFill>
                  <a:srgbClr val="000000"/>
                </a:solidFill>
              </a:defRPr>
            </a:pPr>
            <a:r>
              <a:rPr sz="5063"/>
              <a:t>physical:</a:t>
            </a:r>
          </a:p>
        </p:txBody>
      </p:sp>
      <p:sp>
        <p:nvSpPr>
          <p:cNvPr id="2250" name="Shape 2250"/>
          <p:cNvSpPr/>
          <p:nvPr/>
        </p:nvSpPr>
        <p:spPr>
          <a:xfrm>
            <a:off x="3573592" y="2032870"/>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lvl="0">
              <a:defRPr sz="1800">
                <a:solidFill>
                  <a:srgbClr val="000000"/>
                </a:solidFill>
              </a:defRPr>
            </a:pPr>
            <a:r>
              <a:rPr sz="5063"/>
              <a:t>logical:</a:t>
            </a:r>
          </a:p>
        </p:txBody>
      </p:sp>
      <p:sp>
        <p:nvSpPr>
          <p:cNvPr id="2251" name="Shape 2251"/>
          <p:cNvSpPr/>
          <p:nvPr/>
        </p:nvSpPr>
        <p:spPr>
          <a:xfrm>
            <a:off x="8454705" y="3743961"/>
            <a:ext cx="1" cy="1045602"/>
          </a:xfrm>
          <a:prstGeom prst="line">
            <a:avLst/>
          </a:prstGeom>
          <a:ln w="25400">
            <a:solidFill>
              <a:srgbClr val="FFFFFF"/>
            </a:solidFill>
            <a:miter lim="400000"/>
            <a:tailEnd type="triangle"/>
          </a:ln>
        </p:spPr>
        <p:txBody>
          <a:bodyPr lIns="0" tIns="0" rIns="0" bIns="0" anchor="ctr"/>
          <a:lstStyle/>
          <a:p>
            <a:pPr lvl="0">
              <a:defRPr sz="2600"/>
            </a:pPr>
            <a:endParaRPr sz="3656"/>
          </a:p>
        </p:txBody>
      </p:sp>
      <p:grpSp>
        <p:nvGrpSpPr>
          <p:cNvPr id="2255" name="Group 2255"/>
          <p:cNvGrpSpPr/>
          <p:nvPr/>
        </p:nvGrpSpPr>
        <p:grpSpPr>
          <a:xfrm>
            <a:off x="6247181" y="3449728"/>
            <a:ext cx="4394190" cy="133881"/>
            <a:chOff x="0" y="0"/>
            <a:chExt cx="3124756" cy="95203"/>
          </a:xfrm>
        </p:grpSpPr>
        <p:sp>
          <p:nvSpPr>
            <p:cNvPr id="2252" name="Shape 2252"/>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253" name="Shape 2253"/>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254" name="Shape 2254"/>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grpSp>
      <p:sp>
        <p:nvSpPr>
          <p:cNvPr id="2256" name="Shape 2256"/>
          <p:cNvSpPr/>
          <p:nvPr/>
        </p:nvSpPr>
        <p:spPr>
          <a:xfrm>
            <a:off x="11085178" y="1790247"/>
            <a:ext cx="7934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a:t>
            </a:r>
          </a:p>
        </p:txBody>
      </p:sp>
      <p:sp>
        <p:nvSpPr>
          <p:cNvPr id="2257" name="Shape 2257"/>
          <p:cNvSpPr/>
          <p:nvPr/>
        </p:nvSpPr>
        <p:spPr>
          <a:xfrm>
            <a:off x="1621495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258" name="Shape 2258"/>
          <p:cNvSpPr/>
          <p:nvPr/>
        </p:nvSpPr>
        <p:spPr>
          <a:xfrm>
            <a:off x="17265773"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2</a:t>
            </a:r>
          </a:p>
        </p:txBody>
      </p:sp>
      <p:sp>
        <p:nvSpPr>
          <p:cNvPr id="2259" name="Shape 2259"/>
          <p:cNvSpPr/>
          <p:nvPr/>
        </p:nvSpPr>
        <p:spPr>
          <a:xfrm>
            <a:off x="1736439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260" name="Shape 2260"/>
          <p:cNvSpPr/>
          <p:nvPr/>
        </p:nvSpPr>
        <p:spPr>
          <a:xfrm>
            <a:off x="1851383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sp>
        <p:nvSpPr>
          <p:cNvPr id="2261" name="Shape 2261"/>
          <p:cNvSpPr/>
          <p:nvPr/>
        </p:nvSpPr>
        <p:spPr>
          <a:xfrm>
            <a:off x="1966326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grpSp>
        <p:nvGrpSpPr>
          <p:cNvPr id="2265" name="Group 2265"/>
          <p:cNvGrpSpPr/>
          <p:nvPr/>
        </p:nvGrpSpPr>
        <p:grpSpPr>
          <a:xfrm rot="10800000" flipH="1">
            <a:off x="6247181" y="4878478"/>
            <a:ext cx="4394190" cy="133881"/>
            <a:chOff x="0" y="0"/>
            <a:chExt cx="3124756" cy="95203"/>
          </a:xfrm>
        </p:grpSpPr>
        <p:sp>
          <p:nvSpPr>
            <p:cNvPr id="2262" name="Shape 2262"/>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263" name="Shape 2263"/>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264" name="Shape 2264"/>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grpSp>
      <p:sp>
        <p:nvSpPr>
          <p:cNvPr id="2266" name="Shape 2266"/>
          <p:cNvSpPr/>
          <p:nvPr/>
        </p:nvSpPr>
        <p:spPr>
          <a:xfrm>
            <a:off x="10188521" y="1747443"/>
            <a:ext cx="1" cy="407416"/>
          </a:xfrm>
          <a:prstGeom prst="line">
            <a:avLst/>
          </a:prstGeom>
          <a:ln w="25400">
            <a:solidFill>
              <a:srgbClr val="FFFFFF"/>
            </a:solidFill>
            <a:miter lim="400000"/>
            <a:tailEnd type="triangle"/>
          </a:ln>
        </p:spPr>
        <p:txBody>
          <a:bodyPr lIns="71438" tIns="71438" rIns="71438" bIns="71438" anchor="ctr"/>
          <a:lstStyle/>
          <a:p>
            <a:pPr lvl="0">
              <a:defRPr sz="2600"/>
            </a:pPr>
            <a:endParaRPr sz="3656"/>
          </a:p>
        </p:txBody>
      </p:sp>
      <p:sp>
        <p:nvSpPr>
          <p:cNvPr id="2267" name="Shape 2267"/>
          <p:cNvSpPr/>
          <p:nvPr/>
        </p:nvSpPr>
        <p:spPr>
          <a:xfrm>
            <a:off x="8764600" y="722725"/>
            <a:ext cx="2776402"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write D2</a:t>
            </a:r>
          </a:p>
        </p:txBody>
      </p:sp>
      <p:sp>
        <p:nvSpPr>
          <p:cNvPr id="2268" name="Shape 2268"/>
          <p:cNvSpPr/>
          <p:nvPr/>
        </p:nvSpPr>
        <p:spPr>
          <a:xfrm>
            <a:off x="10188520" y="3449727"/>
            <a:ext cx="4667251" cy="1558190"/>
          </a:xfrm>
          <a:prstGeom prst="line">
            <a:avLst/>
          </a:prstGeom>
          <a:ln w="25400">
            <a:solidFill>
              <a:schemeClr val="tx1"/>
            </a:solidFill>
            <a:miter lim="400000"/>
            <a:tailEnd type="triangle"/>
          </a:ln>
        </p:spPr>
        <p:txBody>
          <a:bodyPr lIns="0" tIns="0" rIns="0" bIns="0" anchor="ctr"/>
          <a:lstStyle/>
          <a:p>
            <a:pPr lvl="0">
              <a:defRPr sz="2600"/>
            </a:pPr>
            <a:endParaRPr sz="3656"/>
          </a:p>
        </p:txBody>
      </p:sp>
      <p:sp>
        <p:nvSpPr>
          <p:cNvPr id="40" name="TextBox 39">
            <a:extLst>
              <a:ext uri="{FF2B5EF4-FFF2-40B4-BE49-F238E27FC236}">
                <a16:creationId xmlns:a16="http://schemas.microsoft.com/office/drawing/2014/main" id="{94B5F16B-FBC2-0444-A045-D0B02AE1FAC2}"/>
              </a:ext>
            </a:extLst>
          </p:cNvPr>
          <p:cNvSpPr txBox="1"/>
          <p:nvPr/>
        </p:nvSpPr>
        <p:spPr>
          <a:xfrm>
            <a:off x="18431721" y="358905"/>
            <a:ext cx="5707012" cy="1107996"/>
          </a:xfrm>
          <a:prstGeom prst="rect">
            <a:avLst/>
          </a:prstGeom>
          <a:noFill/>
        </p:spPr>
        <p:txBody>
          <a:bodyPr wrap="none" rtlCol="0">
            <a:spAutoFit/>
          </a:bodyPr>
          <a:lstStyle/>
          <a:p>
            <a:r>
              <a:rPr lang="en-US" sz="6600" dirty="0">
                <a:solidFill>
                  <a:schemeClr val="tx1"/>
                </a:solidFill>
              </a:rPr>
              <a:t>Partial Merge</a:t>
            </a:r>
          </a:p>
        </p:txBody>
      </p:sp>
    </p:spTree>
    <p:extLst>
      <p:ext uri="{BB962C8B-B14F-4D97-AF65-F5344CB8AC3E}">
        <p14:creationId xmlns:p14="http://schemas.microsoft.com/office/powerpoint/2010/main" val="1773601426"/>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0" name="Shape 2270"/>
          <p:cNvSpPr/>
          <p:nvPr/>
        </p:nvSpPr>
        <p:spPr>
          <a:xfrm>
            <a:off x="617745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A</a:t>
            </a:r>
          </a:p>
        </p:txBody>
      </p:sp>
      <p:sp>
        <p:nvSpPr>
          <p:cNvPr id="2271" name="Shape 2271"/>
          <p:cNvSpPr/>
          <p:nvPr/>
        </p:nvSpPr>
        <p:spPr>
          <a:xfrm>
            <a:off x="7228274"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0</a:t>
            </a:r>
          </a:p>
        </p:txBody>
      </p:sp>
      <p:sp>
        <p:nvSpPr>
          <p:cNvPr id="2272" name="Shape 2272"/>
          <p:cNvSpPr/>
          <p:nvPr/>
        </p:nvSpPr>
        <p:spPr>
          <a:xfrm>
            <a:off x="732689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B</a:t>
            </a:r>
          </a:p>
        </p:txBody>
      </p:sp>
      <p:sp>
        <p:nvSpPr>
          <p:cNvPr id="2273" name="Shape 2273"/>
          <p:cNvSpPr/>
          <p:nvPr/>
        </p:nvSpPr>
        <p:spPr>
          <a:xfrm>
            <a:off x="847633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C</a:t>
            </a:r>
          </a:p>
        </p:txBody>
      </p:sp>
      <p:sp>
        <p:nvSpPr>
          <p:cNvPr id="2274" name="Shape 2274"/>
          <p:cNvSpPr/>
          <p:nvPr/>
        </p:nvSpPr>
        <p:spPr>
          <a:xfrm>
            <a:off x="962577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D</a:t>
            </a:r>
          </a:p>
        </p:txBody>
      </p:sp>
      <p:sp>
        <p:nvSpPr>
          <p:cNvPr id="2275" name="Shape 2275"/>
          <p:cNvSpPr/>
          <p:nvPr/>
        </p:nvSpPr>
        <p:spPr>
          <a:xfrm>
            <a:off x="1121432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276" name="Shape 2276"/>
          <p:cNvSpPr/>
          <p:nvPr/>
        </p:nvSpPr>
        <p:spPr>
          <a:xfrm>
            <a:off x="11467654" y="6561801"/>
            <a:ext cx="4020332"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1 (log)</a:t>
            </a:r>
          </a:p>
        </p:txBody>
      </p:sp>
      <p:sp>
        <p:nvSpPr>
          <p:cNvPr id="2277" name="Shape 2277"/>
          <p:cNvSpPr/>
          <p:nvPr/>
        </p:nvSpPr>
        <p:spPr>
          <a:xfrm>
            <a:off x="12363767"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278" name="Shape 2278"/>
          <p:cNvSpPr/>
          <p:nvPr/>
        </p:nvSpPr>
        <p:spPr>
          <a:xfrm>
            <a:off x="1351320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sp>
        <p:nvSpPr>
          <p:cNvPr id="2279" name="Shape 2279"/>
          <p:cNvSpPr/>
          <p:nvPr/>
        </p:nvSpPr>
        <p:spPr>
          <a:xfrm>
            <a:off x="1466264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D2</a:t>
            </a:r>
          </a:p>
        </p:txBody>
      </p:sp>
      <p:sp>
        <p:nvSpPr>
          <p:cNvPr id="2280" name="Shape 2280"/>
          <p:cNvSpPr/>
          <p:nvPr/>
        </p:nvSpPr>
        <p:spPr>
          <a:xfrm>
            <a:off x="6189759" y="2192632"/>
            <a:ext cx="1054062"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281" name="Shape 2281"/>
          <p:cNvSpPr/>
          <p:nvPr/>
        </p:nvSpPr>
        <p:spPr>
          <a:xfrm>
            <a:off x="6451493"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0</a:t>
            </a:r>
          </a:p>
        </p:txBody>
      </p:sp>
      <p:sp>
        <p:nvSpPr>
          <p:cNvPr id="2282" name="Shape 2282"/>
          <p:cNvSpPr/>
          <p:nvPr/>
        </p:nvSpPr>
        <p:spPr>
          <a:xfrm>
            <a:off x="7339197" y="2192632"/>
            <a:ext cx="1054060"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283" name="Shape 2283"/>
          <p:cNvSpPr/>
          <p:nvPr/>
        </p:nvSpPr>
        <p:spPr>
          <a:xfrm>
            <a:off x="7600930"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1</a:t>
            </a:r>
          </a:p>
        </p:txBody>
      </p:sp>
      <p:sp>
        <p:nvSpPr>
          <p:cNvPr id="2284" name="Shape 2284"/>
          <p:cNvSpPr/>
          <p:nvPr/>
        </p:nvSpPr>
        <p:spPr>
          <a:xfrm>
            <a:off x="8488635" y="2192632"/>
            <a:ext cx="1054060"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285" name="Shape 2285"/>
          <p:cNvSpPr/>
          <p:nvPr/>
        </p:nvSpPr>
        <p:spPr>
          <a:xfrm>
            <a:off x="8750368"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2</a:t>
            </a:r>
          </a:p>
        </p:txBody>
      </p:sp>
      <p:sp>
        <p:nvSpPr>
          <p:cNvPr id="2286" name="Shape 2286"/>
          <p:cNvSpPr/>
          <p:nvPr/>
        </p:nvSpPr>
        <p:spPr>
          <a:xfrm>
            <a:off x="9638073" y="2192632"/>
            <a:ext cx="1054062"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287" name="Shape 2287"/>
          <p:cNvSpPr/>
          <p:nvPr/>
        </p:nvSpPr>
        <p:spPr>
          <a:xfrm>
            <a:off x="9899807"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3</a:t>
            </a:r>
          </a:p>
        </p:txBody>
      </p:sp>
      <p:sp>
        <p:nvSpPr>
          <p:cNvPr id="2288" name="Shape 2288"/>
          <p:cNvSpPr/>
          <p:nvPr/>
        </p:nvSpPr>
        <p:spPr>
          <a:xfrm>
            <a:off x="3044602" y="5285757"/>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lvl="0">
              <a:defRPr sz="1800">
                <a:solidFill>
                  <a:srgbClr val="000000"/>
                </a:solidFill>
              </a:defRPr>
            </a:pPr>
            <a:r>
              <a:rPr sz="5063"/>
              <a:t>physical:</a:t>
            </a:r>
          </a:p>
        </p:txBody>
      </p:sp>
      <p:sp>
        <p:nvSpPr>
          <p:cNvPr id="2289" name="Shape 2289"/>
          <p:cNvSpPr/>
          <p:nvPr/>
        </p:nvSpPr>
        <p:spPr>
          <a:xfrm>
            <a:off x="3573592" y="2032870"/>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lvl="0">
              <a:defRPr sz="1800">
                <a:solidFill>
                  <a:srgbClr val="000000"/>
                </a:solidFill>
              </a:defRPr>
            </a:pPr>
            <a:r>
              <a:rPr sz="5063"/>
              <a:t>logical:</a:t>
            </a:r>
          </a:p>
        </p:txBody>
      </p:sp>
      <p:sp>
        <p:nvSpPr>
          <p:cNvPr id="2290" name="Shape 2290"/>
          <p:cNvSpPr/>
          <p:nvPr/>
        </p:nvSpPr>
        <p:spPr>
          <a:xfrm>
            <a:off x="8454705" y="3743961"/>
            <a:ext cx="1" cy="1045602"/>
          </a:xfrm>
          <a:prstGeom prst="line">
            <a:avLst/>
          </a:prstGeom>
          <a:ln w="25400">
            <a:solidFill>
              <a:srgbClr val="FFFFFF"/>
            </a:solidFill>
            <a:miter lim="400000"/>
            <a:tailEnd type="triangle"/>
          </a:ln>
        </p:spPr>
        <p:txBody>
          <a:bodyPr lIns="0" tIns="0" rIns="0" bIns="0" anchor="ctr"/>
          <a:lstStyle/>
          <a:p>
            <a:pPr lvl="0">
              <a:defRPr sz="2600"/>
            </a:pPr>
            <a:endParaRPr sz="3656"/>
          </a:p>
        </p:txBody>
      </p:sp>
      <p:grpSp>
        <p:nvGrpSpPr>
          <p:cNvPr id="2294" name="Group 2294"/>
          <p:cNvGrpSpPr/>
          <p:nvPr/>
        </p:nvGrpSpPr>
        <p:grpSpPr>
          <a:xfrm>
            <a:off x="6247181" y="3449728"/>
            <a:ext cx="4394190" cy="133881"/>
            <a:chOff x="0" y="0"/>
            <a:chExt cx="3124756" cy="95203"/>
          </a:xfrm>
        </p:grpSpPr>
        <p:sp>
          <p:nvSpPr>
            <p:cNvPr id="2291" name="Shape 2291"/>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292" name="Shape 2292"/>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293" name="Shape 2293"/>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grpSp>
      <p:sp>
        <p:nvSpPr>
          <p:cNvPr id="2295" name="Shape 2295"/>
          <p:cNvSpPr/>
          <p:nvPr/>
        </p:nvSpPr>
        <p:spPr>
          <a:xfrm>
            <a:off x="11085178" y="1790247"/>
            <a:ext cx="7934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a:t>
            </a:r>
          </a:p>
        </p:txBody>
      </p:sp>
      <p:sp>
        <p:nvSpPr>
          <p:cNvPr id="2296" name="Shape 2296"/>
          <p:cNvSpPr/>
          <p:nvPr/>
        </p:nvSpPr>
        <p:spPr>
          <a:xfrm>
            <a:off x="1621495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297" name="Shape 2297"/>
          <p:cNvSpPr/>
          <p:nvPr/>
        </p:nvSpPr>
        <p:spPr>
          <a:xfrm>
            <a:off x="17265773"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2</a:t>
            </a:r>
          </a:p>
        </p:txBody>
      </p:sp>
      <p:sp>
        <p:nvSpPr>
          <p:cNvPr id="2298" name="Shape 2298"/>
          <p:cNvSpPr/>
          <p:nvPr/>
        </p:nvSpPr>
        <p:spPr>
          <a:xfrm>
            <a:off x="1736439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299" name="Shape 2299"/>
          <p:cNvSpPr/>
          <p:nvPr/>
        </p:nvSpPr>
        <p:spPr>
          <a:xfrm>
            <a:off x="1851383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sp>
        <p:nvSpPr>
          <p:cNvPr id="2300" name="Shape 2300"/>
          <p:cNvSpPr/>
          <p:nvPr/>
        </p:nvSpPr>
        <p:spPr>
          <a:xfrm>
            <a:off x="1966326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grpSp>
        <p:nvGrpSpPr>
          <p:cNvPr id="2304" name="Group 2304"/>
          <p:cNvGrpSpPr/>
          <p:nvPr/>
        </p:nvGrpSpPr>
        <p:grpSpPr>
          <a:xfrm rot="10800000" flipH="1">
            <a:off x="6247181" y="4878478"/>
            <a:ext cx="4394190" cy="133881"/>
            <a:chOff x="0" y="0"/>
            <a:chExt cx="3124756" cy="95203"/>
          </a:xfrm>
        </p:grpSpPr>
        <p:sp>
          <p:nvSpPr>
            <p:cNvPr id="2301" name="Shape 2301"/>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302" name="Shape 2302"/>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303" name="Shape 2303"/>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grpSp>
      <p:sp>
        <p:nvSpPr>
          <p:cNvPr id="2305" name="Shape 2305"/>
          <p:cNvSpPr/>
          <p:nvPr/>
        </p:nvSpPr>
        <p:spPr>
          <a:xfrm>
            <a:off x="10188520" y="3449727"/>
            <a:ext cx="4667251" cy="1558190"/>
          </a:xfrm>
          <a:prstGeom prst="line">
            <a:avLst/>
          </a:prstGeom>
          <a:ln w="25400">
            <a:solidFill>
              <a:schemeClr val="tx1"/>
            </a:solidFill>
            <a:miter lim="400000"/>
            <a:tailEnd type="triangle"/>
          </a:ln>
        </p:spPr>
        <p:txBody>
          <a:bodyPr lIns="0" tIns="0" rIns="0" bIns="0" anchor="ctr"/>
          <a:lstStyle/>
          <a:p>
            <a:pPr lvl="0">
              <a:defRPr sz="2600"/>
            </a:pPr>
            <a:endParaRPr sz="3656"/>
          </a:p>
        </p:txBody>
      </p:sp>
      <p:sp>
        <p:nvSpPr>
          <p:cNvPr id="38" name="TextBox 37">
            <a:extLst>
              <a:ext uri="{FF2B5EF4-FFF2-40B4-BE49-F238E27FC236}">
                <a16:creationId xmlns:a16="http://schemas.microsoft.com/office/drawing/2014/main" id="{AD5EF80A-2434-8340-B4A3-2B5FA00E4895}"/>
              </a:ext>
            </a:extLst>
          </p:cNvPr>
          <p:cNvSpPr txBox="1"/>
          <p:nvPr/>
        </p:nvSpPr>
        <p:spPr>
          <a:xfrm>
            <a:off x="18431721" y="358905"/>
            <a:ext cx="5707012" cy="1107996"/>
          </a:xfrm>
          <a:prstGeom prst="rect">
            <a:avLst/>
          </a:prstGeom>
          <a:noFill/>
        </p:spPr>
        <p:txBody>
          <a:bodyPr wrap="none" rtlCol="0">
            <a:spAutoFit/>
          </a:bodyPr>
          <a:lstStyle/>
          <a:p>
            <a:r>
              <a:rPr lang="en-US" sz="6600" dirty="0">
                <a:solidFill>
                  <a:schemeClr val="tx1"/>
                </a:solidFill>
              </a:rPr>
              <a:t>Partial Merge</a:t>
            </a:r>
          </a:p>
        </p:txBody>
      </p:sp>
    </p:spTree>
    <p:extLst>
      <p:ext uri="{BB962C8B-B14F-4D97-AF65-F5344CB8AC3E}">
        <p14:creationId xmlns:p14="http://schemas.microsoft.com/office/powerpoint/2010/main" val="1846146422"/>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7" name="Shape 2307"/>
          <p:cNvSpPr/>
          <p:nvPr/>
        </p:nvSpPr>
        <p:spPr>
          <a:xfrm>
            <a:off x="617745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A</a:t>
            </a:r>
          </a:p>
        </p:txBody>
      </p:sp>
      <p:sp>
        <p:nvSpPr>
          <p:cNvPr id="2308" name="Shape 2308"/>
          <p:cNvSpPr/>
          <p:nvPr/>
        </p:nvSpPr>
        <p:spPr>
          <a:xfrm>
            <a:off x="7228274"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0</a:t>
            </a:r>
          </a:p>
        </p:txBody>
      </p:sp>
      <p:sp>
        <p:nvSpPr>
          <p:cNvPr id="2309" name="Shape 2309"/>
          <p:cNvSpPr/>
          <p:nvPr/>
        </p:nvSpPr>
        <p:spPr>
          <a:xfrm>
            <a:off x="732689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B</a:t>
            </a:r>
          </a:p>
        </p:txBody>
      </p:sp>
      <p:sp>
        <p:nvSpPr>
          <p:cNvPr id="2310" name="Shape 2310"/>
          <p:cNvSpPr/>
          <p:nvPr/>
        </p:nvSpPr>
        <p:spPr>
          <a:xfrm>
            <a:off x="847633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C</a:t>
            </a:r>
          </a:p>
        </p:txBody>
      </p:sp>
      <p:sp>
        <p:nvSpPr>
          <p:cNvPr id="2311" name="Shape 2311"/>
          <p:cNvSpPr/>
          <p:nvPr/>
        </p:nvSpPr>
        <p:spPr>
          <a:xfrm>
            <a:off x="962577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D</a:t>
            </a:r>
          </a:p>
        </p:txBody>
      </p:sp>
      <p:sp>
        <p:nvSpPr>
          <p:cNvPr id="2312" name="Shape 2312"/>
          <p:cNvSpPr/>
          <p:nvPr/>
        </p:nvSpPr>
        <p:spPr>
          <a:xfrm>
            <a:off x="1121432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A</a:t>
            </a:r>
          </a:p>
        </p:txBody>
      </p:sp>
      <p:sp>
        <p:nvSpPr>
          <p:cNvPr id="2313" name="Shape 2313"/>
          <p:cNvSpPr/>
          <p:nvPr/>
        </p:nvSpPr>
        <p:spPr>
          <a:xfrm>
            <a:off x="11467654" y="6561801"/>
            <a:ext cx="4020332"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1 (log)</a:t>
            </a:r>
          </a:p>
        </p:txBody>
      </p:sp>
      <p:sp>
        <p:nvSpPr>
          <p:cNvPr id="2314" name="Shape 2314"/>
          <p:cNvSpPr/>
          <p:nvPr/>
        </p:nvSpPr>
        <p:spPr>
          <a:xfrm>
            <a:off x="12363767"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B</a:t>
            </a:r>
          </a:p>
        </p:txBody>
      </p:sp>
      <p:sp>
        <p:nvSpPr>
          <p:cNvPr id="2315" name="Shape 2315"/>
          <p:cNvSpPr/>
          <p:nvPr/>
        </p:nvSpPr>
        <p:spPr>
          <a:xfrm>
            <a:off x="1351320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C</a:t>
            </a:r>
          </a:p>
        </p:txBody>
      </p:sp>
      <p:sp>
        <p:nvSpPr>
          <p:cNvPr id="2316" name="Shape 2316"/>
          <p:cNvSpPr/>
          <p:nvPr/>
        </p:nvSpPr>
        <p:spPr>
          <a:xfrm>
            <a:off x="1466264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D2</a:t>
            </a:r>
          </a:p>
        </p:txBody>
      </p:sp>
      <p:sp>
        <p:nvSpPr>
          <p:cNvPr id="2317" name="Shape 2317"/>
          <p:cNvSpPr/>
          <p:nvPr/>
        </p:nvSpPr>
        <p:spPr>
          <a:xfrm>
            <a:off x="6189759" y="2192632"/>
            <a:ext cx="1054062"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318" name="Shape 2318"/>
          <p:cNvSpPr/>
          <p:nvPr/>
        </p:nvSpPr>
        <p:spPr>
          <a:xfrm>
            <a:off x="6451493"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0</a:t>
            </a:r>
          </a:p>
        </p:txBody>
      </p:sp>
      <p:sp>
        <p:nvSpPr>
          <p:cNvPr id="2319" name="Shape 2319"/>
          <p:cNvSpPr/>
          <p:nvPr/>
        </p:nvSpPr>
        <p:spPr>
          <a:xfrm>
            <a:off x="7339197" y="2192632"/>
            <a:ext cx="1054060"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320" name="Shape 2320"/>
          <p:cNvSpPr/>
          <p:nvPr/>
        </p:nvSpPr>
        <p:spPr>
          <a:xfrm>
            <a:off x="7600930"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1</a:t>
            </a:r>
          </a:p>
        </p:txBody>
      </p:sp>
      <p:sp>
        <p:nvSpPr>
          <p:cNvPr id="2321" name="Shape 2321"/>
          <p:cNvSpPr/>
          <p:nvPr/>
        </p:nvSpPr>
        <p:spPr>
          <a:xfrm>
            <a:off x="8488635" y="2192632"/>
            <a:ext cx="1054060"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322" name="Shape 2322"/>
          <p:cNvSpPr/>
          <p:nvPr/>
        </p:nvSpPr>
        <p:spPr>
          <a:xfrm>
            <a:off x="8750368"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2</a:t>
            </a:r>
          </a:p>
        </p:txBody>
      </p:sp>
      <p:sp>
        <p:nvSpPr>
          <p:cNvPr id="2323" name="Shape 2323"/>
          <p:cNvSpPr/>
          <p:nvPr/>
        </p:nvSpPr>
        <p:spPr>
          <a:xfrm>
            <a:off x="9638073" y="2192632"/>
            <a:ext cx="1054062"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324" name="Shape 2324"/>
          <p:cNvSpPr/>
          <p:nvPr/>
        </p:nvSpPr>
        <p:spPr>
          <a:xfrm>
            <a:off x="9899807"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3</a:t>
            </a:r>
          </a:p>
        </p:txBody>
      </p:sp>
      <p:sp>
        <p:nvSpPr>
          <p:cNvPr id="2325" name="Shape 2325"/>
          <p:cNvSpPr/>
          <p:nvPr/>
        </p:nvSpPr>
        <p:spPr>
          <a:xfrm>
            <a:off x="3044602" y="5285757"/>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lvl="0">
              <a:defRPr sz="1800">
                <a:solidFill>
                  <a:srgbClr val="000000"/>
                </a:solidFill>
              </a:defRPr>
            </a:pPr>
            <a:r>
              <a:rPr sz="5063"/>
              <a:t>physical:</a:t>
            </a:r>
          </a:p>
        </p:txBody>
      </p:sp>
      <p:sp>
        <p:nvSpPr>
          <p:cNvPr id="2326" name="Shape 2326"/>
          <p:cNvSpPr/>
          <p:nvPr/>
        </p:nvSpPr>
        <p:spPr>
          <a:xfrm>
            <a:off x="3573592" y="2032870"/>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lvl="0">
              <a:defRPr sz="1800">
                <a:solidFill>
                  <a:srgbClr val="000000"/>
                </a:solidFill>
              </a:defRPr>
            </a:pPr>
            <a:r>
              <a:rPr sz="5063"/>
              <a:t>logical:</a:t>
            </a:r>
          </a:p>
        </p:txBody>
      </p:sp>
      <p:sp>
        <p:nvSpPr>
          <p:cNvPr id="2327" name="Shape 2327"/>
          <p:cNvSpPr/>
          <p:nvPr/>
        </p:nvSpPr>
        <p:spPr>
          <a:xfrm>
            <a:off x="8454705" y="3743961"/>
            <a:ext cx="1" cy="1045602"/>
          </a:xfrm>
          <a:prstGeom prst="line">
            <a:avLst/>
          </a:prstGeom>
          <a:ln w="25400">
            <a:solidFill>
              <a:srgbClr val="FFFFFF"/>
            </a:solidFill>
            <a:miter lim="400000"/>
            <a:tailEnd type="triangle"/>
          </a:ln>
        </p:spPr>
        <p:txBody>
          <a:bodyPr lIns="0" tIns="0" rIns="0" bIns="0" anchor="ctr"/>
          <a:lstStyle/>
          <a:p>
            <a:pPr lvl="0">
              <a:defRPr sz="2600"/>
            </a:pPr>
            <a:endParaRPr sz="3656"/>
          </a:p>
        </p:txBody>
      </p:sp>
      <p:grpSp>
        <p:nvGrpSpPr>
          <p:cNvPr id="2331" name="Group 2331"/>
          <p:cNvGrpSpPr/>
          <p:nvPr/>
        </p:nvGrpSpPr>
        <p:grpSpPr>
          <a:xfrm>
            <a:off x="6247181" y="3449728"/>
            <a:ext cx="4394190" cy="133881"/>
            <a:chOff x="0" y="0"/>
            <a:chExt cx="3124756" cy="95203"/>
          </a:xfrm>
        </p:grpSpPr>
        <p:sp>
          <p:nvSpPr>
            <p:cNvPr id="2328" name="Shape 2328"/>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329" name="Shape 2329"/>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330" name="Shape 2330"/>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grpSp>
      <p:sp>
        <p:nvSpPr>
          <p:cNvPr id="2332" name="Shape 2332"/>
          <p:cNvSpPr/>
          <p:nvPr/>
        </p:nvSpPr>
        <p:spPr>
          <a:xfrm>
            <a:off x="11085178" y="1790247"/>
            <a:ext cx="7934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a:t>
            </a:r>
          </a:p>
        </p:txBody>
      </p:sp>
      <p:sp>
        <p:nvSpPr>
          <p:cNvPr id="2333" name="Shape 2333"/>
          <p:cNvSpPr/>
          <p:nvPr/>
        </p:nvSpPr>
        <p:spPr>
          <a:xfrm>
            <a:off x="1621495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334" name="Shape 2334"/>
          <p:cNvSpPr/>
          <p:nvPr/>
        </p:nvSpPr>
        <p:spPr>
          <a:xfrm>
            <a:off x="17265773"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2</a:t>
            </a:r>
          </a:p>
        </p:txBody>
      </p:sp>
      <p:sp>
        <p:nvSpPr>
          <p:cNvPr id="2335" name="Shape 2335"/>
          <p:cNvSpPr/>
          <p:nvPr/>
        </p:nvSpPr>
        <p:spPr>
          <a:xfrm>
            <a:off x="1736439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336" name="Shape 2336"/>
          <p:cNvSpPr/>
          <p:nvPr/>
        </p:nvSpPr>
        <p:spPr>
          <a:xfrm>
            <a:off x="1851383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sp>
        <p:nvSpPr>
          <p:cNvPr id="2337" name="Shape 2337"/>
          <p:cNvSpPr/>
          <p:nvPr/>
        </p:nvSpPr>
        <p:spPr>
          <a:xfrm>
            <a:off x="1966326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grpSp>
        <p:nvGrpSpPr>
          <p:cNvPr id="2341" name="Group 2341"/>
          <p:cNvGrpSpPr/>
          <p:nvPr/>
        </p:nvGrpSpPr>
        <p:grpSpPr>
          <a:xfrm rot="10800000" flipH="1">
            <a:off x="6247181" y="4878478"/>
            <a:ext cx="4394190" cy="133881"/>
            <a:chOff x="0" y="0"/>
            <a:chExt cx="3124756" cy="95203"/>
          </a:xfrm>
        </p:grpSpPr>
        <p:sp>
          <p:nvSpPr>
            <p:cNvPr id="2338" name="Shape 2338"/>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339" name="Shape 2339"/>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340" name="Shape 2340"/>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grpSp>
      <p:sp>
        <p:nvSpPr>
          <p:cNvPr id="2342" name="Shape 2342"/>
          <p:cNvSpPr/>
          <p:nvPr/>
        </p:nvSpPr>
        <p:spPr>
          <a:xfrm>
            <a:off x="10188520" y="3449727"/>
            <a:ext cx="4667251" cy="1558190"/>
          </a:xfrm>
          <a:prstGeom prst="line">
            <a:avLst/>
          </a:prstGeom>
          <a:ln w="25400">
            <a:solidFill>
              <a:schemeClr val="tx1"/>
            </a:solidFill>
            <a:miter lim="400000"/>
            <a:tailEnd type="triangle"/>
          </a:ln>
        </p:spPr>
        <p:txBody>
          <a:bodyPr lIns="0" tIns="0" rIns="0" bIns="0" anchor="ctr"/>
          <a:lstStyle/>
          <a:p>
            <a:pPr lvl="0">
              <a:defRPr sz="2600"/>
            </a:pPr>
            <a:endParaRPr sz="3656"/>
          </a:p>
        </p:txBody>
      </p:sp>
      <p:sp>
        <p:nvSpPr>
          <p:cNvPr id="2346" name="Shape 2346"/>
          <p:cNvSpPr/>
          <p:nvPr/>
        </p:nvSpPr>
        <p:spPr>
          <a:xfrm>
            <a:off x="9016653" y="4115838"/>
            <a:ext cx="5026468" cy="969130"/>
          </a:xfrm>
          <a:custGeom>
            <a:avLst/>
            <a:gdLst/>
            <a:ahLst/>
            <a:cxnLst>
              <a:cxn ang="0">
                <a:pos x="wd2" y="hd2"/>
              </a:cxn>
              <a:cxn ang="5400000">
                <a:pos x="wd2" y="hd2"/>
              </a:cxn>
              <a:cxn ang="10800000">
                <a:pos x="wd2" y="hd2"/>
              </a:cxn>
              <a:cxn ang="16200000">
                <a:pos x="wd2" y="hd2"/>
              </a:cxn>
            </a:cxnLst>
            <a:rect l="0" t="0" r="r" b="b"/>
            <a:pathLst>
              <a:path w="21600" h="16202" extrusionOk="0">
                <a:moveTo>
                  <a:pt x="0" y="16202"/>
                </a:moveTo>
                <a:cubicBezTo>
                  <a:pt x="13943" y="-5139"/>
                  <a:pt x="21143" y="-5398"/>
                  <a:pt x="21600" y="15426"/>
                </a:cubicBezTo>
              </a:path>
            </a:pathLst>
          </a:custGeom>
          <a:ln w="25400">
            <a:solidFill>
              <a:srgbClr val="1497FC"/>
            </a:solidFill>
            <a:miter lim="400000"/>
            <a:tailEnd type="triangle"/>
          </a:ln>
        </p:spPr>
        <p:txBody>
          <a:bodyPr/>
          <a:lstStyle/>
          <a:p>
            <a:pPr lvl="0"/>
            <a:endParaRPr sz="7032"/>
          </a:p>
        </p:txBody>
      </p:sp>
      <p:sp>
        <p:nvSpPr>
          <p:cNvPr id="2347" name="Shape 2347"/>
          <p:cNvSpPr/>
          <p:nvPr/>
        </p:nvSpPr>
        <p:spPr>
          <a:xfrm>
            <a:off x="7909372" y="4115838"/>
            <a:ext cx="5026468" cy="969130"/>
          </a:xfrm>
          <a:custGeom>
            <a:avLst/>
            <a:gdLst/>
            <a:ahLst/>
            <a:cxnLst>
              <a:cxn ang="0">
                <a:pos x="wd2" y="hd2"/>
              </a:cxn>
              <a:cxn ang="5400000">
                <a:pos x="wd2" y="hd2"/>
              </a:cxn>
              <a:cxn ang="10800000">
                <a:pos x="wd2" y="hd2"/>
              </a:cxn>
              <a:cxn ang="16200000">
                <a:pos x="wd2" y="hd2"/>
              </a:cxn>
            </a:cxnLst>
            <a:rect l="0" t="0" r="r" b="b"/>
            <a:pathLst>
              <a:path w="21600" h="16202" extrusionOk="0">
                <a:moveTo>
                  <a:pt x="0" y="16202"/>
                </a:moveTo>
                <a:cubicBezTo>
                  <a:pt x="13943" y="-5139"/>
                  <a:pt x="21143" y="-5398"/>
                  <a:pt x="21600" y="15426"/>
                </a:cubicBezTo>
              </a:path>
            </a:pathLst>
          </a:custGeom>
          <a:ln w="25400">
            <a:solidFill>
              <a:srgbClr val="1497FC"/>
            </a:solidFill>
            <a:miter lim="400000"/>
            <a:tailEnd type="triangle"/>
          </a:ln>
        </p:spPr>
        <p:txBody>
          <a:bodyPr/>
          <a:lstStyle/>
          <a:p>
            <a:pPr lvl="0"/>
            <a:endParaRPr sz="7032"/>
          </a:p>
        </p:txBody>
      </p:sp>
      <p:sp>
        <p:nvSpPr>
          <p:cNvPr id="2348" name="Shape 2348"/>
          <p:cNvSpPr/>
          <p:nvPr/>
        </p:nvSpPr>
        <p:spPr>
          <a:xfrm>
            <a:off x="6694934" y="4115838"/>
            <a:ext cx="5026468" cy="969130"/>
          </a:xfrm>
          <a:custGeom>
            <a:avLst/>
            <a:gdLst/>
            <a:ahLst/>
            <a:cxnLst>
              <a:cxn ang="0">
                <a:pos x="wd2" y="hd2"/>
              </a:cxn>
              <a:cxn ang="5400000">
                <a:pos x="wd2" y="hd2"/>
              </a:cxn>
              <a:cxn ang="10800000">
                <a:pos x="wd2" y="hd2"/>
              </a:cxn>
              <a:cxn ang="16200000">
                <a:pos x="wd2" y="hd2"/>
              </a:cxn>
            </a:cxnLst>
            <a:rect l="0" t="0" r="r" b="b"/>
            <a:pathLst>
              <a:path w="21600" h="16202" extrusionOk="0">
                <a:moveTo>
                  <a:pt x="0" y="16202"/>
                </a:moveTo>
                <a:cubicBezTo>
                  <a:pt x="13943" y="-5139"/>
                  <a:pt x="21143" y="-5398"/>
                  <a:pt x="21600" y="15426"/>
                </a:cubicBezTo>
              </a:path>
            </a:pathLst>
          </a:custGeom>
          <a:ln w="25400">
            <a:solidFill>
              <a:srgbClr val="1497FC"/>
            </a:solidFill>
            <a:miter lim="400000"/>
            <a:tailEnd type="triangle"/>
          </a:ln>
        </p:spPr>
        <p:txBody>
          <a:bodyPr/>
          <a:lstStyle/>
          <a:p>
            <a:pPr lvl="0"/>
            <a:endParaRPr sz="7032"/>
          </a:p>
        </p:txBody>
      </p:sp>
      <p:sp>
        <p:nvSpPr>
          <p:cNvPr id="41" name="TextBox 40">
            <a:extLst>
              <a:ext uri="{FF2B5EF4-FFF2-40B4-BE49-F238E27FC236}">
                <a16:creationId xmlns:a16="http://schemas.microsoft.com/office/drawing/2014/main" id="{89E11BAB-8039-784A-B265-3876B76D1C4B}"/>
              </a:ext>
            </a:extLst>
          </p:cNvPr>
          <p:cNvSpPr txBox="1"/>
          <p:nvPr/>
        </p:nvSpPr>
        <p:spPr>
          <a:xfrm>
            <a:off x="18431721" y="358905"/>
            <a:ext cx="5707012" cy="1107996"/>
          </a:xfrm>
          <a:prstGeom prst="rect">
            <a:avLst/>
          </a:prstGeom>
          <a:noFill/>
        </p:spPr>
        <p:txBody>
          <a:bodyPr wrap="none" rtlCol="0">
            <a:spAutoFit/>
          </a:bodyPr>
          <a:lstStyle/>
          <a:p>
            <a:r>
              <a:rPr lang="en-US" sz="6600" dirty="0">
                <a:solidFill>
                  <a:schemeClr val="tx1"/>
                </a:solidFill>
              </a:rPr>
              <a:t>Partial Merge</a:t>
            </a:r>
          </a:p>
        </p:txBody>
      </p:sp>
    </p:spTree>
    <p:extLst>
      <p:ext uri="{BB962C8B-B14F-4D97-AF65-F5344CB8AC3E}">
        <p14:creationId xmlns:p14="http://schemas.microsoft.com/office/powerpoint/2010/main" val="1339182698"/>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0" name="Shape 2350"/>
          <p:cNvSpPr/>
          <p:nvPr/>
        </p:nvSpPr>
        <p:spPr>
          <a:xfrm>
            <a:off x="617745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A</a:t>
            </a:r>
          </a:p>
        </p:txBody>
      </p:sp>
      <p:sp>
        <p:nvSpPr>
          <p:cNvPr id="2351" name="Shape 2351"/>
          <p:cNvSpPr/>
          <p:nvPr/>
        </p:nvSpPr>
        <p:spPr>
          <a:xfrm>
            <a:off x="7228274"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0</a:t>
            </a:r>
          </a:p>
        </p:txBody>
      </p:sp>
      <p:sp>
        <p:nvSpPr>
          <p:cNvPr id="2352" name="Shape 2352"/>
          <p:cNvSpPr/>
          <p:nvPr/>
        </p:nvSpPr>
        <p:spPr>
          <a:xfrm>
            <a:off x="732689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B</a:t>
            </a:r>
          </a:p>
        </p:txBody>
      </p:sp>
      <p:sp>
        <p:nvSpPr>
          <p:cNvPr id="2353" name="Shape 2353"/>
          <p:cNvSpPr/>
          <p:nvPr/>
        </p:nvSpPr>
        <p:spPr>
          <a:xfrm>
            <a:off x="847633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C</a:t>
            </a:r>
          </a:p>
        </p:txBody>
      </p:sp>
      <p:sp>
        <p:nvSpPr>
          <p:cNvPr id="2354" name="Shape 2354"/>
          <p:cNvSpPr/>
          <p:nvPr/>
        </p:nvSpPr>
        <p:spPr>
          <a:xfrm>
            <a:off x="962577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D</a:t>
            </a:r>
          </a:p>
        </p:txBody>
      </p:sp>
      <p:sp>
        <p:nvSpPr>
          <p:cNvPr id="2355" name="Shape 2355"/>
          <p:cNvSpPr/>
          <p:nvPr/>
        </p:nvSpPr>
        <p:spPr>
          <a:xfrm>
            <a:off x="1121432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A</a:t>
            </a:r>
          </a:p>
        </p:txBody>
      </p:sp>
      <p:sp>
        <p:nvSpPr>
          <p:cNvPr id="2356" name="Shape 2356"/>
          <p:cNvSpPr/>
          <p:nvPr/>
        </p:nvSpPr>
        <p:spPr>
          <a:xfrm>
            <a:off x="11467654" y="6561801"/>
            <a:ext cx="4020332"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1 (log)</a:t>
            </a:r>
          </a:p>
        </p:txBody>
      </p:sp>
      <p:sp>
        <p:nvSpPr>
          <p:cNvPr id="2357" name="Shape 2357"/>
          <p:cNvSpPr/>
          <p:nvPr/>
        </p:nvSpPr>
        <p:spPr>
          <a:xfrm>
            <a:off x="12363767"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B</a:t>
            </a:r>
          </a:p>
        </p:txBody>
      </p:sp>
      <p:sp>
        <p:nvSpPr>
          <p:cNvPr id="2358" name="Shape 2358"/>
          <p:cNvSpPr/>
          <p:nvPr/>
        </p:nvSpPr>
        <p:spPr>
          <a:xfrm>
            <a:off x="1351320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C</a:t>
            </a:r>
          </a:p>
        </p:txBody>
      </p:sp>
      <p:sp>
        <p:nvSpPr>
          <p:cNvPr id="2359" name="Shape 2359"/>
          <p:cNvSpPr/>
          <p:nvPr/>
        </p:nvSpPr>
        <p:spPr>
          <a:xfrm>
            <a:off x="1466264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D2</a:t>
            </a:r>
          </a:p>
        </p:txBody>
      </p:sp>
      <p:sp>
        <p:nvSpPr>
          <p:cNvPr id="2360" name="Shape 2360"/>
          <p:cNvSpPr/>
          <p:nvPr/>
        </p:nvSpPr>
        <p:spPr>
          <a:xfrm>
            <a:off x="6189759" y="2192632"/>
            <a:ext cx="1054062"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361" name="Shape 2361"/>
          <p:cNvSpPr/>
          <p:nvPr/>
        </p:nvSpPr>
        <p:spPr>
          <a:xfrm>
            <a:off x="6451493"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0</a:t>
            </a:r>
          </a:p>
        </p:txBody>
      </p:sp>
      <p:sp>
        <p:nvSpPr>
          <p:cNvPr id="2362" name="Shape 2362"/>
          <p:cNvSpPr/>
          <p:nvPr/>
        </p:nvSpPr>
        <p:spPr>
          <a:xfrm>
            <a:off x="7339197" y="2192632"/>
            <a:ext cx="1054060"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363" name="Shape 2363"/>
          <p:cNvSpPr/>
          <p:nvPr/>
        </p:nvSpPr>
        <p:spPr>
          <a:xfrm>
            <a:off x="7600930"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1</a:t>
            </a:r>
          </a:p>
        </p:txBody>
      </p:sp>
      <p:sp>
        <p:nvSpPr>
          <p:cNvPr id="2364" name="Shape 2364"/>
          <p:cNvSpPr/>
          <p:nvPr/>
        </p:nvSpPr>
        <p:spPr>
          <a:xfrm>
            <a:off x="8488635" y="2192632"/>
            <a:ext cx="1054060"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365" name="Shape 2365"/>
          <p:cNvSpPr/>
          <p:nvPr/>
        </p:nvSpPr>
        <p:spPr>
          <a:xfrm>
            <a:off x="8750368"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2</a:t>
            </a:r>
          </a:p>
        </p:txBody>
      </p:sp>
      <p:sp>
        <p:nvSpPr>
          <p:cNvPr id="2366" name="Shape 2366"/>
          <p:cNvSpPr/>
          <p:nvPr/>
        </p:nvSpPr>
        <p:spPr>
          <a:xfrm>
            <a:off x="9638073" y="2192632"/>
            <a:ext cx="1054062"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367" name="Shape 2367"/>
          <p:cNvSpPr/>
          <p:nvPr/>
        </p:nvSpPr>
        <p:spPr>
          <a:xfrm>
            <a:off x="9899807"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3</a:t>
            </a:r>
          </a:p>
        </p:txBody>
      </p:sp>
      <p:sp>
        <p:nvSpPr>
          <p:cNvPr id="2368" name="Shape 2368"/>
          <p:cNvSpPr/>
          <p:nvPr/>
        </p:nvSpPr>
        <p:spPr>
          <a:xfrm>
            <a:off x="3044602" y="5285757"/>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lvl="0">
              <a:defRPr sz="1800">
                <a:solidFill>
                  <a:srgbClr val="000000"/>
                </a:solidFill>
              </a:defRPr>
            </a:pPr>
            <a:r>
              <a:rPr sz="5063"/>
              <a:t>physical:</a:t>
            </a:r>
          </a:p>
        </p:txBody>
      </p:sp>
      <p:sp>
        <p:nvSpPr>
          <p:cNvPr id="2369" name="Shape 2369"/>
          <p:cNvSpPr/>
          <p:nvPr/>
        </p:nvSpPr>
        <p:spPr>
          <a:xfrm>
            <a:off x="3573592" y="2032870"/>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lvl="0">
              <a:defRPr sz="1800">
                <a:solidFill>
                  <a:srgbClr val="000000"/>
                </a:solidFill>
              </a:defRPr>
            </a:pPr>
            <a:r>
              <a:rPr sz="5063"/>
              <a:t>logical:</a:t>
            </a:r>
          </a:p>
        </p:txBody>
      </p:sp>
      <p:sp>
        <p:nvSpPr>
          <p:cNvPr id="2370" name="Shape 2370"/>
          <p:cNvSpPr/>
          <p:nvPr/>
        </p:nvSpPr>
        <p:spPr>
          <a:xfrm>
            <a:off x="8454705" y="3743961"/>
            <a:ext cx="1" cy="1045602"/>
          </a:xfrm>
          <a:prstGeom prst="line">
            <a:avLst/>
          </a:prstGeom>
          <a:ln w="25400">
            <a:solidFill>
              <a:srgbClr val="FFFFFF"/>
            </a:solidFill>
            <a:miter lim="400000"/>
            <a:tailEnd type="triangle"/>
          </a:ln>
        </p:spPr>
        <p:txBody>
          <a:bodyPr lIns="0" tIns="0" rIns="0" bIns="0" anchor="ctr"/>
          <a:lstStyle/>
          <a:p>
            <a:pPr lvl="0">
              <a:defRPr sz="2600"/>
            </a:pPr>
            <a:endParaRPr sz="3656"/>
          </a:p>
        </p:txBody>
      </p:sp>
      <p:grpSp>
        <p:nvGrpSpPr>
          <p:cNvPr id="2374" name="Group 2374"/>
          <p:cNvGrpSpPr/>
          <p:nvPr/>
        </p:nvGrpSpPr>
        <p:grpSpPr>
          <a:xfrm>
            <a:off x="6247181" y="3449728"/>
            <a:ext cx="4394190" cy="133881"/>
            <a:chOff x="0" y="0"/>
            <a:chExt cx="3124756" cy="95203"/>
          </a:xfrm>
        </p:grpSpPr>
        <p:sp>
          <p:nvSpPr>
            <p:cNvPr id="2371" name="Shape 2371"/>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372" name="Shape 2372"/>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373" name="Shape 2373"/>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grpSp>
      <p:sp>
        <p:nvSpPr>
          <p:cNvPr id="2375" name="Shape 2375"/>
          <p:cNvSpPr/>
          <p:nvPr/>
        </p:nvSpPr>
        <p:spPr>
          <a:xfrm>
            <a:off x="11085178" y="1790247"/>
            <a:ext cx="7934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a:t>
            </a:r>
          </a:p>
        </p:txBody>
      </p:sp>
      <p:sp>
        <p:nvSpPr>
          <p:cNvPr id="2376" name="Shape 2376"/>
          <p:cNvSpPr/>
          <p:nvPr/>
        </p:nvSpPr>
        <p:spPr>
          <a:xfrm>
            <a:off x="1621495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377" name="Shape 2377"/>
          <p:cNvSpPr/>
          <p:nvPr/>
        </p:nvSpPr>
        <p:spPr>
          <a:xfrm>
            <a:off x="17265773"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2</a:t>
            </a:r>
          </a:p>
        </p:txBody>
      </p:sp>
      <p:sp>
        <p:nvSpPr>
          <p:cNvPr id="2378" name="Shape 2378"/>
          <p:cNvSpPr/>
          <p:nvPr/>
        </p:nvSpPr>
        <p:spPr>
          <a:xfrm>
            <a:off x="1736439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379" name="Shape 2379"/>
          <p:cNvSpPr/>
          <p:nvPr/>
        </p:nvSpPr>
        <p:spPr>
          <a:xfrm>
            <a:off x="1851383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sp>
        <p:nvSpPr>
          <p:cNvPr id="2380" name="Shape 2380"/>
          <p:cNvSpPr/>
          <p:nvPr/>
        </p:nvSpPr>
        <p:spPr>
          <a:xfrm>
            <a:off x="1966326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grpSp>
        <p:nvGrpSpPr>
          <p:cNvPr id="2384" name="Group 2384"/>
          <p:cNvGrpSpPr/>
          <p:nvPr/>
        </p:nvGrpSpPr>
        <p:grpSpPr>
          <a:xfrm rot="10800000" flipH="1">
            <a:off x="6247181" y="4878478"/>
            <a:ext cx="4394190" cy="133881"/>
            <a:chOff x="0" y="0"/>
            <a:chExt cx="3124756" cy="95203"/>
          </a:xfrm>
        </p:grpSpPr>
        <p:sp>
          <p:nvSpPr>
            <p:cNvPr id="2381" name="Shape 2381"/>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382" name="Shape 2382"/>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383" name="Shape 2383"/>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grpSp>
      <p:sp>
        <p:nvSpPr>
          <p:cNvPr id="2385" name="Shape 2385"/>
          <p:cNvSpPr/>
          <p:nvPr/>
        </p:nvSpPr>
        <p:spPr>
          <a:xfrm>
            <a:off x="10188520" y="3449727"/>
            <a:ext cx="4667251" cy="1558190"/>
          </a:xfrm>
          <a:prstGeom prst="line">
            <a:avLst/>
          </a:prstGeom>
          <a:ln w="25400">
            <a:solidFill>
              <a:schemeClr val="tx1"/>
            </a:solidFill>
            <a:miter lim="400000"/>
            <a:tailEnd type="triangle"/>
          </a:ln>
        </p:spPr>
        <p:txBody>
          <a:bodyPr lIns="0" tIns="0" rIns="0" bIns="0" anchor="ctr"/>
          <a:lstStyle/>
          <a:p>
            <a:pPr lvl="0">
              <a:defRPr sz="2600"/>
            </a:pPr>
            <a:endParaRPr sz="3656"/>
          </a:p>
        </p:txBody>
      </p:sp>
      <p:sp>
        <p:nvSpPr>
          <p:cNvPr id="38" name="TextBox 37">
            <a:extLst>
              <a:ext uri="{FF2B5EF4-FFF2-40B4-BE49-F238E27FC236}">
                <a16:creationId xmlns:a16="http://schemas.microsoft.com/office/drawing/2014/main" id="{62574E2B-AD80-E941-B00A-111CF91DF919}"/>
              </a:ext>
            </a:extLst>
          </p:cNvPr>
          <p:cNvSpPr txBox="1"/>
          <p:nvPr/>
        </p:nvSpPr>
        <p:spPr>
          <a:xfrm>
            <a:off x="18431721" y="358905"/>
            <a:ext cx="5707012" cy="1107996"/>
          </a:xfrm>
          <a:prstGeom prst="rect">
            <a:avLst/>
          </a:prstGeom>
          <a:noFill/>
        </p:spPr>
        <p:txBody>
          <a:bodyPr wrap="none" rtlCol="0">
            <a:spAutoFit/>
          </a:bodyPr>
          <a:lstStyle/>
          <a:p>
            <a:r>
              <a:rPr lang="en-US" sz="6600" dirty="0">
                <a:solidFill>
                  <a:schemeClr val="tx1"/>
                </a:solidFill>
              </a:rPr>
              <a:t>Partial Merge</a:t>
            </a:r>
          </a:p>
        </p:txBody>
      </p:sp>
    </p:spTree>
    <p:extLst>
      <p:ext uri="{BB962C8B-B14F-4D97-AF65-F5344CB8AC3E}">
        <p14:creationId xmlns:p14="http://schemas.microsoft.com/office/powerpoint/2010/main" val="2014984726"/>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7" name="Shape 2387"/>
          <p:cNvSpPr/>
          <p:nvPr/>
        </p:nvSpPr>
        <p:spPr>
          <a:xfrm>
            <a:off x="617745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A</a:t>
            </a:r>
          </a:p>
        </p:txBody>
      </p:sp>
      <p:sp>
        <p:nvSpPr>
          <p:cNvPr id="2388" name="Shape 2388"/>
          <p:cNvSpPr/>
          <p:nvPr/>
        </p:nvSpPr>
        <p:spPr>
          <a:xfrm>
            <a:off x="7228274"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0</a:t>
            </a:r>
          </a:p>
        </p:txBody>
      </p:sp>
      <p:sp>
        <p:nvSpPr>
          <p:cNvPr id="2389" name="Shape 2389"/>
          <p:cNvSpPr/>
          <p:nvPr/>
        </p:nvSpPr>
        <p:spPr>
          <a:xfrm>
            <a:off x="732689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B</a:t>
            </a:r>
          </a:p>
        </p:txBody>
      </p:sp>
      <p:sp>
        <p:nvSpPr>
          <p:cNvPr id="2390" name="Shape 2390"/>
          <p:cNvSpPr/>
          <p:nvPr/>
        </p:nvSpPr>
        <p:spPr>
          <a:xfrm>
            <a:off x="847633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C</a:t>
            </a:r>
          </a:p>
        </p:txBody>
      </p:sp>
      <p:sp>
        <p:nvSpPr>
          <p:cNvPr id="2391" name="Shape 2391"/>
          <p:cNvSpPr/>
          <p:nvPr/>
        </p:nvSpPr>
        <p:spPr>
          <a:xfrm>
            <a:off x="962577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D</a:t>
            </a:r>
          </a:p>
        </p:txBody>
      </p:sp>
      <p:sp>
        <p:nvSpPr>
          <p:cNvPr id="2392" name="Shape 2392"/>
          <p:cNvSpPr/>
          <p:nvPr/>
        </p:nvSpPr>
        <p:spPr>
          <a:xfrm>
            <a:off x="1121432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A</a:t>
            </a:r>
          </a:p>
        </p:txBody>
      </p:sp>
      <p:sp>
        <p:nvSpPr>
          <p:cNvPr id="2393" name="Shape 2393"/>
          <p:cNvSpPr/>
          <p:nvPr/>
        </p:nvSpPr>
        <p:spPr>
          <a:xfrm>
            <a:off x="12265148"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1</a:t>
            </a:r>
          </a:p>
        </p:txBody>
      </p:sp>
      <p:sp>
        <p:nvSpPr>
          <p:cNvPr id="2394" name="Shape 2394"/>
          <p:cNvSpPr/>
          <p:nvPr/>
        </p:nvSpPr>
        <p:spPr>
          <a:xfrm>
            <a:off x="12363767"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B</a:t>
            </a:r>
          </a:p>
        </p:txBody>
      </p:sp>
      <p:sp>
        <p:nvSpPr>
          <p:cNvPr id="2395" name="Shape 2395"/>
          <p:cNvSpPr/>
          <p:nvPr/>
        </p:nvSpPr>
        <p:spPr>
          <a:xfrm>
            <a:off x="1351320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C</a:t>
            </a:r>
          </a:p>
        </p:txBody>
      </p:sp>
      <p:sp>
        <p:nvSpPr>
          <p:cNvPr id="2396" name="Shape 2396"/>
          <p:cNvSpPr/>
          <p:nvPr/>
        </p:nvSpPr>
        <p:spPr>
          <a:xfrm>
            <a:off x="1466264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D2</a:t>
            </a:r>
          </a:p>
        </p:txBody>
      </p:sp>
      <p:sp>
        <p:nvSpPr>
          <p:cNvPr id="2397" name="Shape 2397"/>
          <p:cNvSpPr/>
          <p:nvPr/>
        </p:nvSpPr>
        <p:spPr>
          <a:xfrm>
            <a:off x="6189759" y="2192632"/>
            <a:ext cx="1054062"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398" name="Shape 2398"/>
          <p:cNvSpPr/>
          <p:nvPr/>
        </p:nvSpPr>
        <p:spPr>
          <a:xfrm>
            <a:off x="6451493"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0</a:t>
            </a:r>
          </a:p>
        </p:txBody>
      </p:sp>
      <p:sp>
        <p:nvSpPr>
          <p:cNvPr id="2399" name="Shape 2399"/>
          <p:cNvSpPr/>
          <p:nvPr/>
        </p:nvSpPr>
        <p:spPr>
          <a:xfrm>
            <a:off x="7339197" y="2192632"/>
            <a:ext cx="1054060"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400" name="Shape 2400"/>
          <p:cNvSpPr/>
          <p:nvPr/>
        </p:nvSpPr>
        <p:spPr>
          <a:xfrm>
            <a:off x="7600930"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1</a:t>
            </a:r>
          </a:p>
        </p:txBody>
      </p:sp>
      <p:sp>
        <p:nvSpPr>
          <p:cNvPr id="2401" name="Shape 2401"/>
          <p:cNvSpPr/>
          <p:nvPr/>
        </p:nvSpPr>
        <p:spPr>
          <a:xfrm>
            <a:off x="8488635" y="2192632"/>
            <a:ext cx="1054060"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402" name="Shape 2402"/>
          <p:cNvSpPr/>
          <p:nvPr/>
        </p:nvSpPr>
        <p:spPr>
          <a:xfrm>
            <a:off x="8750368"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2</a:t>
            </a:r>
          </a:p>
        </p:txBody>
      </p:sp>
      <p:sp>
        <p:nvSpPr>
          <p:cNvPr id="2403" name="Shape 2403"/>
          <p:cNvSpPr/>
          <p:nvPr/>
        </p:nvSpPr>
        <p:spPr>
          <a:xfrm>
            <a:off x="9638073" y="2192632"/>
            <a:ext cx="1054062"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404" name="Shape 2404"/>
          <p:cNvSpPr/>
          <p:nvPr/>
        </p:nvSpPr>
        <p:spPr>
          <a:xfrm>
            <a:off x="9899807"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3</a:t>
            </a:r>
          </a:p>
        </p:txBody>
      </p:sp>
      <p:sp>
        <p:nvSpPr>
          <p:cNvPr id="2405" name="Shape 2405"/>
          <p:cNvSpPr/>
          <p:nvPr/>
        </p:nvSpPr>
        <p:spPr>
          <a:xfrm>
            <a:off x="3044602" y="5285757"/>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lvl="0">
              <a:defRPr sz="1800">
                <a:solidFill>
                  <a:srgbClr val="000000"/>
                </a:solidFill>
              </a:defRPr>
            </a:pPr>
            <a:r>
              <a:rPr sz="5063"/>
              <a:t>physical:</a:t>
            </a:r>
          </a:p>
        </p:txBody>
      </p:sp>
      <p:sp>
        <p:nvSpPr>
          <p:cNvPr id="2406" name="Shape 2406"/>
          <p:cNvSpPr/>
          <p:nvPr/>
        </p:nvSpPr>
        <p:spPr>
          <a:xfrm>
            <a:off x="3573592" y="2032870"/>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lvl="0">
              <a:defRPr sz="1800">
                <a:solidFill>
                  <a:srgbClr val="000000"/>
                </a:solidFill>
              </a:defRPr>
            </a:pPr>
            <a:r>
              <a:rPr sz="5063"/>
              <a:t>logical:</a:t>
            </a:r>
          </a:p>
        </p:txBody>
      </p:sp>
      <p:sp>
        <p:nvSpPr>
          <p:cNvPr id="2407" name="Shape 2407"/>
          <p:cNvSpPr/>
          <p:nvPr/>
        </p:nvSpPr>
        <p:spPr>
          <a:xfrm>
            <a:off x="8454704" y="3743960"/>
            <a:ext cx="2910243" cy="1052570"/>
          </a:xfrm>
          <a:prstGeom prst="line">
            <a:avLst/>
          </a:prstGeom>
          <a:ln w="25400">
            <a:solidFill>
              <a:srgbClr val="FFFFFF"/>
            </a:solidFill>
            <a:miter lim="400000"/>
            <a:tailEnd type="triangle"/>
          </a:ln>
        </p:spPr>
        <p:txBody>
          <a:bodyPr lIns="0" tIns="0" rIns="0" bIns="0" anchor="ctr"/>
          <a:lstStyle/>
          <a:p>
            <a:pPr lvl="0">
              <a:defRPr sz="2600"/>
            </a:pPr>
            <a:endParaRPr sz="3656"/>
          </a:p>
        </p:txBody>
      </p:sp>
      <p:grpSp>
        <p:nvGrpSpPr>
          <p:cNvPr id="2411" name="Group 2411"/>
          <p:cNvGrpSpPr/>
          <p:nvPr/>
        </p:nvGrpSpPr>
        <p:grpSpPr>
          <a:xfrm>
            <a:off x="6247181" y="3449728"/>
            <a:ext cx="4394190" cy="133881"/>
            <a:chOff x="0" y="0"/>
            <a:chExt cx="3124756" cy="95203"/>
          </a:xfrm>
        </p:grpSpPr>
        <p:sp>
          <p:nvSpPr>
            <p:cNvPr id="2408" name="Shape 2408"/>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409" name="Shape 2409"/>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410" name="Shape 2410"/>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grpSp>
      <p:sp>
        <p:nvSpPr>
          <p:cNvPr id="2412" name="Shape 2412"/>
          <p:cNvSpPr/>
          <p:nvPr/>
        </p:nvSpPr>
        <p:spPr>
          <a:xfrm>
            <a:off x="11085178" y="1790247"/>
            <a:ext cx="7934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a:t>
            </a:r>
          </a:p>
        </p:txBody>
      </p:sp>
      <p:sp>
        <p:nvSpPr>
          <p:cNvPr id="2413" name="Shape 2413"/>
          <p:cNvSpPr/>
          <p:nvPr/>
        </p:nvSpPr>
        <p:spPr>
          <a:xfrm>
            <a:off x="1621495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414" name="Shape 2414"/>
          <p:cNvSpPr/>
          <p:nvPr/>
        </p:nvSpPr>
        <p:spPr>
          <a:xfrm>
            <a:off x="17265773"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2</a:t>
            </a:r>
          </a:p>
        </p:txBody>
      </p:sp>
      <p:sp>
        <p:nvSpPr>
          <p:cNvPr id="2415" name="Shape 2415"/>
          <p:cNvSpPr/>
          <p:nvPr/>
        </p:nvSpPr>
        <p:spPr>
          <a:xfrm>
            <a:off x="1736439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416" name="Shape 2416"/>
          <p:cNvSpPr/>
          <p:nvPr/>
        </p:nvSpPr>
        <p:spPr>
          <a:xfrm>
            <a:off x="1851383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sp>
        <p:nvSpPr>
          <p:cNvPr id="2417" name="Shape 2417"/>
          <p:cNvSpPr/>
          <p:nvPr/>
        </p:nvSpPr>
        <p:spPr>
          <a:xfrm>
            <a:off x="1966326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grpSp>
        <p:nvGrpSpPr>
          <p:cNvPr id="2421" name="Group 2421"/>
          <p:cNvGrpSpPr/>
          <p:nvPr/>
        </p:nvGrpSpPr>
        <p:grpSpPr>
          <a:xfrm rot="10800000" flipH="1">
            <a:off x="11247806" y="4878478"/>
            <a:ext cx="4394190" cy="133881"/>
            <a:chOff x="0" y="0"/>
            <a:chExt cx="3124756" cy="95203"/>
          </a:xfrm>
        </p:grpSpPr>
        <p:sp>
          <p:nvSpPr>
            <p:cNvPr id="2418" name="Shape 2418"/>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419" name="Shape 2419"/>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420" name="Shape 2420"/>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grpSp>
      <p:sp>
        <p:nvSpPr>
          <p:cNvPr id="37" name="TextBox 36">
            <a:extLst>
              <a:ext uri="{FF2B5EF4-FFF2-40B4-BE49-F238E27FC236}">
                <a16:creationId xmlns:a16="http://schemas.microsoft.com/office/drawing/2014/main" id="{00F7A054-2AD2-8D44-A75A-BF6A655D7A33}"/>
              </a:ext>
            </a:extLst>
          </p:cNvPr>
          <p:cNvSpPr txBox="1"/>
          <p:nvPr/>
        </p:nvSpPr>
        <p:spPr>
          <a:xfrm>
            <a:off x="18431721" y="358905"/>
            <a:ext cx="5707012" cy="1107996"/>
          </a:xfrm>
          <a:prstGeom prst="rect">
            <a:avLst/>
          </a:prstGeom>
          <a:noFill/>
        </p:spPr>
        <p:txBody>
          <a:bodyPr wrap="none" rtlCol="0">
            <a:spAutoFit/>
          </a:bodyPr>
          <a:lstStyle/>
          <a:p>
            <a:r>
              <a:rPr lang="en-US" sz="6600" dirty="0">
                <a:solidFill>
                  <a:schemeClr val="tx1"/>
                </a:solidFill>
              </a:rPr>
              <a:t>Partial Merge</a:t>
            </a:r>
          </a:p>
        </p:txBody>
      </p:sp>
    </p:spTree>
    <p:extLst>
      <p:ext uri="{BB962C8B-B14F-4D97-AF65-F5344CB8AC3E}">
        <p14:creationId xmlns:p14="http://schemas.microsoft.com/office/powerpoint/2010/main" val="31176692"/>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7" name="Group 147"/>
          <p:cNvGrpSpPr/>
          <p:nvPr/>
        </p:nvGrpSpPr>
        <p:grpSpPr>
          <a:xfrm>
            <a:off x="15418779" y="3775857"/>
            <a:ext cx="5675713" cy="4330593"/>
            <a:chOff x="0" y="0"/>
            <a:chExt cx="5675711" cy="4330591"/>
          </a:xfrm>
        </p:grpSpPr>
        <p:grpSp>
          <p:nvGrpSpPr>
            <p:cNvPr id="141" name="Group 141"/>
            <p:cNvGrpSpPr/>
            <p:nvPr/>
          </p:nvGrpSpPr>
          <p:grpSpPr>
            <a:xfrm>
              <a:off x="0" y="0"/>
              <a:ext cx="5651900" cy="2517390"/>
              <a:chOff x="0" y="0"/>
              <a:chExt cx="5651899" cy="2517389"/>
            </a:xfrm>
          </p:grpSpPr>
          <p:sp>
            <p:nvSpPr>
              <p:cNvPr id="137" name="Shape 137"/>
              <p:cNvSpPr/>
              <p:nvPr/>
            </p:nvSpPr>
            <p:spPr>
              <a:xfrm>
                <a:off x="0" y="942698"/>
                <a:ext cx="3621781" cy="1574692"/>
              </a:xfrm>
              <a:prstGeom prst="roundRect">
                <a:avLst>
                  <a:gd name="adj" fmla="val 21265"/>
                </a:avLst>
              </a:prstGeom>
              <a:no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6400" b="1">
                    <a:latin typeface="Helvetica"/>
                    <a:ea typeface="Helvetica"/>
                    <a:cs typeface="Helvetica"/>
                    <a:sym typeface="Helvetica"/>
                  </a:defRPr>
                </a:lvl1pPr>
              </a:lstStyle>
              <a:p>
                <a:r>
                  <a:t>App</a:t>
                </a:r>
              </a:p>
            </p:txBody>
          </p:sp>
          <p:grpSp>
            <p:nvGrpSpPr>
              <p:cNvPr id="140" name="Group 140"/>
              <p:cNvGrpSpPr/>
              <p:nvPr/>
            </p:nvGrpSpPr>
            <p:grpSpPr>
              <a:xfrm>
                <a:off x="2463128" y="0"/>
                <a:ext cx="3188772" cy="1838874"/>
                <a:chOff x="0" y="0"/>
                <a:chExt cx="3188770" cy="1838873"/>
              </a:xfrm>
            </p:grpSpPr>
            <p:pic>
              <p:nvPicPr>
                <p:cNvPr id="138" name="pasted-image.png"/>
                <p:cNvPicPr>
                  <a:picLocks noChangeAspect="1"/>
                </p:cNvPicPr>
                <p:nvPr/>
              </p:nvPicPr>
              <p:blipFill>
                <a:blip r:embed="rId3"/>
                <a:srcRect/>
                <a:stretch>
                  <a:fillRect/>
                </a:stretch>
              </p:blipFill>
              <p:spPr>
                <a:xfrm>
                  <a:off x="604713" y="0"/>
                  <a:ext cx="1979344" cy="1838874"/>
                </a:xfrm>
                <a:prstGeom prst="rect">
                  <a:avLst/>
                </a:prstGeom>
                <a:ln w="12700" cap="flat">
                  <a:noFill/>
                  <a:miter lim="400000"/>
                </a:ln>
                <a:effectLst/>
              </p:spPr>
            </p:pic>
            <p:sp>
              <p:nvSpPr>
                <p:cNvPr id="139" name="Shape 139"/>
                <p:cNvSpPr/>
                <p:nvPr/>
              </p:nvSpPr>
              <p:spPr>
                <a:xfrm>
                  <a:off x="0" y="654396"/>
                  <a:ext cx="3188771" cy="7524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b">
                  <a:normAutofit/>
                </a:bodyPr>
                <a:lstStyle/>
                <a:p>
                  <a:pPr>
                    <a:defRPr sz="2000">
                      <a:solidFill>
                        <a:schemeClr val="accent5"/>
                      </a:solidFill>
                      <a:latin typeface="Gill Sans SemiBold"/>
                      <a:ea typeface="Gill Sans SemiBold"/>
                      <a:cs typeface="Gill Sans SemiBold"/>
                      <a:sym typeface="Gill Sans SemiBold"/>
                    </a:defRPr>
                  </a:pPr>
                  <a:r>
                    <a:t>for</a:t>
                  </a:r>
                </a:p>
                <a:p>
                  <a:pPr>
                    <a:defRPr sz="2000">
                      <a:solidFill>
                        <a:schemeClr val="accent5"/>
                      </a:solidFill>
                      <a:latin typeface="Gill Sans SemiBold"/>
                      <a:ea typeface="Gill Sans SemiBold"/>
                      <a:cs typeface="Gill Sans SemiBold"/>
                      <a:sym typeface="Gill Sans SemiBold"/>
                    </a:defRPr>
                  </a:pPr>
                  <a:r>
                    <a:t>SSD</a:t>
                  </a:r>
                </a:p>
              </p:txBody>
            </p:sp>
          </p:grpSp>
        </p:grpSp>
        <p:grpSp>
          <p:nvGrpSpPr>
            <p:cNvPr id="146" name="Group 146"/>
            <p:cNvGrpSpPr/>
            <p:nvPr/>
          </p:nvGrpSpPr>
          <p:grpSpPr>
            <a:xfrm>
              <a:off x="0" y="1914340"/>
              <a:ext cx="5675712" cy="2416252"/>
              <a:chOff x="0" y="0"/>
              <a:chExt cx="5675711" cy="2416251"/>
            </a:xfrm>
          </p:grpSpPr>
          <p:sp>
            <p:nvSpPr>
              <p:cNvPr id="142" name="Shape 142"/>
              <p:cNvSpPr/>
              <p:nvPr/>
            </p:nvSpPr>
            <p:spPr>
              <a:xfrm>
                <a:off x="0" y="841561"/>
                <a:ext cx="3621781" cy="1574691"/>
              </a:xfrm>
              <a:prstGeom prst="roundRect">
                <a:avLst>
                  <a:gd name="adj" fmla="val 21265"/>
                </a:avLst>
              </a:prstGeom>
              <a:solidFill>
                <a:srgbClr val="FFFFFF"/>
              </a:solid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6400" b="1">
                    <a:latin typeface="Helvetica"/>
                    <a:ea typeface="Helvetica"/>
                    <a:cs typeface="Helvetica"/>
                    <a:sym typeface="Helvetica"/>
                  </a:defRPr>
                </a:lvl1pPr>
              </a:lstStyle>
              <a:p>
                <a:r>
                  <a:t>FS</a:t>
                </a:r>
              </a:p>
            </p:txBody>
          </p:sp>
          <p:grpSp>
            <p:nvGrpSpPr>
              <p:cNvPr id="145" name="Group 145"/>
              <p:cNvGrpSpPr/>
              <p:nvPr/>
            </p:nvGrpSpPr>
            <p:grpSpPr>
              <a:xfrm>
                <a:off x="2486941" y="0"/>
                <a:ext cx="3188771" cy="1838874"/>
                <a:chOff x="23812" y="0"/>
                <a:chExt cx="3188770" cy="1838873"/>
              </a:xfrm>
            </p:grpSpPr>
            <p:pic>
              <p:nvPicPr>
                <p:cNvPr id="143" name="pasted-image.png"/>
                <p:cNvPicPr>
                  <a:picLocks noChangeAspect="1"/>
                </p:cNvPicPr>
                <p:nvPr/>
              </p:nvPicPr>
              <p:blipFill>
                <a:blip r:embed="rId3"/>
                <a:stretch>
                  <a:fillRect/>
                </a:stretch>
              </p:blipFill>
              <p:spPr>
                <a:xfrm>
                  <a:off x="604713" y="0"/>
                  <a:ext cx="1979344" cy="1838874"/>
                </a:xfrm>
                <a:prstGeom prst="rect">
                  <a:avLst/>
                </a:prstGeom>
                <a:ln w="12700" cap="flat">
                  <a:noFill/>
                  <a:miter lim="400000"/>
                </a:ln>
                <a:effectLst/>
              </p:spPr>
            </p:pic>
            <p:sp>
              <p:nvSpPr>
                <p:cNvPr id="144" name="Shape 144"/>
                <p:cNvSpPr/>
                <p:nvPr/>
              </p:nvSpPr>
              <p:spPr>
                <a:xfrm>
                  <a:off x="23812" y="630583"/>
                  <a:ext cx="3188771" cy="7524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b">
                  <a:normAutofit/>
                </a:bodyPr>
                <a:lstStyle/>
                <a:p>
                  <a:pPr>
                    <a:defRPr sz="2000">
                      <a:solidFill>
                        <a:schemeClr val="accent5"/>
                      </a:solidFill>
                      <a:latin typeface="Gill Sans SemiBold"/>
                      <a:ea typeface="Gill Sans SemiBold"/>
                      <a:cs typeface="Gill Sans SemiBold"/>
                      <a:sym typeface="Gill Sans SemiBold"/>
                    </a:defRPr>
                  </a:pPr>
                  <a:r>
                    <a:t>for</a:t>
                  </a:r>
                </a:p>
                <a:p>
                  <a:pPr>
                    <a:defRPr sz="2000">
                      <a:solidFill>
                        <a:schemeClr val="accent5"/>
                      </a:solidFill>
                      <a:latin typeface="Gill Sans SemiBold"/>
                      <a:ea typeface="Gill Sans SemiBold"/>
                      <a:cs typeface="Gill Sans SemiBold"/>
                      <a:sym typeface="Gill Sans SemiBold"/>
                    </a:defRPr>
                  </a:pPr>
                  <a:r>
                    <a:t>SSD</a:t>
                  </a:r>
                </a:p>
              </p:txBody>
            </p:sp>
          </p:grpSp>
        </p:grpSp>
      </p:grpSp>
      <p:pic>
        <p:nvPicPr>
          <p:cNvPr id="148" name="pasted-image-filtered.png"/>
          <p:cNvPicPr>
            <a:picLocks noChangeAspect="1"/>
          </p:cNvPicPr>
          <p:nvPr/>
        </p:nvPicPr>
        <p:blipFill>
          <a:blip r:embed="rId4"/>
          <a:stretch>
            <a:fillRect/>
          </a:stretch>
        </p:blipFill>
        <p:spPr>
          <a:xfrm rot="21161169">
            <a:off x="15129624" y="8487311"/>
            <a:ext cx="4377592" cy="3064315"/>
          </a:xfrm>
          <a:prstGeom prst="rect">
            <a:avLst/>
          </a:prstGeom>
          <a:ln w="12700">
            <a:miter lim="400000"/>
          </a:ln>
        </p:spPr>
      </p:pic>
      <p:pic>
        <p:nvPicPr>
          <p:cNvPr id="149" name="pasted-image-filtered.png"/>
          <p:cNvPicPr>
            <a:picLocks noChangeAspect="1"/>
          </p:cNvPicPr>
          <p:nvPr/>
        </p:nvPicPr>
        <p:blipFill>
          <a:blip r:embed="rId4"/>
          <a:stretch>
            <a:fillRect/>
          </a:stretch>
        </p:blipFill>
        <p:spPr>
          <a:xfrm rot="21161169">
            <a:off x="10055348" y="8487311"/>
            <a:ext cx="4377591" cy="3064315"/>
          </a:xfrm>
          <a:prstGeom prst="rect">
            <a:avLst/>
          </a:prstGeom>
          <a:ln w="12700">
            <a:miter lim="400000"/>
          </a:ln>
        </p:spPr>
      </p:pic>
      <p:sp>
        <p:nvSpPr>
          <p:cNvPr id="150" name="Shape 150"/>
          <p:cNvSpPr>
            <a:spLocks noGrp="1"/>
          </p:cNvSpPr>
          <p:nvPr>
            <p:ph type="title"/>
          </p:nvPr>
        </p:nvSpPr>
        <p:spPr>
          <a:prstGeom prst="rect">
            <a:avLst/>
          </a:prstGeom>
        </p:spPr>
        <p:txBody>
          <a:bodyPr/>
          <a:lstStyle>
            <a:lvl1pPr defTabSz="632579">
              <a:defRPr sz="8624"/>
            </a:lvl1pPr>
          </a:lstStyle>
          <a:p>
            <a:r>
              <a:t>Storage stack is shifting from the HDD era to the SSD era </a:t>
            </a:r>
          </a:p>
        </p:txBody>
      </p:sp>
      <p:sp>
        <p:nvSpPr>
          <p:cNvPr id="151" name="Shape 151"/>
          <p:cNvSpPr/>
          <p:nvPr/>
        </p:nvSpPr>
        <p:spPr>
          <a:xfrm>
            <a:off x="5331742" y="4679337"/>
            <a:ext cx="3621782" cy="1574691"/>
          </a:xfrm>
          <a:prstGeom prst="roundRect">
            <a:avLst>
              <a:gd name="adj" fmla="val 21265"/>
            </a:avLst>
          </a:prstGeom>
          <a:ln w="88900">
            <a:solidFill>
              <a:srgbClr val="000000"/>
            </a:solidFill>
            <a:miter lim="400000"/>
          </a:ln>
          <a:extLst>
            <a:ext uri="{C572A759-6A51-4108-AA02-DFA0A04FC94B}">
              <ma14:wrappingTextBoxFlag xmlns="" xmlns:ma14="http://schemas.microsoft.com/office/mac/drawingml/2011/main" val="1"/>
            </a:ext>
          </a:extLst>
        </p:spPr>
        <p:txBody>
          <a:bodyPr lIns="71437" tIns="71437" rIns="71437" bIns="71437" anchor="ctr"/>
          <a:lstStyle>
            <a:lvl1pPr>
              <a:defRPr sz="6400" b="1">
                <a:latin typeface="Helvetica"/>
                <a:ea typeface="Helvetica"/>
                <a:cs typeface="Helvetica"/>
                <a:sym typeface="Helvetica"/>
              </a:defRPr>
            </a:lvl1pPr>
          </a:lstStyle>
          <a:p>
            <a:r>
              <a:t>App</a:t>
            </a:r>
          </a:p>
        </p:txBody>
      </p:sp>
      <p:sp>
        <p:nvSpPr>
          <p:cNvPr id="152" name="Shape 152"/>
          <p:cNvSpPr/>
          <p:nvPr/>
        </p:nvSpPr>
        <p:spPr>
          <a:xfrm>
            <a:off x="5331742" y="6492540"/>
            <a:ext cx="3621782" cy="1574691"/>
          </a:xfrm>
          <a:prstGeom prst="roundRect">
            <a:avLst>
              <a:gd name="adj" fmla="val 21265"/>
            </a:avLst>
          </a:prstGeom>
          <a:ln w="88900">
            <a:solidFill>
              <a:srgbClr val="000000"/>
            </a:solidFill>
            <a:miter lim="400000"/>
          </a:ln>
          <a:extLst>
            <a:ext uri="{C572A759-6A51-4108-AA02-DFA0A04FC94B}">
              <ma14:wrappingTextBoxFlag xmlns="" xmlns:ma14="http://schemas.microsoft.com/office/mac/drawingml/2011/main" val="1"/>
            </a:ext>
          </a:extLst>
        </p:spPr>
        <p:txBody>
          <a:bodyPr lIns="71437" tIns="71437" rIns="71437" bIns="71437" anchor="ctr"/>
          <a:lstStyle>
            <a:lvl1pPr>
              <a:defRPr sz="6400" b="1">
                <a:latin typeface="Helvetica"/>
                <a:ea typeface="Helvetica"/>
                <a:cs typeface="Helvetica"/>
                <a:sym typeface="Helvetica"/>
              </a:defRPr>
            </a:lvl1pPr>
          </a:lstStyle>
          <a:p>
            <a:r>
              <a:t>FS</a:t>
            </a:r>
          </a:p>
        </p:txBody>
      </p:sp>
      <p:pic>
        <p:nvPicPr>
          <p:cNvPr id="153" name="pasted-image-small-filtered.png"/>
          <p:cNvPicPr>
            <a:picLocks noChangeAspect="1"/>
          </p:cNvPicPr>
          <p:nvPr/>
        </p:nvPicPr>
        <p:blipFill>
          <a:blip r:embed="rId5"/>
          <a:stretch>
            <a:fillRect/>
          </a:stretch>
        </p:blipFill>
        <p:spPr>
          <a:xfrm>
            <a:off x="5378098" y="8668928"/>
            <a:ext cx="3529069" cy="2701082"/>
          </a:xfrm>
          <a:prstGeom prst="rect">
            <a:avLst/>
          </a:prstGeom>
          <a:ln w="12700">
            <a:miter lim="400000"/>
          </a:ln>
        </p:spPr>
      </p:pic>
      <p:grpSp>
        <p:nvGrpSpPr>
          <p:cNvPr id="156" name="Group 156"/>
          <p:cNvGrpSpPr/>
          <p:nvPr/>
        </p:nvGrpSpPr>
        <p:grpSpPr>
          <a:xfrm>
            <a:off x="10381109" y="4679337"/>
            <a:ext cx="3621782" cy="3387894"/>
            <a:chOff x="0" y="0"/>
            <a:chExt cx="3621780" cy="3387893"/>
          </a:xfrm>
        </p:grpSpPr>
        <p:sp>
          <p:nvSpPr>
            <p:cNvPr id="154" name="Shape 154"/>
            <p:cNvSpPr/>
            <p:nvPr/>
          </p:nvSpPr>
          <p:spPr>
            <a:xfrm>
              <a:off x="0" y="0"/>
              <a:ext cx="3621781" cy="1574691"/>
            </a:xfrm>
            <a:prstGeom prst="roundRect">
              <a:avLst>
                <a:gd name="adj" fmla="val 21265"/>
              </a:avLst>
            </a:prstGeom>
            <a:no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6400" b="1">
                  <a:latin typeface="Helvetica"/>
                  <a:ea typeface="Helvetica"/>
                  <a:cs typeface="Helvetica"/>
                  <a:sym typeface="Helvetica"/>
                </a:defRPr>
              </a:lvl1pPr>
            </a:lstStyle>
            <a:p>
              <a:r>
                <a:t>App</a:t>
              </a:r>
            </a:p>
          </p:txBody>
        </p:sp>
        <p:sp>
          <p:nvSpPr>
            <p:cNvPr id="155" name="Shape 155"/>
            <p:cNvSpPr/>
            <p:nvPr/>
          </p:nvSpPr>
          <p:spPr>
            <a:xfrm>
              <a:off x="0" y="1813202"/>
              <a:ext cx="3621781" cy="1574692"/>
            </a:xfrm>
            <a:prstGeom prst="roundRect">
              <a:avLst>
                <a:gd name="adj" fmla="val 21265"/>
              </a:avLst>
            </a:prstGeom>
            <a:no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6400" b="1">
                  <a:latin typeface="Helvetica"/>
                  <a:ea typeface="Helvetica"/>
                  <a:cs typeface="Helvetica"/>
                  <a:sym typeface="Helvetica"/>
                </a:defRPr>
              </a:lvl1pPr>
            </a:lstStyle>
            <a:p>
              <a:r>
                <a:t>FS</a:t>
              </a:r>
            </a:p>
          </p:txBody>
        </p:sp>
      </p:grpSp>
      <p:grpSp>
        <p:nvGrpSpPr>
          <p:cNvPr id="159" name="Group 159"/>
          <p:cNvGrpSpPr/>
          <p:nvPr/>
        </p:nvGrpSpPr>
        <p:grpSpPr>
          <a:xfrm>
            <a:off x="13065552" y="4799733"/>
            <a:ext cx="760674" cy="3149879"/>
            <a:chOff x="0" y="0"/>
            <a:chExt cx="760672" cy="3149877"/>
          </a:xfrm>
        </p:grpSpPr>
        <p:sp>
          <p:nvSpPr>
            <p:cNvPr id="157" name="Shape 157"/>
            <p:cNvSpPr/>
            <p:nvPr/>
          </p:nvSpPr>
          <p:spPr>
            <a:xfrm>
              <a:off x="-1" y="-1"/>
              <a:ext cx="760674" cy="13366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defRPr sz="7800" b="1">
                  <a:solidFill>
                    <a:schemeClr val="accent5">
                      <a:hueOff val="-444211"/>
                      <a:satOff val="-14915"/>
                      <a:lumOff val="22857"/>
                    </a:schemeClr>
                  </a:solidFill>
                  <a:latin typeface="Helvetica"/>
                  <a:ea typeface="Helvetica"/>
                  <a:cs typeface="Helvetica"/>
                  <a:sym typeface="Helvetica"/>
                </a:defRPr>
              </a:lvl1pPr>
            </a:lstStyle>
            <a:p>
              <a:r>
                <a:t>?</a:t>
              </a:r>
            </a:p>
          </p:txBody>
        </p:sp>
        <p:sp>
          <p:nvSpPr>
            <p:cNvPr id="158" name="Shape 158"/>
            <p:cNvSpPr/>
            <p:nvPr/>
          </p:nvSpPr>
          <p:spPr>
            <a:xfrm>
              <a:off x="-1" y="1813202"/>
              <a:ext cx="760674" cy="13366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defRPr sz="7800" b="1">
                  <a:solidFill>
                    <a:schemeClr val="accent5">
                      <a:hueOff val="-444211"/>
                      <a:satOff val="-14915"/>
                      <a:lumOff val="22857"/>
                    </a:schemeClr>
                  </a:solidFill>
                  <a:latin typeface="Helvetica"/>
                  <a:ea typeface="Helvetica"/>
                  <a:cs typeface="Helvetica"/>
                  <a:sym typeface="Helvetica"/>
                </a:defRPr>
              </a:lvl1pPr>
            </a:lstStyle>
            <a:p>
              <a:r>
                <a:t>?</a:t>
              </a:r>
            </a:p>
          </p:txBody>
        </p:sp>
      </p:grpSp>
      <p:grpSp>
        <p:nvGrpSpPr>
          <p:cNvPr id="164" name="Group 164"/>
          <p:cNvGrpSpPr/>
          <p:nvPr/>
        </p:nvGrpSpPr>
        <p:grpSpPr>
          <a:xfrm>
            <a:off x="17876090" y="4799733"/>
            <a:ext cx="783677" cy="3107576"/>
            <a:chOff x="0" y="0"/>
            <a:chExt cx="783676" cy="3107574"/>
          </a:xfrm>
        </p:grpSpPr>
        <p:sp>
          <p:nvSpPr>
            <p:cNvPr id="162" name="Shape 162"/>
            <p:cNvSpPr/>
            <p:nvPr/>
          </p:nvSpPr>
          <p:spPr>
            <a:xfrm>
              <a:off x="23003" y="-1"/>
              <a:ext cx="760674" cy="13366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defRPr sz="7800" b="1">
                  <a:solidFill>
                    <a:schemeClr val="accent5">
                      <a:hueOff val="-444211"/>
                      <a:satOff val="-14915"/>
                      <a:lumOff val="22857"/>
                    </a:schemeClr>
                  </a:solidFill>
                  <a:latin typeface="Helvetica"/>
                  <a:ea typeface="Helvetica"/>
                  <a:cs typeface="Helvetica"/>
                  <a:sym typeface="Helvetica"/>
                </a:defRPr>
              </a:lvl1pPr>
            </a:lstStyle>
            <a:p>
              <a:r>
                <a:t>?</a:t>
              </a:r>
            </a:p>
          </p:txBody>
        </p:sp>
        <p:sp>
          <p:nvSpPr>
            <p:cNvPr id="163" name="Shape 163"/>
            <p:cNvSpPr/>
            <p:nvPr/>
          </p:nvSpPr>
          <p:spPr>
            <a:xfrm>
              <a:off x="-1" y="1770899"/>
              <a:ext cx="760674" cy="13366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defRPr sz="7800" b="1">
                  <a:solidFill>
                    <a:schemeClr val="accent5">
                      <a:hueOff val="-444211"/>
                      <a:satOff val="-14915"/>
                      <a:lumOff val="22857"/>
                    </a:schemeClr>
                  </a:solidFill>
                  <a:latin typeface="Helvetica"/>
                  <a:ea typeface="Helvetica"/>
                  <a:cs typeface="Helvetica"/>
                  <a:sym typeface="Helvetica"/>
                </a:defRPr>
              </a:lvl1pPr>
            </a:lstStyle>
            <a:p>
              <a:r>
                <a:t>?</a:t>
              </a:r>
            </a:p>
          </p:txBody>
        </p:sp>
      </p:gr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4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56"/>
                                        </p:tgtEl>
                                        <p:attrNameLst>
                                          <p:attrName>style.visibility</p:attrName>
                                        </p:attrNameLst>
                                      </p:cBhvr>
                                      <p:to>
                                        <p:strVal val="visible"/>
                                      </p:to>
                                    </p:set>
                                  </p:childTnLst>
                                </p:cTn>
                              </p:par>
                              <p:par>
                                <p:cTn id="11" presetID="1" presetClass="entr" presetSubtype="0" fill="hold" grpId="3" nodeType="withEffect">
                                  <p:stCondLst>
                                    <p:cond delay="0"/>
                                  </p:stCondLst>
                                  <p:iterate>
                                    <p:tmAbs val="0"/>
                                  </p:iterate>
                                  <p:childTnLst>
                                    <p:set>
                                      <p:cBhvr>
                                        <p:cTn id="12" fill="hold"/>
                                        <p:tgtEl>
                                          <p:spTgt spid="15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5" nodeType="clickEffect">
                                  <p:stCondLst>
                                    <p:cond delay="0"/>
                                  </p:stCondLst>
                                  <p:iterate>
                                    <p:tmAbs val="0"/>
                                  </p:iterate>
                                  <p:childTnLst>
                                    <p:set>
                                      <p:cBhvr>
                                        <p:cTn id="16" fill="hold"/>
                                        <p:tgtEl>
                                          <p:spTgt spid="14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6" nodeType="clickEffect">
                                  <p:stCondLst>
                                    <p:cond delay="0"/>
                                  </p:stCondLst>
                                  <p:iterate>
                                    <p:tmAbs val="0"/>
                                  </p:iterate>
                                  <p:childTnLst>
                                    <p:set>
                                      <p:cBhvr>
                                        <p:cTn id="20" fill="hold"/>
                                        <p:tgtEl>
                                          <p:spTgt spid="147"/>
                                        </p:tgtEl>
                                        <p:attrNameLst>
                                          <p:attrName>style.visibility</p:attrName>
                                        </p:attrNameLst>
                                      </p:cBhvr>
                                      <p:to>
                                        <p:strVal val="visible"/>
                                      </p:to>
                                    </p:set>
                                  </p:childTnLst>
                                </p:cTn>
                              </p:par>
                              <p:par>
                                <p:cTn id="21" presetID="1" presetClass="entr" presetSubtype="0" fill="hold" grpId="7" nodeType="withEffect">
                                  <p:stCondLst>
                                    <p:cond delay="0"/>
                                  </p:stCondLst>
                                  <p:iterate>
                                    <p:tmAbs val="0"/>
                                  </p:iterate>
                                  <p:childTnLst>
                                    <p:set>
                                      <p:cBhvr>
                                        <p:cTn id="22" fill="hold"/>
                                        <p:tgtEl>
                                          <p:spTgt spid="1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7" grpId="6" animBg="1" advAuto="0"/>
      <p:bldP spid="148" grpId="5" animBg="1" advAuto="0"/>
      <p:bldP spid="149" grpId="1" animBg="1" advAuto="0"/>
      <p:bldP spid="156" grpId="2" animBg="1" advAuto="0"/>
      <p:bldP spid="159" grpId="3" animBg="1" advAuto="0"/>
      <p:bldP spid="164" grpId="7" animBg="1" advAuto="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3" name="Shape 2423"/>
          <p:cNvSpPr/>
          <p:nvPr/>
        </p:nvSpPr>
        <p:spPr>
          <a:xfrm>
            <a:off x="617745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A</a:t>
            </a:r>
          </a:p>
        </p:txBody>
      </p:sp>
      <p:sp>
        <p:nvSpPr>
          <p:cNvPr id="2424" name="Shape 2424"/>
          <p:cNvSpPr/>
          <p:nvPr/>
        </p:nvSpPr>
        <p:spPr>
          <a:xfrm>
            <a:off x="7228274"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0</a:t>
            </a:r>
          </a:p>
        </p:txBody>
      </p:sp>
      <p:sp>
        <p:nvSpPr>
          <p:cNvPr id="2425" name="Shape 2425"/>
          <p:cNvSpPr/>
          <p:nvPr/>
        </p:nvSpPr>
        <p:spPr>
          <a:xfrm>
            <a:off x="732689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B</a:t>
            </a:r>
          </a:p>
        </p:txBody>
      </p:sp>
      <p:sp>
        <p:nvSpPr>
          <p:cNvPr id="2426" name="Shape 2426"/>
          <p:cNvSpPr/>
          <p:nvPr/>
        </p:nvSpPr>
        <p:spPr>
          <a:xfrm>
            <a:off x="847633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C</a:t>
            </a:r>
          </a:p>
        </p:txBody>
      </p:sp>
      <p:sp>
        <p:nvSpPr>
          <p:cNvPr id="2427" name="Shape 2427"/>
          <p:cNvSpPr/>
          <p:nvPr/>
        </p:nvSpPr>
        <p:spPr>
          <a:xfrm>
            <a:off x="962577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D</a:t>
            </a:r>
          </a:p>
        </p:txBody>
      </p:sp>
      <p:sp>
        <p:nvSpPr>
          <p:cNvPr id="2428" name="Shape 2428"/>
          <p:cNvSpPr/>
          <p:nvPr/>
        </p:nvSpPr>
        <p:spPr>
          <a:xfrm>
            <a:off x="1121432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A</a:t>
            </a:r>
          </a:p>
        </p:txBody>
      </p:sp>
      <p:sp>
        <p:nvSpPr>
          <p:cNvPr id="2429" name="Shape 2429"/>
          <p:cNvSpPr/>
          <p:nvPr/>
        </p:nvSpPr>
        <p:spPr>
          <a:xfrm>
            <a:off x="12265148"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1</a:t>
            </a:r>
          </a:p>
        </p:txBody>
      </p:sp>
      <p:sp>
        <p:nvSpPr>
          <p:cNvPr id="2430" name="Shape 2430"/>
          <p:cNvSpPr/>
          <p:nvPr/>
        </p:nvSpPr>
        <p:spPr>
          <a:xfrm>
            <a:off x="12363767"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B</a:t>
            </a:r>
          </a:p>
        </p:txBody>
      </p:sp>
      <p:sp>
        <p:nvSpPr>
          <p:cNvPr id="2431" name="Shape 2431"/>
          <p:cNvSpPr/>
          <p:nvPr/>
        </p:nvSpPr>
        <p:spPr>
          <a:xfrm>
            <a:off x="1351320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C</a:t>
            </a:r>
          </a:p>
        </p:txBody>
      </p:sp>
      <p:sp>
        <p:nvSpPr>
          <p:cNvPr id="2432" name="Shape 2432"/>
          <p:cNvSpPr/>
          <p:nvPr/>
        </p:nvSpPr>
        <p:spPr>
          <a:xfrm>
            <a:off x="1466264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D2</a:t>
            </a:r>
          </a:p>
        </p:txBody>
      </p:sp>
      <p:sp>
        <p:nvSpPr>
          <p:cNvPr id="2433" name="Shape 2433"/>
          <p:cNvSpPr/>
          <p:nvPr/>
        </p:nvSpPr>
        <p:spPr>
          <a:xfrm>
            <a:off x="6189759" y="2192632"/>
            <a:ext cx="1054062"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434" name="Shape 2434"/>
          <p:cNvSpPr/>
          <p:nvPr/>
        </p:nvSpPr>
        <p:spPr>
          <a:xfrm>
            <a:off x="6451493"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0</a:t>
            </a:r>
          </a:p>
        </p:txBody>
      </p:sp>
      <p:sp>
        <p:nvSpPr>
          <p:cNvPr id="2435" name="Shape 2435"/>
          <p:cNvSpPr/>
          <p:nvPr/>
        </p:nvSpPr>
        <p:spPr>
          <a:xfrm>
            <a:off x="7339197" y="2192632"/>
            <a:ext cx="1054060"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436" name="Shape 2436"/>
          <p:cNvSpPr/>
          <p:nvPr/>
        </p:nvSpPr>
        <p:spPr>
          <a:xfrm>
            <a:off x="7600930"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1</a:t>
            </a:r>
          </a:p>
        </p:txBody>
      </p:sp>
      <p:sp>
        <p:nvSpPr>
          <p:cNvPr id="2437" name="Shape 2437"/>
          <p:cNvSpPr/>
          <p:nvPr/>
        </p:nvSpPr>
        <p:spPr>
          <a:xfrm>
            <a:off x="8488635" y="2192632"/>
            <a:ext cx="1054060"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438" name="Shape 2438"/>
          <p:cNvSpPr/>
          <p:nvPr/>
        </p:nvSpPr>
        <p:spPr>
          <a:xfrm>
            <a:off x="8750368"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2</a:t>
            </a:r>
          </a:p>
        </p:txBody>
      </p:sp>
      <p:sp>
        <p:nvSpPr>
          <p:cNvPr id="2439" name="Shape 2439"/>
          <p:cNvSpPr/>
          <p:nvPr/>
        </p:nvSpPr>
        <p:spPr>
          <a:xfrm>
            <a:off x="9638073" y="2192632"/>
            <a:ext cx="1054062" cy="389557"/>
          </a:xfrm>
          <a:prstGeom prst="rect">
            <a:avLst/>
          </a:prstGeom>
          <a:solidFill>
            <a:srgbClr val="FFFFFF"/>
          </a:solidFill>
          <a:ln w="12700">
            <a:solidFill/>
            <a:miter lim="400000"/>
          </a:ln>
        </p:spPr>
        <p:txBody>
          <a:bodyPr lIns="0" tIns="0" rIns="0" bIns="0" anchor="ctr"/>
          <a:lstStyle/>
          <a:p>
            <a:pPr lvl="0">
              <a:defRPr sz="3000">
                <a:solidFill>
                  <a:srgbClr val="000000"/>
                </a:solidFill>
                <a:latin typeface="Menlo"/>
                <a:ea typeface="Menlo"/>
                <a:cs typeface="Menlo"/>
                <a:sym typeface="Menlo"/>
              </a:defRPr>
            </a:pPr>
            <a:endParaRPr sz="4219"/>
          </a:p>
        </p:txBody>
      </p:sp>
      <p:sp>
        <p:nvSpPr>
          <p:cNvPr id="2440" name="Shape 2440"/>
          <p:cNvSpPr/>
          <p:nvPr/>
        </p:nvSpPr>
        <p:spPr>
          <a:xfrm>
            <a:off x="9899807"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3</a:t>
            </a:r>
          </a:p>
        </p:txBody>
      </p:sp>
      <p:sp>
        <p:nvSpPr>
          <p:cNvPr id="2441" name="Shape 2441"/>
          <p:cNvSpPr/>
          <p:nvPr/>
        </p:nvSpPr>
        <p:spPr>
          <a:xfrm>
            <a:off x="3044602" y="5285757"/>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lvl="0">
              <a:defRPr sz="1800">
                <a:solidFill>
                  <a:srgbClr val="000000"/>
                </a:solidFill>
              </a:defRPr>
            </a:pPr>
            <a:r>
              <a:rPr sz="5063"/>
              <a:t>physical:</a:t>
            </a:r>
          </a:p>
        </p:txBody>
      </p:sp>
      <p:sp>
        <p:nvSpPr>
          <p:cNvPr id="2442" name="Shape 2442"/>
          <p:cNvSpPr/>
          <p:nvPr/>
        </p:nvSpPr>
        <p:spPr>
          <a:xfrm>
            <a:off x="3573592" y="2032870"/>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lvl="0">
              <a:defRPr sz="1800">
                <a:solidFill>
                  <a:srgbClr val="000000"/>
                </a:solidFill>
              </a:defRPr>
            </a:pPr>
            <a:r>
              <a:rPr sz="5063"/>
              <a:t>logical:</a:t>
            </a:r>
          </a:p>
        </p:txBody>
      </p:sp>
      <p:sp>
        <p:nvSpPr>
          <p:cNvPr id="2443" name="Shape 2443"/>
          <p:cNvSpPr/>
          <p:nvPr/>
        </p:nvSpPr>
        <p:spPr>
          <a:xfrm>
            <a:off x="8454704" y="3743960"/>
            <a:ext cx="2910243" cy="1052570"/>
          </a:xfrm>
          <a:prstGeom prst="line">
            <a:avLst/>
          </a:prstGeom>
          <a:ln w="25400">
            <a:solidFill>
              <a:srgbClr val="FFFFFF"/>
            </a:solidFill>
            <a:miter lim="400000"/>
            <a:tailEnd type="triangle"/>
          </a:ln>
        </p:spPr>
        <p:txBody>
          <a:bodyPr lIns="0" tIns="0" rIns="0" bIns="0" anchor="ctr"/>
          <a:lstStyle/>
          <a:p>
            <a:pPr lvl="0">
              <a:defRPr sz="2600"/>
            </a:pPr>
            <a:endParaRPr sz="3656"/>
          </a:p>
        </p:txBody>
      </p:sp>
      <p:grpSp>
        <p:nvGrpSpPr>
          <p:cNvPr id="2447" name="Group 2447"/>
          <p:cNvGrpSpPr/>
          <p:nvPr/>
        </p:nvGrpSpPr>
        <p:grpSpPr>
          <a:xfrm>
            <a:off x="6247181" y="3449728"/>
            <a:ext cx="4394190" cy="133881"/>
            <a:chOff x="0" y="0"/>
            <a:chExt cx="3124756" cy="95203"/>
          </a:xfrm>
        </p:grpSpPr>
        <p:sp>
          <p:nvSpPr>
            <p:cNvPr id="2444" name="Shape 2444"/>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445" name="Shape 2445"/>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446" name="Shape 2446"/>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grpSp>
      <p:sp>
        <p:nvSpPr>
          <p:cNvPr id="2448" name="Shape 2448"/>
          <p:cNvSpPr/>
          <p:nvPr/>
        </p:nvSpPr>
        <p:spPr>
          <a:xfrm>
            <a:off x="11085178" y="1790247"/>
            <a:ext cx="7934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a:t>
            </a:r>
          </a:p>
        </p:txBody>
      </p:sp>
      <p:sp>
        <p:nvSpPr>
          <p:cNvPr id="2449" name="Shape 2449"/>
          <p:cNvSpPr/>
          <p:nvPr/>
        </p:nvSpPr>
        <p:spPr>
          <a:xfrm>
            <a:off x="1621495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450" name="Shape 2450"/>
          <p:cNvSpPr/>
          <p:nvPr/>
        </p:nvSpPr>
        <p:spPr>
          <a:xfrm>
            <a:off x="17265773"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block 2</a:t>
            </a:r>
          </a:p>
        </p:txBody>
      </p:sp>
      <p:sp>
        <p:nvSpPr>
          <p:cNvPr id="2451" name="Shape 2451"/>
          <p:cNvSpPr/>
          <p:nvPr/>
        </p:nvSpPr>
        <p:spPr>
          <a:xfrm>
            <a:off x="1736439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lvl="0">
              <a:defRPr sz="1800"/>
            </a:pPr>
            <a:r>
              <a:rPr sz="4219"/>
              <a:t>1111</a:t>
            </a:r>
          </a:p>
        </p:txBody>
      </p:sp>
      <p:sp>
        <p:nvSpPr>
          <p:cNvPr id="2452" name="Shape 2452"/>
          <p:cNvSpPr/>
          <p:nvPr/>
        </p:nvSpPr>
        <p:spPr>
          <a:xfrm>
            <a:off x="1851383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sp>
        <p:nvSpPr>
          <p:cNvPr id="2453" name="Shape 2453"/>
          <p:cNvSpPr/>
          <p:nvPr/>
        </p:nvSpPr>
        <p:spPr>
          <a:xfrm>
            <a:off x="1966326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lvl="0">
              <a:defRPr sz="1800">
                <a:solidFill>
                  <a:srgbClr val="000000"/>
                </a:solidFill>
              </a:defRPr>
            </a:pPr>
            <a:r>
              <a:rPr sz="4219">
                <a:latin typeface="Menlo"/>
                <a:ea typeface="Menlo"/>
                <a:cs typeface="Menlo"/>
                <a:sym typeface="Menlo"/>
              </a:rPr>
              <a:t>11</a:t>
            </a:r>
          </a:p>
          <a:p>
            <a:pPr lvl="0">
              <a:defRPr sz="1800">
                <a:solidFill>
                  <a:srgbClr val="000000"/>
                </a:solidFill>
              </a:defRPr>
            </a:pPr>
            <a:r>
              <a:rPr sz="4219">
                <a:latin typeface="Menlo"/>
                <a:ea typeface="Menlo"/>
                <a:cs typeface="Menlo"/>
                <a:sym typeface="Menlo"/>
              </a:rPr>
              <a:t>11</a:t>
            </a:r>
          </a:p>
        </p:txBody>
      </p:sp>
      <p:grpSp>
        <p:nvGrpSpPr>
          <p:cNvPr id="2457" name="Group 2457"/>
          <p:cNvGrpSpPr/>
          <p:nvPr/>
        </p:nvGrpSpPr>
        <p:grpSpPr>
          <a:xfrm rot="10800000" flipH="1">
            <a:off x="11247806" y="4878478"/>
            <a:ext cx="4394190" cy="133881"/>
            <a:chOff x="0" y="0"/>
            <a:chExt cx="3124756" cy="95203"/>
          </a:xfrm>
        </p:grpSpPr>
        <p:sp>
          <p:nvSpPr>
            <p:cNvPr id="2454" name="Shape 2454"/>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455" name="Shape 2455"/>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sp>
          <p:nvSpPr>
            <p:cNvPr id="2456" name="Shape 2456"/>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lvl="0">
                <a:defRPr sz="2600"/>
              </a:pPr>
              <a:endParaRPr sz="3656"/>
            </a:p>
          </p:txBody>
        </p:sp>
      </p:grpSp>
      <p:sp>
        <p:nvSpPr>
          <p:cNvPr id="2458" name="Shape 2458"/>
          <p:cNvSpPr/>
          <p:nvPr/>
        </p:nvSpPr>
        <p:spPr>
          <a:xfrm>
            <a:off x="6060987" y="4204553"/>
            <a:ext cx="4878654" cy="2372373"/>
          </a:xfrm>
          <a:prstGeom prst="roundRect">
            <a:avLst>
              <a:gd name="adj" fmla="val 11292"/>
            </a:avLst>
          </a:prstGeom>
          <a:ln w="38100">
            <a:solidFill>
              <a:schemeClr val="tx1"/>
            </a:solidFill>
            <a:miter lim="400000"/>
          </a:ln>
        </p:spPr>
        <p:txBody>
          <a:bodyPr lIns="0" tIns="0" rIns="0" bIns="0" anchor="ctr"/>
          <a:lstStyle/>
          <a:p>
            <a:pPr lvl="0">
              <a:defRPr sz="2600">
                <a:solidFill>
                  <a:srgbClr val="FF2600"/>
                </a:solidFill>
              </a:defRPr>
            </a:pPr>
            <a:endParaRPr sz="3656"/>
          </a:p>
        </p:txBody>
      </p:sp>
      <p:sp>
        <p:nvSpPr>
          <p:cNvPr id="2459" name="Shape 2459"/>
          <p:cNvSpPr/>
          <p:nvPr/>
        </p:nvSpPr>
        <p:spPr>
          <a:xfrm>
            <a:off x="6178942" y="4182826"/>
            <a:ext cx="2362827" cy="793552"/>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3000">
                <a:solidFill>
                  <a:srgbClr val="FF2600"/>
                </a:solidFill>
              </a:defRPr>
            </a:lvl1pPr>
          </a:lstStyle>
          <a:p>
            <a:pPr lvl="0">
              <a:defRPr sz="1800">
                <a:solidFill>
                  <a:srgbClr val="000000"/>
                </a:solidFill>
              </a:defRPr>
            </a:pPr>
            <a:r>
              <a:rPr sz="4219" dirty="0">
                <a:solidFill>
                  <a:schemeClr val="tx1"/>
                </a:solidFill>
              </a:rPr>
              <a:t>garbage</a:t>
            </a:r>
          </a:p>
        </p:txBody>
      </p:sp>
      <p:sp>
        <p:nvSpPr>
          <p:cNvPr id="39" name="TextBox 38">
            <a:extLst>
              <a:ext uri="{FF2B5EF4-FFF2-40B4-BE49-F238E27FC236}">
                <a16:creationId xmlns:a16="http://schemas.microsoft.com/office/drawing/2014/main" id="{6AB8603D-939D-2E4D-B6C4-79389887B096}"/>
              </a:ext>
            </a:extLst>
          </p:cNvPr>
          <p:cNvSpPr txBox="1"/>
          <p:nvPr/>
        </p:nvSpPr>
        <p:spPr>
          <a:xfrm>
            <a:off x="18431721" y="358905"/>
            <a:ext cx="5707012" cy="1107996"/>
          </a:xfrm>
          <a:prstGeom prst="rect">
            <a:avLst/>
          </a:prstGeom>
          <a:noFill/>
        </p:spPr>
        <p:txBody>
          <a:bodyPr wrap="none" rtlCol="0">
            <a:spAutoFit/>
          </a:bodyPr>
          <a:lstStyle/>
          <a:p>
            <a:r>
              <a:rPr lang="en-US" sz="6600" dirty="0">
                <a:solidFill>
                  <a:schemeClr val="tx1"/>
                </a:solidFill>
              </a:rPr>
              <a:t>Partial Merge</a:t>
            </a:r>
          </a:p>
        </p:txBody>
      </p:sp>
    </p:spTree>
    <p:extLst>
      <p:ext uri="{BB962C8B-B14F-4D97-AF65-F5344CB8AC3E}">
        <p14:creationId xmlns:p14="http://schemas.microsoft.com/office/powerpoint/2010/main" val="652576"/>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4" name="Shape 2154"/>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9113">
                <a:solidFill>
                  <a:srgbClr val="FFFFFF"/>
                </a:solidFill>
              </a:rPr>
              <a:t>Merging</a:t>
            </a:r>
          </a:p>
        </p:txBody>
      </p:sp>
      <p:sp>
        <p:nvSpPr>
          <p:cNvPr id="2155" name="Shape 2155"/>
          <p:cNvSpPr>
            <a:spLocks noGrp="1"/>
          </p:cNvSpPr>
          <p:nvPr>
            <p:ph idx="1"/>
          </p:nvPr>
        </p:nvSpPr>
        <p:spPr>
          <a:prstGeom prst="rect">
            <a:avLst/>
          </a:prstGeom>
        </p:spPr>
        <p:txBody>
          <a:bodyPr>
            <a:normAutofit/>
          </a:bodyPr>
          <a:lstStyle/>
          <a:p>
            <a:pPr lvl="0">
              <a:defRPr sz="1800">
                <a:solidFill>
                  <a:srgbClr val="000000"/>
                </a:solidFill>
              </a:defRPr>
            </a:pPr>
            <a:r>
              <a:rPr sz="5344" dirty="0"/>
              <a:t>Three merge types:</a:t>
            </a:r>
          </a:p>
          <a:p>
            <a:pPr lvl="0">
              <a:defRPr sz="1800">
                <a:solidFill>
                  <a:srgbClr val="000000"/>
                </a:solidFill>
              </a:defRPr>
            </a:pPr>
            <a:r>
              <a:rPr sz="5344" dirty="0"/>
              <a:t> - full merge</a:t>
            </a:r>
          </a:p>
          <a:p>
            <a:pPr lvl="0">
              <a:defRPr sz="1800">
                <a:solidFill>
                  <a:srgbClr val="000000"/>
                </a:solidFill>
              </a:defRPr>
            </a:pPr>
            <a:r>
              <a:rPr sz="5344" dirty="0"/>
              <a:t> - partial merge</a:t>
            </a:r>
            <a:r>
              <a:rPr lang="en-US" sz="5344" dirty="0"/>
              <a:t> </a:t>
            </a:r>
          </a:p>
          <a:p>
            <a:pPr lvl="0">
              <a:defRPr sz="1800">
                <a:solidFill>
                  <a:srgbClr val="000000"/>
                </a:solidFill>
              </a:defRPr>
            </a:pPr>
            <a:r>
              <a:rPr sz="5344" dirty="0">
                <a:solidFill>
                  <a:schemeClr val="bg1"/>
                </a:solidFill>
              </a:rPr>
              <a:t>- switch merge</a:t>
            </a:r>
          </a:p>
        </p:txBody>
      </p:sp>
    </p:spTree>
    <p:extLst>
      <p:ext uri="{BB962C8B-B14F-4D97-AF65-F5344CB8AC3E}">
        <p14:creationId xmlns:p14="http://schemas.microsoft.com/office/powerpoint/2010/main" val="138953170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4" name="Shape 2464"/>
          <p:cNvSpPr/>
          <p:nvPr/>
        </p:nvSpPr>
        <p:spPr>
          <a:xfrm>
            <a:off x="617745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A</a:t>
            </a:r>
          </a:p>
        </p:txBody>
      </p:sp>
      <p:sp>
        <p:nvSpPr>
          <p:cNvPr id="2465" name="Shape 2465"/>
          <p:cNvSpPr/>
          <p:nvPr/>
        </p:nvSpPr>
        <p:spPr>
          <a:xfrm>
            <a:off x="7228274"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0</a:t>
            </a:r>
          </a:p>
        </p:txBody>
      </p:sp>
      <p:sp>
        <p:nvSpPr>
          <p:cNvPr id="2466" name="Shape 2466"/>
          <p:cNvSpPr/>
          <p:nvPr/>
        </p:nvSpPr>
        <p:spPr>
          <a:xfrm>
            <a:off x="732689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B</a:t>
            </a:r>
          </a:p>
        </p:txBody>
      </p:sp>
      <p:sp>
        <p:nvSpPr>
          <p:cNvPr id="2467" name="Shape 2467"/>
          <p:cNvSpPr/>
          <p:nvPr/>
        </p:nvSpPr>
        <p:spPr>
          <a:xfrm>
            <a:off x="847633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C</a:t>
            </a:r>
          </a:p>
        </p:txBody>
      </p:sp>
      <p:sp>
        <p:nvSpPr>
          <p:cNvPr id="2468" name="Shape 2468"/>
          <p:cNvSpPr/>
          <p:nvPr/>
        </p:nvSpPr>
        <p:spPr>
          <a:xfrm>
            <a:off x="962577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D</a:t>
            </a:r>
          </a:p>
        </p:txBody>
      </p:sp>
      <p:sp>
        <p:nvSpPr>
          <p:cNvPr id="2469" name="Shape 2469"/>
          <p:cNvSpPr/>
          <p:nvPr/>
        </p:nvSpPr>
        <p:spPr>
          <a:xfrm>
            <a:off x="1121432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470" name="Shape 2470"/>
          <p:cNvSpPr/>
          <p:nvPr/>
        </p:nvSpPr>
        <p:spPr>
          <a:xfrm>
            <a:off x="11467654" y="6561801"/>
            <a:ext cx="4020332"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1 (log)</a:t>
            </a:r>
          </a:p>
        </p:txBody>
      </p:sp>
      <p:sp>
        <p:nvSpPr>
          <p:cNvPr id="2471" name="Shape 2471"/>
          <p:cNvSpPr/>
          <p:nvPr/>
        </p:nvSpPr>
        <p:spPr>
          <a:xfrm>
            <a:off x="12363767"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472" name="Shape 2472"/>
          <p:cNvSpPr/>
          <p:nvPr/>
        </p:nvSpPr>
        <p:spPr>
          <a:xfrm>
            <a:off x="1351320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2473" name="Shape 2473"/>
          <p:cNvSpPr/>
          <p:nvPr/>
        </p:nvSpPr>
        <p:spPr>
          <a:xfrm>
            <a:off x="1466264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2474" name="Shape 2474"/>
          <p:cNvSpPr/>
          <p:nvPr/>
        </p:nvSpPr>
        <p:spPr>
          <a:xfrm>
            <a:off x="6189759" y="2192632"/>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475" name="Shape 2475"/>
          <p:cNvSpPr/>
          <p:nvPr/>
        </p:nvSpPr>
        <p:spPr>
          <a:xfrm>
            <a:off x="6451493"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0</a:t>
            </a:r>
          </a:p>
        </p:txBody>
      </p:sp>
      <p:sp>
        <p:nvSpPr>
          <p:cNvPr id="2476" name="Shape 2476"/>
          <p:cNvSpPr/>
          <p:nvPr/>
        </p:nvSpPr>
        <p:spPr>
          <a:xfrm>
            <a:off x="7339197" y="2192632"/>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477" name="Shape 2477"/>
          <p:cNvSpPr/>
          <p:nvPr/>
        </p:nvSpPr>
        <p:spPr>
          <a:xfrm>
            <a:off x="7600930"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1</a:t>
            </a:r>
          </a:p>
        </p:txBody>
      </p:sp>
      <p:sp>
        <p:nvSpPr>
          <p:cNvPr id="2478" name="Shape 2478"/>
          <p:cNvSpPr/>
          <p:nvPr/>
        </p:nvSpPr>
        <p:spPr>
          <a:xfrm>
            <a:off x="8488635" y="2192632"/>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479" name="Shape 2479"/>
          <p:cNvSpPr/>
          <p:nvPr/>
        </p:nvSpPr>
        <p:spPr>
          <a:xfrm>
            <a:off x="8750368"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2</a:t>
            </a:r>
          </a:p>
        </p:txBody>
      </p:sp>
      <p:sp>
        <p:nvSpPr>
          <p:cNvPr id="2480" name="Shape 2480"/>
          <p:cNvSpPr/>
          <p:nvPr/>
        </p:nvSpPr>
        <p:spPr>
          <a:xfrm>
            <a:off x="9638073" y="2192632"/>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481" name="Shape 2481"/>
          <p:cNvSpPr/>
          <p:nvPr/>
        </p:nvSpPr>
        <p:spPr>
          <a:xfrm>
            <a:off x="9899807"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3</a:t>
            </a:r>
          </a:p>
        </p:txBody>
      </p:sp>
      <p:sp>
        <p:nvSpPr>
          <p:cNvPr id="2482" name="Shape 2482"/>
          <p:cNvSpPr/>
          <p:nvPr/>
        </p:nvSpPr>
        <p:spPr>
          <a:xfrm>
            <a:off x="3044602" y="5285757"/>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physical:</a:t>
            </a:r>
          </a:p>
        </p:txBody>
      </p:sp>
      <p:sp>
        <p:nvSpPr>
          <p:cNvPr id="2483" name="Shape 2483"/>
          <p:cNvSpPr/>
          <p:nvPr/>
        </p:nvSpPr>
        <p:spPr>
          <a:xfrm>
            <a:off x="3573592" y="2032870"/>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logical:</a:t>
            </a:r>
          </a:p>
        </p:txBody>
      </p:sp>
      <p:sp>
        <p:nvSpPr>
          <p:cNvPr id="2484" name="Shape 2484"/>
          <p:cNvSpPr/>
          <p:nvPr/>
        </p:nvSpPr>
        <p:spPr>
          <a:xfrm>
            <a:off x="8454705" y="3743961"/>
            <a:ext cx="1" cy="1045602"/>
          </a:xfrm>
          <a:prstGeom prst="line">
            <a:avLst/>
          </a:prstGeom>
          <a:ln w="25400">
            <a:solidFill>
              <a:srgbClr val="FFFFFF"/>
            </a:solidFill>
            <a:miter lim="400000"/>
            <a:tailEnd type="triangle"/>
          </a:ln>
        </p:spPr>
        <p:txBody>
          <a:bodyPr lIns="0" tIns="0" rIns="0" bIns="0" anchor="ctr"/>
          <a:lstStyle/>
          <a:p>
            <a:pPr>
              <a:defRPr sz="2600"/>
            </a:pPr>
            <a:endParaRPr sz="3656"/>
          </a:p>
        </p:txBody>
      </p:sp>
      <p:grpSp>
        <p:nvGrpSpPr>
          <p:cNvPr id="2488" name="Group 2488"/>
          <p:cNvGrpSpPr/>
          <p:nvPr/>
        </p:nvGrpSpPr>
        <p:grpSpPr>
          <a:xfrm>
            <a:off x="6247181" y="3449728"/>
            <a:ext cx="4394190" cy="133881"/>
            <a:chOff x="0" y="0"/>
            <a:chExt cx="3124756" cy="95203"/>
          </a:xfrm>
        </p:grpSpPr>
        <p:sp>
          <p:nvSpPr>
            <p:cNvPr id="2485" name="Shape 2485"/>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486" name="Shape 2486"/>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487" name="Shape 2487"/>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2489" name="Shape 2489"/>
          <p:cNvSpPr/>
          <p:nvPr/>
        </p:nvSpPr>
        <p:spPr>
          <a:xfrm>
            <a:off x="11085178" y="1790247"/>
            <a:ext cx="7934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a:t>
            </a:r>
          </a:p>
        </p:txBody>
      </p:sp>
      <p:sp>
        <p:nvSpPr>
          <p:cNvPr id="2490" name="Shape 2490"/>
          <p:cNvSpPr/>
          <p:nvPr/>
        </p:nvSpPr>
        <p:spPr>
          <a:xfrm>
            <a:off x="1621495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491" name="Shape 2491"/>
          <p:cNvSpPr/>
          <p:nvPr/>
        </p:nvSpPr>
        <p:spPr>
          <a:xfrm>
            <a:off x="17265773"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2</a:t>
            </a:r>
          </a:p>
        </p:txBody>
      </p:sp>
      <p:sp>
        <p:nvSpPr>
          <p:cNvPr id="2492" name="Shape 2492"/>
          <p:cNvSpPr/>
          <p:nvPr/>
        </p:nvSpPr>
        <p:spPr>
          <a:xfrm>
            <a:off x="1736439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493" name="Shape 2493"/>
          <p:cNvSpPr/>
          <p:nvPr/>
        </p:nvSpPr>
        <p:spPr>
          <a:xfrm>
            <a:off x="1851383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2494" name="Shape 2494"/>
          <p:cNvSpPr/>
          <p:nvPr/>
        </p:nvSpPr>
        <p:spPr>
          <a:xfrm>
            <a:off x="1966326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grpSp>
        <p:nvGrpSpPr>
          <p:cNvPr id="2498" name="Group 2498"/>
          <p:cNvGrpSpPr/>
          <p:nvPr/>
        </p:nvGrpSpPr>
        <p:grpSpPr>
          <a:xfrm rot="10800000" flipH="1">
            <a:off x="6247181" y="4878478"/>
            <a:ext cx="4394190" cy="133881"/>
            <a:chOff x="0" y="0"/>
            <a:chExt cx="3124756" cy="95203"/>
          </a:xfrm>
        </p:grpSpPr>
        <p:sp>
          <p:nvSpPr>
            <p:cNvPr id="2495" name="Shape 2495"/>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496" name="Shape 2496"/>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497" name="Shape 2497"/>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37" name="TextBox 36">
            <a:extLst>
              <a:ext uri="{FF2B5EF4-FFF2-40B4-BE49-F238E27FC236}">
                <a16:creationId xmlns:a16="http://schemas.microsoft.com/office/drawing/2014/main" id="{AA2060E0-DB5A-254D-868D-2611DC1A3896}"/>
              </a:ext>
            </a:extLst>
          </p:cNvPr>
          <p:cNvSpPr txBox="1"/>
          <p:nvPr/>
        </p:nvSpPr>
        <p:spPr>
          <a:xfrm>
            <a:off x="18383633" y="358905"/>
            <a:ext cx="5803192" cy="1107996"/>
          </a:xfrm>
          <a:prstGeom prst="rect">
            <a:avLst/>
          </a:prstGeom>
          <a:noFill/>
        </p:spPr>
        <p:txBody>
          <a:bodyPr wrap="none" rtlCol="0">
            <a:spAutoFit/>
          </a:bodyPr>
          <a:lstStyle/>
          <a:p>
            <a:r>
              <a:rPr lang="en-US" sz="6600" dirty="0">
                <a:solidFill>
                  <a:schemeClr val="tx1"/>
                </a:solidFill>
              </a:rPr>
              <a:t>Switch Merge</a:t>
            </a:r>
          </a:p>
        </p:txBody>
      </p:sp>
    </p:spTree>
    <p:extLst>
      <p:ext uri="{BB962C8B-B14F-4D97-AF65-F5344CB8AC3E}">
        <p14:creationId xmlns:p14="http://schemas.microsoft.com/office/powerpoint/2010/main" val="928425496"/>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0" name="Shape 2500"/>
          <p:cNvSpPr/>
          <p:nvPr/>
        </p:nvSpPr>
        <p:spPr>
          <a:xfrm>
            <a:off x="617745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A</a:t>
            </a:r>
          </a:p>
        </p:txBody>
      </p:sp>
      <p:sp>
        <p:nvSpPr>
          <p:cNvPr id="2501" name="Shape 2501"/>
          <p:cNvSpPr/>
          <p:nvPr/>
        </p:nvSpPr>
        <p:spPr>
          <a:xfrm>
            <a:off x="7228274"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0</a:t>
            </a:r>
          </a:p>
        </p:txBody>
      </p:sp>
      <p:sp>
        <p:nvSpPr>
          <p:cNvPr id="2502" name="Shape 2502"/>
          <p:cNvSpPr/>
          <p:nvPr/>
        </p:nvSpPr>
        <p:spPr>
          <a:xfrm>
            <a:off x="732689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B</a:t>
            </a:r>
          </a:p>
        </p:txBody>
      </p:sp>
      <p:sp>
        <p:nvSpPr>
          <p:cNvPr id="2503" name="Shape 2503"/>
          <p:cNvSpPr/>
          <p:nvPr/>
        </p:nvSpPr>
        <p:spPr>
          <a:xfrm>
            <a:off x="847633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C</a:t>
            </a:r>
          </a:p>
        </p:txBody>
      </p:sp>
      <p:sp>
        <p:nvSpPr>
          <p:cNvPr id="2504" name="Shape 2504"/>
          <p:cNvSpPr/>
          <p:nvPr/>
        </p:nvSpPr>
        <p:spPr>
          <a:xfrm>
            <a:off x="962577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D</a:t>
            </a:r>
          </a:p>
        </p:txBody>
      </p:sp>
      <p:sp>
        <p:nvSpPr>
          <p:cNvPr id="2505" name="Shape 2505"/>
          <p:cNvSpPr/>
          <p:nvPr/>
        </p:nvSpPr>
        <p:spPr>
          <a:xfrm>
            <a:off x="1121432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506" name="Shape 2506"/>
          <p:cNvSpPr/>
          <p:nvPr/>
        </p:nvSpPr>
        <p:spPr>
          <a:xfrm>
            <a:off x="11467654" y="6561801"/>
            <a:ext cx="4020332"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1 (log)</a:t>
            </a:r>
          </a:p>
        </p:txBody>
      </p:sp>
      <p:sp>
        <p:nvSpPr>
          <p:cNvPr id="2507" name="Shape 2507"/>
          <p:cNvSpPr/>
          <p:nvPr/>
        </p:nvSpPr>
        <p:spPr>
          <a:xfrm>
            <a:off x="12363767"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508" name="Shape 2508"/>
          <p:cNvSpPr/>
          <p:nvPr/>
        </p:nvSpPr>
        <p:spPr>
          <a:xfrm>
            <a:off x="1351320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2509" name="Shape 2509"/>
          <p:cNvSpPr/>
          <p:nvPr/>
        </p:nvSpPr>
        <p:spPr>
          <a:xfrm>
            <a:off x="1466264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dirty="0">
                <a:latin typeface="Menlo"/>
                <a:ea typeface="Menlo"/>
                <a:cs typeface="Menlo"/>
                <a:sym typeface="Menlo"/>
              </a:rPr>
              <a:t>11</a:t>
            </a:r>
          </a:p>
          <a:p>
            <a:pPr>
              <a:defRPr sz="1800">
                <a:solidFill>
                  <a:srgbClr val="000000"/>
                </a:solidFill>
              </a:defRPr>
            </a:pPr>
            <a:r>
              <a:rPr sz="4219" dirty="0">
                <a:latin typeface="Menlo"/>
                <a:ea typeface="Menlo"/>
                <a:cs typeface="Menlo"/>
                <a:sym typeface="Menlo"/>
              </a:rPr>
              <a:t>11</a:t>
            </a:r>
          </a:p>
        </p:txBody>
      </p:sp>
      <p:sp>
        <p:nvSpPr>
          <p:cNvPr id="2510" name="Shape 2510"/>
          <p:cNvSpPr/>
          <p:nvPr/>
        </p:nvSpPr>
        <p:spPr>
          <a:xfrm>
            <a:off x="6189759" y="2192632"/>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511" name="Shape 2511"/>
          <p:cNvSpPr/>
          <p:nvPr/>
        </p:nvSpPr>
        <p:spPr>
          <a:xfrm>
            <a:off x="6451493"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0</a:t>
            </a:r>
          </a:p>
        </p:txBody>
      </p:sp>
      <p:sp>
        <p:nvSpPr>
          <p:cNvPr id="2512" name="Shape 2512"/>
          <p:cNvSpPr/>
          <p:nvPr/>
        </p:nvSpPr>
        <p:spPr>
          <a:xfrm>
            <a:off x="7339197" y="2192632"/>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513" name="Shape 2513"/>
          <p:cNvSpPr/>
          <p:nvPr/>
        </p:nvSpPr>
        <p:spPr>
          <a:xfrm>
            <a:off x="7600930"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1</a:t>
            </a:r>
          </a:p>
        </p:txBody>
      </p:sp>
      <p:sp>
        <p:nvSpPr>
          <p:cNvPr id="2514" name="Shape 2514"/>
          <p:cNvSpPr/>
          <p:nvPr/>
        </p:nvSpPr>
        <p:spPr>
          <a:xfrm>
            <a:off x="8488635" y="2192632"/>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515" name="Shape 2515"/>
          <p:cNvSpPr/>
          <p:nvPr/>
        </p:nvSpPr>
        <p:spPr>
          <a:xfrm>
            <a:off x="8750368"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2</a:t>
            </a:r>
          </a:p>
        </p:txBody>
      </p:sp>
      <p:sp>
        <p:nvSpPr>
          <p:cNvPr id="2516" name="Shape 2516"/>
          <p:cNvSpPr/>
          <p:nvPr/>
        </p:nvSpPr>
        <p:spPr>
          <a:xfrm>
            <a:off x="9638073" y="2192632"/>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517" name="Shape 2517"/>
          <p:cNvSpPr/>
          <p:nvPr/>
        </p:nvSpPr>
        <p:spPr>
          <a:xfrm>
            <a:off x="9899807"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3</a:t>
            </a:r>
          </a:p>
        </p:txBody>
      </p:sp>
      <p:sp>
        <p:nvSpPr>
          <p:cNvPr id="2518" name="Shape 2518"/>
          <p:cNvSpPr/>
          <p:nvPr/>
        </p:nvSpPr>
        <p:spPr>
          <a:xfrm>
            <a:off x="3044602" y="5285757"/>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physical:</a:t>
            </a:r>
          </a:p>
        </p:txBody>
      </p:sp>
      <p:sp>
        <p:nvSpPr>
          <p:cNvPr id="2519" name="Shape 2519"/>
          <p:cNvSpPr/>
          <p:nvPr/>
        </p:nvSpPr>
        <p:spPr>
          <a:xfrm>
            <a:off x="3573592" y="2032870"/>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logical:</a:t>
            </a:r>
          </a:p>
        </p:txBody>
      </p:sp>
      <p:sp>
        <p:nvSpPr>
          <p:cNvPr id="2520" name="Shape 2520"/>
          <p:cNvSpPr/>
          <p:nvPr/>
        </p:nvSpPr>
        <p:spPr>
          <a:xfrm>
            <a:off x="8454705" y="3743961"/>
            <a:ext cx="1" cy="1045602"/>
          </a:xfrm>
          <a:prstGeom prst="line">
            <a:avLst/>
          </a:prstGeom>
          <a:ln w="25400">
            <a:solidFill>
              <a:srgbClr val="FFFFFF"/>
            </a:solidFill>
            <a:miter lim="400000"/>
            <a:tailEnd type="triangle"/>
          </a:ln>
        </p:spPr>
        <p:txBody>
          <a:bodyPr lIns="0" tIns="0" rIns="0" bIns="0" anchor="ctr"/>
          <a:lstStyle/>
          <a:p>
            <a:pPr>
              <a:defRPr sz="2600"/>
            </a:pPr>
            <a:endParaRPr sz="3656"/>
          </a:p>
        </p:txBody>
      </p:sp>
      <p:grpSp>
        <p:nvGrpSpPr>
          <p:cNvPr id="2524" name="Group 2524"/>
          <p:cNvGrpSpPr/>
          <p:nvPr/>
        </p:nvGrpSpPr>
        <p:grpSpPr>
          <a:xfrm>
            <a:off x="6247181" y="3449728"/>
            <a:ext cx="4394190" cy="133881"/>
            <a:chOff x="0" y="0"/>
            <a:chExt cx="3124756" cy="95203"/>
          </a:xfrm>
        </p:grpSpPr>
        <p:sp>
          <p:nvSpPr>
            <p:cNvPr id="2521" name="Shape 2521"/>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522" name="Shape 2522"/>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523" name="Shape 2523"/>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2525" name="Shape 2525"/>
          <p:cNvSpPr/>
          <p:nvPr/>
        </p:nvSpPr>
        <p:spPr>
          <a:xfrm>
            <a:off x="11085178" y="1790247"/>
            <a:ext cx="7934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a:t>
            </a:r>
          </a:p>
        </p:txBody>
      </p:sp>
      <p:sp>
        <p:nvSpPr>
          <p:cNvPr id="2526" name="Shape 2526"/>
          <p:cNvSpPr/>
          <p:nvPr/>
        </p:nvSpPr>
        <p:spPr>
          <a:xfrm>
            <a:off x="1621495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527" name="Shape 2527"/>
          <p:cNvSpPr/>
          <p:nvPr/>
        </p:nvSpPr>
        <p:spPr>
          <a:xfrm>
            <a:off x="17265773"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2</a:t>
            </a:r>
          </a:p>
        </p:txBody>
      </p:sp>
      <p:sp>
        <p:nvSpPr>
          <p:cNvPr id="2528" name="Shape 2528"/>
          <p:cNvSpPr/>
          <p:nvPr/>
        </p:nvSpPr>
        <p:spPr>
          <a:xfrm>
            <a:off x="1736439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529" name="Shape 2529"/>
          <p:cNvSpPr/>
          <p:nvPr/>
        </p:nvSpPr>
        <p:spPr>
          <a:xfrm>
            <a:off x="1851383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2530" name="Shape 2530"/>
          <p:cNvSpPr/>
          <p:nvPr/>
        </p:nvSpPr>
        <p:spPr>
          <a:xfrm>
            <a:off x="1966326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grpSp>
        <p:nvGrpSpPr>
          <p:cNvPr id="2534" name="Group 2534"/>
          <p:cNvGrpSpPr/>
          <p:nvPr/>
        </p:nvGrpSpPr>
        <p:grpSpPr>
          <a:xfrm rot="10800000" flipH="1">
            <a:off x="6247181" y="4878478"/>
            <a:ext cx="4394190" cy="133881"/>
            <a:chOff x="0" y="0"/>
            <a:chExt cx="3124756" cy="95203"/>
          </a:xfrm>
        </p:grpSpPr>
        <p:sp>
          <p:nvSpPr>
            <p:cNvPr id="2531" name="Shape 2531"/>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532" name="Shape 2532"/>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533" name="Shape 2533"/>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2535" name="Shape 2535"/>
          <p:cNvSpPr/>
          <p:nvPr/>
        </p:nvSpPr>
        <p:spPr>
          <a:xfrm>
            <a:off x="6795240" y="1747443"/>
            <a:ext cx="1" cy="407416"/>
          </a:xfrm>
          <a:prstGeom prst="line">
            <a:avLst/>
          </a:prstGeom>
          <a:ln w="25400">
            <a:solidFill>
              <a:srgbClr val="FFFFFF"/>
            </a:solidFill>
            <a:miter lim="400000"/>
            <a:tailEnd type="triangle"/>
          </a:ln>
        </p:spPr>
        <p:txBody>
          <a:bodyPr lIns="71438" tIns="71438" rIns="71438" bIns="71438" anchor="ctr"/>
          <a:lstStyle/>
          <a:p>
            <a:pPr>
              <a:defRPr sz="2600"/>
            </a:pPr>
            <a:endParaRPr sz="3656"/>
          </a:p>
        </p:txBody>
      </p:sp>
      <p:sp>
        <p:nvSpPr>
          <p:cNvPr id="2536" name="Shape 2536"/>
          <p:cNvSpPr/>
          <p:nvPr/>
        </p:nvSpPr>
        <p:spPr>
          <a:xfrm>
            <a:off x="5378532" y="722725"/>
            <a:ext cx="2761975"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write A2</a:t>
            </a:r>
          </a:p>
        </p:txBody>
      </p:sp>
      <p:sp>
        <p:nvSpPr>
          <p:cNvPr id="39" name="TextBox 38">
            <a:extLst>
              <a:ext uri="{FF2B5EF4-FFF2-40B4-BE49-F238E27FC236}">
                <a16:creationId xmlns:a16="http://schemas.microsoft.com/office/drawing/2014/main" id="{F33BF44B-EB46-2344-960A-7DAC29B3759D}"/>
              </a:ext>
            </a:extLst>
          </p:cNvPr>
          <p:cNvSpPr txBox="1"/>
          <p:nvPr/>
        </p:nvSpPr>
        <p:spPr>
          <a:xfrm>
            <a:off x="18383633" y="358905"/>
            <a:ext cx="5803192" cy="1107996"/>
          </a:xfrm>
          <a:prstGeom prst="rect">
            <a:avLst/>
          </a:prstGeom>
          <a:noFill/>
        </p:spPr>
        <p:txBody>
          <a:bodyPr wrap="none" rtlCol="0">
            <a:spAutoFit/>
          </a:bodyPr>
          <a:lstStyle/>
          <a:p>
            <a:r>
              <a:rPr lang="en-US" sz="6600" dirty="0">
                <a:solidFill>
                  <a:schemeClr val="tx1"/>
                </a:solidFill>
              </a:rPr>
              <a:t>Switch Merge</a:t>
            </a:r>
          </a:p>
        </p:txBody>
      </p:sp>
    </p:spTree>
    <p:extLst>
      <p:ext uri="{BB962C8B-B14F-4D97-AF65-F5344CB8AC3E}">
        <p14:creationId xmlns:p14="http://schemas.microsoft.com/office/powerpoint/2010/main" val="431132170"/>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8" name="Shape 2538"/>
          <p:cNvSpPr/>
          <p:nvPr/>
        </p:nvSpPr>
        <p:spPr>
          <a:xfrm>
            <a:off x="617745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A</a:t>
            </a:r>
          </a:p>
        </p:txBody>
      </p:sp>
      <p:sp>
        <p:nvSpPr>
          <p:cNvPr id="2539" name="Shape 2539"/>
          <p:cNvSpPr/>
          <p:nvPr/>
        </p:nvSpPr>
        <p:spPr>
          <a:xfrm>
            <a:off x="7228274"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0</a:t>
            </a:r>
          </a:p>
        </p:txBody>
      </p:sp>
      <p:sp>
        <p:nvSpPr>
          <p:cNvPr id="2540" name="Shape 2540"/>
          <p:cNvSpPr/>
          <p:nvPr/>
        </p:nvSpPr>
        <p:spPr>
          <a:xfrm>
            <a:off x="732689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B</a:t>
            </a:r>
          </a:p>
        </p:txBody>
      </p:sp>
      <p:sp>
        <p:nvSpPr>
          <p:cNvPr id="2541" name="Shape 2541"/>
          <p:cNvSpPr/>
          <p:nvPr/>
        </p:nvSpPr>
        <p:spPr>
          <a:xfrm>
            <a:off x="847633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C</a:t>
            </a:r>
          </a:p>
        </p:txBody>
      </p:sp>
      <p:sp>
        <p:nvSpPr>
          <p:cNvPr id="2542" name="Shape 2542"/>
          <p:cNvSpPr/>
          <p:nvPr/>
        </p:nvSpPr>
        <p:spPr>
          <a:xfrm>
            <a:off x="962577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D</a:t>
            </a:r>
          </a:p>
        </p:txBody>
      </p:sp>
      <p:sp>
        <p:nvSpPr>
          <p:cNvPr id="2543" name="Shape 2543"/>
          <p:cNvSpPr/>
          <p:nvPr/>
        </p:nvSpPr>
        <p:spPr>
          <a:xfrm>
            <a:off x="1121432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FF2600"/>
                </a:solidFill>
                <a:latin typeface="Menlo"/>
                <a:ea typeface="Menlo"/>
                <a:cs typeface="Menlo"/>
                <a:sym typeface="Menlo"/>
              </a:defRPr>
            </a:lvl1pPr>
          </a:lstStyle>
          <a:p>
            <a:pPr>
              <a:defRPr sz="1800">
                <a:solidFill>
                  <a:srgbClr val="000000"/>
                </a:solidFill>
              </a:defRPr>
            </a:pPr>
            <a:r>
              <a:rPr sz="4219">
                <a:solidFill>
                  <a:srgbClr val="000000"/>
                </a:solidFill>
              </a:rPr>
              <a:t>A2</a:t>
            </a:r>
          </a:p>
        </p:txBody>
      </p:sp>
      <p:sp>
        <p:nvSpPr>
          <p:cNvPr id="2544" name="Shape 2544"/>
          <p:cNvSpPr/>
          <p:nvPr/>
        </p:nvSpPr>
        <p:spPr>
          <a:xfrm>
            <a:off x="11467654" y="6561801"/>
            <a:ext cx="4020332"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1 (log)</a:t>
            </a:r>
          </a:p>
        </p:txBody>
      </p:sp>
      <p:sp>
        <p:nvSpPr>
          <p:cNvPr id="2545" name="Shape 2545"/>
          <p:cNvSpPr/>
          <p:nvPr/>
        </p:nvSpPr>
        <p:spPr>
          <a:xfrm>
            <a:off x="12363767"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546" name="Shape 2546"/>
          <p:cNvSpPr/>
          <p:nvPr/>
        </p:nvSpPr>
        <p:spPr>
          <a:xfrm>
            <a:off x="1351320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2547" name="Shape 2547"/>
          <p:cNvSpPr/>
          <p:nvPr/>
        </p:nvSpPr>
        <p:spPr>
          <a:xfrm>
            <a:off x="1466264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548" name="Shape 2548"/>
          <p:cNvSpPr/>
          <p:nvPr/>
        </p:nvSpPr>
        <p:spPr>
          <a:xfrm>
            <a:off x="6189759" y="2192632"/>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549" name="Shape 2549"/>
          <p:cNvSpPr/>
          <p:nvPr/>
        </p:nvSpPr>
        <p:spPr>
          <a:xfrm>
            <a:off x="6451493"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0</a:t>
            </a:r>
          </a:p>
        </p:txBody>
      </p:sp>
      <p:sp>
        <p:nvSpPr>
          <p:cNvPr id="2550" name="Shape 2550"/>
          <p:cNvSpPr/>
          <p:nvPr/>
        </p:nvSpPr>
        <p:spPr>
          <a:xfrm>
            <a:off x="7339197" y="2192632"/>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551" name="Shape 2551"/>
          <p:cNvSpPr/>
          <p:nvPr/>
        </p:nvSpPr>
        <p:spPr>
          <a:xfrm>
            <a:off x="7600930"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1</a:t>
            </a:r>
          </a:p>
        </p:txBody>
      </p:sp>
      <p:sp>
        <p:nvSpPr>
          <p:cNvPr id="2552" name="Shape 2552"/>
          <p:cNvSpPr/>
          <p:nvPr/>
        </p:nvSpPr>
        <p:spPr>
          <a:xfrm>
            <a:off x="8488635" y="2192632"/>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553" name="Shape 2553"/>
          <p:cNvSpPr/>
          <p:nvPr/>
        </p:nvSpPr>
        <p:spPr>
          <a:xfrm>
            <a:off x="8750368"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2</a:t>
            </a:r>
          </a:p>
        </p:txBody>
      </p:sp>
      <p:sp>
        <p:nvSpPr>
          <p:cNvPr id="2554" name="Shape 2554"/>
          <p:cNvSpPr/>
          <p:nvPr/>
        </p:nvSpPr>
        <p:spPr>
          <a:xfrm>
            <a:off x="9638073" y="2192632"/>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555" name="Shape 2555"/>
          <p:cNvSpPr/>
          <p:nvPr/>
        </p:nvSpPr>
        <p:spPr>
          <a:xfrm>
            <a:off x="9899807"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3</a:t>
            </a:r>
          </a:p>
        </p:txBody>
      </p:sp>
      <p:sp>
        <p:nvSpPr>
          <p:cNvPr id="2556" name="Shape 2556"/>
          <p:cNvSpPr/>
          <p:nvPr/>
        </p:nvSpPr>
        <p:spPr>
          <a:xfrm>
            <a:off x="3044602" y="5285757"/>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physical:</a:t>
            </a:r>
          </a:p>
        </p:txBody>
      </p:sp>
      <p:sp>
        <p:nvSpPr>
          <p:cNvPr id="2557" name="Shape 2557"/>
          <p:cNvSpPr/>
          <p:nvPr/>
        </p:nvSpPr>
        <p:spPr>
          <a:xfrm>
            <a:off x="3573592" y="2032870"/>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logical:</a:t>
            </a:r>
          </a:p>
        </p:txBody>
      </p:sp>
      <p:sp>
        <p:nvSpPr>
          <p:cNvPr id="2558" name="Shape 2558"/>
          <p:cNvSpPr/>
          <p:nvPr/>
        </p:nvSpPr>
        <p:spPr>
          <a:xfrm>
            <a:off x="8454705" y="3743961"/>
            <a:ext cx="1" cy="1045602"/>
          </a:xfrm>
          <a:prstGeom prst="line">
            <a:avLst/>
          </a:prstGeom>
          <a:ln w="25400">
            <a:solidFill>
              <a:srgbClr val="FFFFFF"/>
            </a:solidFill>
            <a:miter lim="400000"/>
            <a:tailEnd type="triangle"/>
          </a:ln>
        </p:spPr>
        <p:txBody>
          <a:bodyPr lIns="0" tIns="0" rIns="0" bIns="0" anchor="ctr"/>
          <a:lstStyle/>
          <a:p>
            <a:pPr>
              <a:defRPr sz="2600"/>
            </a:pPr>
            <a:endParaRPr sz="3656"/>
          </a:p>
        </p:txBody>
      </p:sp>
      <p:grpSp>
        <p:nvGrpSpPr>
          <p:cNvPr id="2562" name="Group 2562"/>
          <p:cNvGrpSpPr/>
          <p:nvPr/>
        </p:nvGrpSpPr>
        <p:grpSpPr>
          <a:xfrm>
            <a:off x="6247181" y="3449728"/>
            <a:ext cx="4394190" cy="133881"/>
            <a:chOff x="0" y="0"/>
            <a:chExt cx="3124756" cy="95203"/>
          </a:xfrm>
        </p:grpSpPr>
        <p:sp>
          <p:nvSpPr>
            <p:cNvPr id="2559" name="Shape 2559"/>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560" name="Shape 2560"/>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561" name="Shape 2561"/>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2563" name="Shape 2563"/>
          <p:cNvSpPr/>
          <p:nvPr/>
        </p:nvSpPr>
        <p:spPr>
          <a:xfrm>
            <a:off x="11085178" y="1790247"/>
            <a:ext cx="7934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a:t>
            </a:r>
          </a:p>
        </p:txBody>
      </p:sp>
      <p:sp>
        <p:nvSpPr>
          <p:cNvPr id="2564" name="Shape 2564"/>
          <p:cNvSpPr/>
          <p:nvPr/>
        </p:nvSpPr>
        <p:spPr>
          <a:xfrm>
            <a:off x="1621495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565" name="Shape 2565"/>
          <p:cNvSpPr/>
          <p:nvPr/>
        </p:nvSpPr>
        <p:spPr>
          <a:xfrm>
            <a:off x="17265773"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2</a:t>
            </a:r>
          </a:p>
        </p:txBody>
      </p:sp>
      <p:sp>
        <p:nvSpPr>
          <p:cNvPr id="2566" name="Shape 2566"/>
          <p:cNvSpPr/>
          <p:nvPr/>
        </p:nvSpPr>
        <p:spPr>
          <a:xfrm>
            <a:off x="1736439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567" name="Shape 2567"/>
          <p:cNvSpPr/>
          <p:nvPr/>
        </p:nvSpPr>
        <p:spPr>
          <a:xfrm>
            <a:off x="1851383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2568" name="Shape 2568"/>
          <p:cNvSpPr/>
          <p:nvPr/>
        </p:nvSpPr>
        <p:spPr>
          <a:xfrm>
            <a:off x="1966326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grpSp>
        <p:nvGrpSpPr>
          <p:cNvPr id="2572" name="Group 2572"/>
          <p:cNvGrpSpPr/>
          <p:nvPr/>
        </p:nvGrpSpPr>
        <p:grpSpPr>
          <a:xfrm rot="10800000" flipH="1">
            <a:off x="6247181" y="4878478"/>
            <a:ext cx="4394190" cy="133881"/>
            <a:chOff x="0" y="0"/>
            <a:chExt cx="3124756" cy="95203"/>
          </a:xfrm>
        </p:grpSpPr>
        <p:sp>
          <p:nvSpPr>
            <p:cNvPr id="2569" name="Shape 2569"/>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570" name="Shape 2570"/>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571" name="Shape 2571"/>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2573" name="Shape 2573"/>
          <p:cNvSpPr/>
          <p:nvPr/>
        </p:nvSpPr>
        <p:spPr>
          <a:xfrm>
            <a:off x="6795239" y="3449727"/>
            <a:ext cx="4667251" cy="1558190"/>
          </a:xfrm>
          <a:prstGeom prst="line">
            <a:avLst/>
          </a:prstGeom>
          <a:ln w="25400">
            <a:solidFill>
              <a:schemeClr val="tx1"/>
            </a:solidFill>
            <a:miter lim="400000"/>
            <a:tailEnd type="triangle"/>
          </a:ln>
        </p:spPr>
        <p:txBody>
          <a:bodyPr lIns="0" tIns="0" rIns="0" bIns="0" anchor="ctr"/>
          <a:lstStyle/>
          <a:p>
            <a:pPr>
              <a:defRPr sz="2600"/>
            </a:pPr>
            <a:endParaRPr sz="3656"/>
          </a:p>
        </p:txBody>
      </p:sp>
      <p:sp>
        <p:nvSpPr>
          <p:cNvPr id="2574" name="Shape 2574"/>
          <p:cNvSpPr/>
          <p:nvPr/>
        </p:nvSpPr>
        <p:spPr>
          <a:xfrm>
            <a:off x="6795240" y="1747443"/>
            <a:ext cx="1" cy="407416"/>
          </a:xfrm>
          <a:prstGeom prst="line">
            <a:avLst/>
          </a:prstGeom>
          <a:ln w="25400">
            <a:solidFill>
              <a:srgbClr val="FFFFFF"/>
            </a:solidFill>
            <a:miter lim="400000"/>
            <a:tailEnd type="triangle"/>
          </a:ln>
        </p:spPr>
        <p:txBody>
          <a:bodyPr lIns="71438" tIns="71438" rIns="71438" bIns="71438" anchor="ctr"/>
          <a:lstStyle/>
          <a:p>
            <a:pPr>
              <a:defRPr sz="2600"/>
            </a:pPr>
            <a:endParaRPr sz="3656"/>
          </a:p>
        </p:txBody>
      </p:sp>
      <p:sp>
        <p:nvSpPr>
          <p:cNvPr id="2575" name="Shape 2575"/>
          <p:cNvSpPr/>
          <p:nvPr/>
        </p:nvSpPr>
        <p:spPr>
          <a:xfrm>
            <a:off x="5378532" y="722725"/>
            <a:ext cx="2761975"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write A2</a:t>
            </a:r>
          </a:p>
        </p:txBody>
      </p:sp>
      <p:sp>
        <p:nvSpPr>
          <p:cNvPr id="40" name="TextBox 39">
            <a:extLst>
              <a:ext uri="{FF2B5EF4-FFF2-40B4-BE49-F238E27FC236}">
                <a16:creationId xmlns:a16="http://schemas.microsoft.com/office/drawing/2014/main" id="{9A73E17A-4A88-8D4D-AE52-6DE53705711B}"/>
              </a:ext>
            </a:extLst>
          </p:cNvPr>
          <p:cNvSpPr txBox="1"/>
          <p:nvPr/>
        </p:nvSpPr>
        <p:spPr>
          <a:xfrm>
            <a:off x="18383633" y="358905"/>
            <a:ext cx="5803192" cy="1107996"/>
          </a:xfrm>
          <a:prstGeom prst="rect">
            <a:avLst/>
          </a:prstGeom>
          <a:noFill/>
        </p:spPr>
        <p:txBody>
          <a:bodyPr wrap="none" rtlCol="0">
            <a:spAutoFit/>
          </a:bodyPr>
          <a:lstStyle/>
          <a:p>
            <a:r>
              <a:rPr lang="en-US" sz="6600" dirty="0">
                <a:solidFill>
                  <a:schemeClr val="tx1"/>
                </a:solidFill>
              </a:rPr>
              <a:t>Switch Merge</a:t>
            </a:r>
          </a:p>
        </p:txBody>
      </p:sp>
    </p:spTree>
    <p:extLst>
      <p:ext uri="{BB962C8B-B14F-4D97-AF65-F5344CB8AC3E}">
        <p14:creationId xmlns:p14="http://schemas.microsoft.com/office/powerpoint/2010/main" val="428556212"/>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7" name="Shape 2577"/>
          <p:cNvSpPr/>
          <p:nvPr/>
        </p:nvSpPr>
        <p:spPr>
          <a:xfrm>
            <a:off x="617745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A</a:t>
            </a:r>
          </a:p>
        </p:txBody>
      </p:sp>
      <p:sp>
        <p:nvSpPr>
          <p:cNvPr id="2578" name="Shape 2578"/>
          <p:cNvSpPr/>
          <p:nvPr/>
        </p:nvSpPr>
        <p:spPr>
          <a:xfrm>
            <a:off x="7228274"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0</a:t>
            </a:r>
          </a:p>
        </p:txBody>
      </p:sp>
      <p:sp>
        <p:nvSpPr>
          <p:cNvPr id="2579" name="Shape 2579"/>
          <p:cNvSpPr/>
          <p:nvPr/>
        </p:nvSpPr>
        <p:spPr>
          <a:xfrm>
            <a:off x="732689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B</a:t>
            </a:r>
          </a:p>
        </p:txBody>
      </p:sp>
      <p:sp>
        <p:nvSpPr>
          <p:cNvPr id="2580" name="Shape 2580"/>
          <p:cNvSpPr/>
          <p:nvPr/>
        </p:nvSpPr>
        <p:spPr>
          <a:xfrm>
            <a:off x="847633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C</a:t>
            </a:r>
          </a:p>
        </p:txBody>
      </p:sp>
      <p:sp>
        <p:nvSpPr>
          <p:cNvPr id="2581" name="Shape 2581"/>
          <p:cNvSpPr/>
          <p:nvPr/>
        </p:nvSpPr>
        <p:spPr>
          <a:xfrm>
            <a:off x="962577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D</a:t>
            </a:r>
          </a:p>
        </p:txBody>
      </p:sp>
      <p:sp>
        <p:nvSpPr>
          <p:cNvPr id="2582" name="Shape 2582"/>
          <p:cNvSpPr/>
          <p:nvPr/>
        </p:nvSpPr>
        <p:spPr>
          <a:xfrm>
            <a:off x="1121432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A2</a:t>
            </a:r>
          </a:p>
        </p:txBody>
      </p:sp>
      <p:sp>
        <p:nvSpPr>
          <p:cNvPr id="2583" name="Shape 2583"/>
          <p:cNvSpPr/>
          <p:nvPr/>
        </p:nvSpPr>
        <p:spPr>
          <a:xfrm>
            <a:off x="11467654" y="6561801"/>
            <a:ext cx="4020332"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1 (log)</a:t>
            </a:r>
          </a:p>
        </p:txBody>
      </p:sp>
      <p:sp>
        <p:nvSpPr>
          <p:cNvPr id="2584" name="Shape 2584"/>
          <p:cNvSpPr/>
          <p:nvPr/>
        </p:nvSpPr>
        <p:spPr>
          <a:xfrm>
            <a:off x="12363767"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FF2600"/>
                </a:solidFill>
                <a:latin typeface="Menlo"/>
                <a:ea typeface="Menlo"/>
                <a:cs typeface="Menlo"/>
                <a:sym typeface="Menlo"/>
              </a:defRPr>
            </a:lvl1pPr>
          </a:lstStyle>
          <a:p>
            <a:pPr>
              <a:defRPr sz="1800">
                <a:solidFill>
                  <a:srgbClr val="000000"/>
                </a:solidFill>
              </a:defRPr>
            </a:pPr>
            <a:r>
              <a:rPr sz="4219">
                <a:solidFill>
                  <a:srgbClr val="000000"/>
                </a:solidFill>
              </a:rPr>
              <a:t>B2</a:t>
            </a:r>
          </a:p>
        </p:txBody>
      </p:sp>
      <p:sp>
        <p:nvSpPr>
          <p:cNvPr id="2585" name="Shape 2585"/>
          <p:cNvSpPr/>
          <p:nvPr/>
        </p:nvSpPr>
        <p:spPr>
          <a:xfrm>
            <a:off x="1351320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2586" name="Shape 2586"/>
          <p:cNvSpPr/>
          <p:nvPr/>
        </p:nvSpPr>
        <p:spPr>
          <a:xfrm>
            <a:off x="1466264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587" name="Shape 2587"/>
          <p:cNvSpPr/>
          <p:nvPr/>
        </p:nvSpPr>
        <p:spPr>
          <a:xfrm>
            <a:off x="6189759" y="2192632"/>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588" name="Shape 2588"/>
          <p:cNvSpPr/>
          <p:nvPr/>
        </p:nvSpPr>
        <p:spPr>
          <a:xfrm>
            <a:off x="6451493"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0</a:t>
            </a:r>
          </a:p>
        </p:txBody>
      </p:sp>
      <p:sp>
        <p:nvSpPr>
          <p:cNvPr id="2589" name="Shape 2589"/>
          <p:cNvSpPr/>
          <p:nvPr/>
        </p:nvSpPr>
        <p:spPr>
          <a:xfrm>
            <a:off x="7339197" y="2192632"/>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590" name="Shape 2590"/>
          <p:cNvSpPr/>
          <p:nvPr/>
        </p:nvSpPr>
        <p:spPr>
          <a:xfrm>
            <a:off x="7600930"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1</a:t>
            </a:r>
          </a:p>
        </p:txBody>
      </p:sp>
      <p:sp>
        <p:nvSpPr>
          <p:cNvPr id="2591" name="Shape 2591"/>
          <p:cNvSpPr/>
          <p:nvPr/>
        </p:nvSpPr>
        <p:spPr>
          <a:xfrm>
            <a:off x="8488635" y="2192632"/>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592" name="Shape 2592"/>
          <p:cNvSpPr/>
          <p:nvPr/>
        </p:nvSpPr>
        <p:spPr>
          <a:xfrm>
            <a:off x="8750368"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2</a:t>
            </a:r>
          </a:p>
        </p:txBody>
      </p:sp>
      <p:sp>
        <p:nvSpPr>
          <p:cNvPr id="2593" name="Shape 2593"/>
          <p:cNvSpPr/>
          <p:nvPr/>
        </p:nvSpPr>
        <p:spPr>
          <a:xfrm>
            <a:off x="9638073" y="2192632"/>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594" name="Shape 2594"/>
          <p:cNvSpPr/>
          <p:nvPr/>
        </p:nvSpPr>
        <p:spPr>
          <a:xfrm>
            <a:off x="9899807"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3</a:t>
            </a:r>
          </a:p>
        </p:txBody>
      </p:sp>
      <p:sp>
        <p:nvSpPr>
          <p:cNvPr id="2595" name="Shape 2595"/>
          <p:cNvSpPr/>
          <p:nvPr/>
        </p:nvSpPr>
        <p:spPr>
          <a:xfrm>
            <a:off x="3044602" y="5285757"/>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physical:</a:t>
            </a:r>
          </a:p>
        </p:txBody>
      </p:sp>
      <p:sp>
        <p:nvSpPr>
          <p:cNvPr id="2596" name="Shape 2596"/>
          <p:cNvSpPr/>
          <p:nvPr/>
        </p:nvSpPr>
        <p:spPr>
          <a:xfrm>
            <a:off x="3573592" y="2032870"/>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logical:</a:t>
            </a:r>
          </a:p>
        </p:txBody>
      </p:sp>
      <p:sp>
        <p:nvSpPr>
          <p:cNvPr id="2597" name="Shape 2597"/>
          <p:cNvSpPr/>
          <p:nvPr/>
        </p:nvSpPr>
        <p:spPr>
          <a:xfrm>
            <a:off x="8454705" y="3743961"/>
            <a:ext cx="1" cy="1045602"/>
          </a:xfrm>
          <a:prstGeom prst="line">
            <a:avLst/>
          </a:prstGeom>
          <a:ln w="25400">
            <a:solidFill>
              <a:srgbClr val="FFFFFF"/>
            </a:solidFill>
            <a:miter lim="400000"/>
            <a:tailEnd type="triangle"/>
          </a:ln>
        </p:spPr>
        <p:txBody>
          <a:bodyPr lIns="0" tIns="0" rIns="0" bIns="0" anchor="ctr"/>
          <a:lstStyle/>
          <a:p>
            <a:pPr>
              <a:defRPr sz="2600"/>
            </a:pPr>
            <a:endParaRPr sz="3656"/>
          </a:p>
        </p:txBody>
      </p:sp>
      <p:grpSp>
        <p:nvGrpSpPr>
          <p:cNvPr id="2601" name="Group 2601"/>
          <p:cNvGrpSpPr/>
          <p:nvPr/>
        </p:nvGrpSpPr>
        <p:grpSpPr>
          <a:xfrm>
            <a:off x="6247181" y="3449728"/>
            <a:ext cx="4394190" cy="133881"/>
            <a:chOff x="0" y="0"/>
            <a:chExt cx="3124756" cy="95203"/>
          </a:xfrm>
        </p:grpSpPr>
        <p:sp>
          <p:nvSpPr>
            <p:cNvPr id="2598" name="Shape 2598"/>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599" name="Shape 2599"/>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600" name="Shape 2600"/>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2602" name="Shape 2602"/>
          <p:cNvSpPr/>
          <p:nvPr/>
        </p:nvSpPr>
        <p:spPr>
          <a:xfrm>
            <a:off x="11085178" y="1790247"/>
            <a:ext cx="7934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a:t>
            </a:r>
          </a:p>
        </p:txBody>
      </p:sp>
      <p:sp>
        <p:nvSpPr>
          <p:cNvPr id="2603" name="Shape 2603"/>
          <p:cNvSpPr/>
          <p:nvPr/>
        </p:nvSpPr>
        <p:spPr>
          <a:xfrm>
            <a:off x="1621495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604" name="Shape 2604"/>
          <p:cNvSpPr/>
          <p:nvPr/>
        </p:nvSpPr>
        <p:spPr>
          <a:xfrm>
            <a:off x="17265773"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2</a:t>
            </a:r>
          </a:p>
        </p:txBody>
      </p:sp>
      <p:sp>
        <p:nvSpPr>
          <p:cNvPr id="2605" name="Shape 2605"/>
          <p:cNvSpPr/>
          <p:nvPr/>
        </p:nvSpPr>
        <p:spPr>
          <a:xfrm>
            <a:off x="1736439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606" name="Shape 2606"/>
          <p:cNvSpPr/>
          <p:nvPr/>
        </p:nvSpPr>
        <p:spPr>
          <a:xfrm>
            <a:off x="1851383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2607" name="Shape 2607"/>
          <p:cNvSpPr/>
          <p:nvPr/>
        </p:nvSpPr>
        <p:spPr>
          <a:xfrm>
            <a:off x="1966326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grpSp>
        <p:nvGrpSpPr>
          <p:cNvPr id="2611" name="Group 2611"/>
          <p:cNvGrpSpPr/>
          <p:nvPr/>
        </p:nvGrpSpPr>
        <p:grpSpPr>
          <a:xfrm rot="10800000" flipH="1">
            <a:off x="6247181" y="4878478"/>
            <a:ext cx="4394190" cy="133881"/>
            <a:chOff x="0" y="0"/>
            <a:chExt cx="3124756" cy="95203"/>
          </a:xfrm>
        </p:grpSpPr>
        <p:sp>
          <p:nvSpPr>
            <p:cNvPr id="2608" name="Shape 2608"/>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609" name="Shape 2609"/>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610" name="Shape 2610"/>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2612" name="Shape 2612"/>
          <p:cNvSpPr/>
          <p:nvPr/>
        </p:nvSpPr>
        <p:spPr>
          <a:xfrm>
            <a:off x="6795239" y="3449727"/>
            <a:ext cx="4667251" cy="1558190"/>
          </a:xfrm>
          <a:prstGeom prst="line">
            <a:avLst/>
          </a:prstGeom>
          <a:ln w="25400">
            <a:solidFill>
              <a:schemeClr val="tx1"/>
            </a:solidFill>
            <a:miter lim="400000"/>
            <a:tailEnd type="triangle"/>
          </a:ln>
        </p:spPr>
        <p:txBody>
          <a:bodyPr lIns="0" tIns="0" rIns="0" bIns="0" anchor="ctr"/>
          <a:lstStyle/>
          <a:p>
            <a:pPr>
              <a:defRPr sz="2600"/>
            </a:pPr>
            <a:endParaRPr sz="3656"/>
          </a:p>
        </p:txBody>
      </p:sp>
      <p:sp>
        <p:nvSpPr>
          <p:cNvPr id="2613" name="Shape 2613"/>
          <p:cNvSpPr/>
          <p:nvPr/>
        </p:nvSpPr>
        <p:spPr>
          <a:xfrm>
            <a:off x="7866802" y="1747443"/>
            <a:ext cx="1" cy="407416"/>
          </a:xfrm>
          <a:prstGeom prst="line">
            <a:avLst/>
          </a:prstGeom>
          <a:ln w="25400">
            <a:solidFill>
              <a:srgbClr val="FFFFFF"/>
            </a:solidFill>
            <a:miter lim="400000"/>
            <a:tailEnd type="triangle"/>
          </a:ln>
        </p:spPr>
        <p:txBody>
          <a:bodyPr lIns="71438" tIns="71438" rIns="71438" bIns="71438" anchor="ctr"/>
          <a:lstStyle/>
          <a:p>
            <a:pPr>
              <a:defRPr sz="2600"/>
            </a:pPr>
            <a:endParaRPr sz="3656"/>
          </a:p>
        </p:txBody>
      </p:sp>
      <p:sp>
        <p:nvSpPr>
          <p:cNvPr id="2614" name="Shape 2614"/>
          <p:cNvSpPr/>
          <p:nvPr/>
        </p:nvSpPr>
        <p:spPr>
          <a:xfrm>
            <a:off x="6450094" y="722725"/>
            <a:ext cx="2761975"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write B2</a:t>
            </a:r>
          </a:p>
        </p:txBody>
      </p:sp>
      <p:sp>
        <p:nvSpPr>
          <p:cNvPr id="2615" name="Shape 2615"/>
          <p:cNvSpPr/>
          <p:nvPr/>
        </p:nvSpPr>
        <p:spPr>
          <a:xfrm>
            <a:off x="8045395" y="3449727"/>
            <a:ext cx="4667251" cy="1558190"/>
          </a:xfrm>
          <a:prstGeom prst="line">
            <a:avLst/>
          </a:prstGeom>
          <a:ln w="25400">
            <a:solidFill>
              <a:schemeClr val="tx1"/>
            </a:solidFill>
            <a:miter lim="400000"/>
            <a:tailEnd type="triangle"/>
          </a:ln>
        </p:spPr>
        <p:txBody>
          <a:bodyPr lIns="0" tIns="0" rIns="0" bIns="0" anchor="ctr"/>
          <a:lstStyle/>
          <a:p>
            <a:pPr>
              <a:defRPr sz="2600"/>
            </a:pPr>
            <a:endParaRPr sz="3656"/>
          </a:p>
        </p:txBody>
      </p:sp>
      <p:sp>
        <p:nvSpPr>
          <p:cNvPr id="41" name="TextBox 40">
            <a:extLst>
              <a:ext uri="{FF2B5EF4-FFF2-40B4-BE49-F238E27FC236}">
                <a16:creationId xmlns:a16="http://schemas.microsoft.com/office/drawing/2014/main" id="{3A7530C8-FE5A-E84F-A610-67DC1B455141}"/>
              </a:ext>
            </a:extLst>
          </p:cNvPr>
          <p:cNvSpPr txBox="1"/>
          <p:nvPr/>
        </p:nvSpPr>
        <p:spPr>
          <a:xfrm>
            <a:off x="18383633" y="358905"/>
            <a:ext cx="5803192" cy="1107996"/>
          </a:xfrm>
          <a:prstGeom prst="rect">
            <a:avLst/>
          </a:prstGeom>
          <a:noFill/>
        </p:spPr>
        <p:txBody>
          <a:bodyPr wrap="none" rtlCol="0">
            <a:spAutoFit/>
          </a:bodyPr>
          <a:lstStyle/>
          <a:p>
            <a:r>
              <a:rPr lang="en-US" sz="6600" dirty="0">
                <a:solidFill>
                  <a:schemeClr val="tx1"/>
                </a:solidFill>
              </a:rPr>
              <a:t>Switch Merge</a:t>
            </a:r>
          </a:p>
        </p:txBody>
      </p:sp>
    </p:spTree>
    <p:extLst>
      <p:ext uri="{BB962C8B-B14F-4D97-AF65-F5344CB8AC3E}">
        <p14:creationId xmlns:p14="http://schemas.microsoft.com/office/powerpoint/2010/main" val="84103046"/>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7" name="Shape 2617"/>
          <p:cNvSpPr/>
          <p:nvPr/>
        </p:nvSpPr>
        <p:spPr>
          <a:xfrm>
            <a:off x="617745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A</a:t>
            </a:r>
          </a:p>
        </p:txBody>
      </p:sp>
      <p:sp>
        <p:nvSpPr>
          <p:cNvPr id="2618" name="Shape 2618"/>
          <p:cNvSpPr/>
          <p:nvPr/>
        </p:nvSpPr>
        <p:spPr>
          <a:xfrm>
            <a:off x="7228274"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0</a:t>
            </a:r>
          </a:p>
        </p:txBody>
      </p:sp>
      <p:sp>
        <p:nvSpPr>
          <p:cNvPr id="2619" name="Shape 2619"/>
          <p:cNvSpPr/>
          <p:nvPr/>
        </p:nvSpPr>
        <p:spPr>
          <a:xfrm>
            <a:off x="732689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B</a:t>
            </a:r>
          </a:p>
        </p:txBody>
      </p:sp>
      <p:sp>
        <p:nvSpPr>
          <p:cNvPr id="2620" name="Shape 2620"/>
          <p:cNvSpPr/>
          <p:nvPr/>
        </p:nvSpPr>
        <p:spPr>
          <a:xfrm>
            <a:off x="847633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C</a:t>
            </a:r>
          </a:p>
        </p:txBody>
      </p:sp>
      <p:sp>
        <p:nvSpPr>
          <p:cNvPr id="2621" name="Shape 2621"/>
          <p:cNvSpPr/>
          <p:nvPr/>
        </p:nvSpPr>
        <p:spPr>
          <a:xfrm>
            <a:off x="962577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D</a:t>
            </a:r>
          </a:p>
        </p:txBody>
      </p:sp>
      <p:sp>
        <p:nvSpPr>
          <p:cNvPr id="2622" name="Shape 2622"/>
          <p:cNvSpPr/>
          <p:nvPr/>
        </p:nvSpPr>
        <p:spPr>
          <a:xfrm>
            <a:off x="1121432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A2</a:t>
            </a:r>
          </a:p>
        </p:txBody>
      </p:sp>
      <p:sp>
        <p:nvSpPr>
          <p:cNvPr id="2623" name="Shape 2623"/>
          <p:cNvSpPr/>
          <p:nvPr/>
        </p:nvSpPr>
        <p:spPr>
          <a:xfrm>
            <a:off x="11467654" y="6561801"/>
            <a:ext cx="4020332"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1 (log)</a:t>
            </a:r>
          </a:p>
        </p:txBody>
      </p:sp>
      <p:sp>
        <p:nvSpPr>
          <p:cNvPr id="2624" name="Shape 2624"/>
          <p:cNvSpPr/>
          <p:nvPr/>
        </p:nvSpPr>
        <p:spPr>
          <a:xfrm>
            <a:off x="12363767"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B2</a:t>
            </a:r>
          </a:p>
        </p:txBody>
      </p:sp>
      <p:sp>
        <p:nvSpPr>
          <p:cNvPr id="2625" name="Shape 2625"/>
          <p:cNvSpPr/>
          <p:nvPr/>
        </p:nvSpPr>
        <p:spPr>
          <a:xfrm>
            <a:off x="1351320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FF2600"/>
                </a:solidFill>
                <a:latin typeface="Menlo"/>
                <a:ea typeface="Menlo"/>
                <a:cs typeface="Menlo"/>
                <a:sym typeface="Menlo"/>
              </a:defRPr>
            </a:lvl1pPr>
          </a:lstStyle>
          <a:p>
            <a:pPr>
              <a:defRPr sz="1800">
                <a:solidFill>
                  <a:srgbClr val="000000"/>
                </a:solidFill>
              </a:defRPr>
            </a:pPr>
            <a:r>
              <a:rPr sz="4219">
                <a:solidFill>
                  <a:srgbClr val="000000"/>
                </a:solidFill>
              </a:rPr>
              <a:t>C2</a:t>
            </a:r>
          </a:p>
        </p:txBody>
      </p:sp>
      <p:sp>
        <p:nvSpPr>
          <p:cNvPr id="2626" name="Shape 2626"/>
          <p:cNvSpPr/>
          <p:nvPr/>
        </p:nvSpPr>
        <p:spPr>
          <a:xfrm>
            <a:off x="1466264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627" name="Shape 2627"/>
          <p:cNvSpPr/>
          <p:nvPr/>
        </p:nvSpPr>
        <p:spPr>
          <a:xfrm>
            <a:off x="6189759" y="2192632"/>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628" name="Shape 2628"/>
          <p:cNvSpPr/>
          <p:nvPr/>
        </p:nvSpPr>
        <p:spPr>
          <a:xfrm>
            <a:off x="6451493"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0</a:t>
            </a:r>
          </a:p>
        </p:txBody>
      </p:sp>
      <p:sp>
        <p:nvSpPr>
          <p:cNvPr id="2629" name="Shape 2629"/>
          <p:cNvSpPr/>
          <p:nvPr/>
        </p:nvSpPr>
        <p:spPr>
          <a:xfrm>
            <a:off x="7339197" y="2192632"/>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630" name="Shape 2630"/>
          <p:cNvSpPr/>
          <p:nvPr/>
        </p:nvSpPr>
        <p:spPr>
          <a:xfrm>
            <a:off x="7600930"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1</a:t>
            </a:r>
          </a:p>
        </p:txBody>
      </p:sp>
      <p:sp>
        <p:nvSpPr>
          <p:cNvPr id="2631" name="Shape 2631"/>
          <p:cNvSpPr/>
          <p:nvPr/>
        </p:nvSpPr>
        <p:spPr>
          <a:xfrm>
            <a:off x="8488635" y="2192632"/>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632" name="Shape 2632"/>
          <p:cNvSpPr/>
          <p:nvPr/>
        </p:nvSpPr>
        <p:spPr>
          <a:xfrm>
            <a:off x="8750368"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2</a:t>
            </a:r>
          </a:p>
        </p:txBody>
      </p:sp>
      <p:sp>
        <p:nvSpPr>
          <p:cNvPr id="2633" name="Shape 2633"/>
          <p:cNvSpPr/>
          <p:nvPr/>
        </p:nvSpPr>
        <p:spPr>
          <a:xfrm>
            <a:off x="9638073" y="2192632"/>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634" name="Shape 2634"/>
          <p:cNvSpPr/>
          <p:nvPr/>
        </p:nvSpPr>
        <p:spPr>
          <a:xfrm>
            <a:off x="9899807"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3</a:t>
            </a:r>
          </a:p>
        </p:txBody>
      </p:sp>
      <p:sp>
        <p:nvSpPr>
          <p:cNvPr id="2635" name="Shape 2635"/>
          <p:cNvSpPr/>
          <p:nvPr/>
        </p:nvSpPr>
        <p:spPr>
          <a:xfrm>
            <a:off x="3044602" y="5285757"/>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physical:</a:t>
            </a:r>
          </a:p>
        </p:txBody>
      </p:sp>
      <p:sp>
        <p:nvSpPr>
          <p:cNvPr id="2636" name="Shape 2636"/>
          <p:cNvSpPr/>
          <p:nvPr/>
        </p:nvSpPr>
        <p:spPr>
          <a:xfrm>
            <a:off x="3573592" y="2032870"/>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logical:</a:t>
            </a:r>
          </a:p>
        </p:txBody>
      </p:sp>
      <p:sp>
        <p:nvSpPr>
          <p:cNvPr id="2637" name="Shape 2637"/>
          <p:cNvSpPr/>
          <p:nvPr/>
        </p:nvSpPr>
        <p:spPr>
          <a:xfrm>
            <a:off x="8454705" y="3743961"/>
            <a:ext cx="1" cy="1045602"/>
          </a:xfrm>
          <a:prstGeom prst="line">
            <a:avLst/>
          </a:prstGeom>
          <a:ln w="25400">
            <a:solidFill>
              <a:srgbClr val="FFFFFF"/>
            </a:solidFill>
            <a:miter lim="400000"/>
            <a:tailEnd type="triangle"/>
          </a:ln>
        </p:spPr>
        <p:txBody>
          <a:bodyPr lIns="0" tIns="0" rIns="0" bIns="0" anchor="ctr"/>
          <a:lstStyle/>
          <a:p>
            <a:pPr>
              <a:defRPr sz="2600"/>
            </a:pPr>
            <a:endParaRPr sz="3656"/>
          </a:p>
        </p:txBody>
      </p:sp>
      <p:grpSp>
        <p:nvGrpSpPr>
          <p:cNvPr id="2641" name="Group 2641"/>
          <p:cNvGrpSpPr/>
          <p:nvPr/>
        </p:nvGrpSpPr>
        <p:grpSpPr>
          <a:xfrm>
            <a:off x="6247181" y="3449728"/>
            <a:ext cx="4394190" cy="133881"/>
            <a:chOff x="0" y="0"/>
            <a:chExt cx="3124756" cy="95203"/>
          </a:xfrm>
        </p:grpSpPr>
        <p:sp>
          <p:nvSpPr>
            <p:cNvPr id="2638" name="Shape 2638"/>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639" name="Shape 2639"/>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640" name="Shape 2640"/>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2642" name="Shape 2642"/>
          <p:cNvSpPr/>
          <p:nvPr/>
        </p:nvSpPr>
        <p:spPr>
          <a:xfrm>
            <a:off x="11085178" y="1790247"/>
            <a:ext cx="7934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a:t>
            </a:r>
          </a:p>
        </p:txBody>
      </p:sp>
      <p:sp>
        <p:nvSpPr>
          <p:cNvPr id="2643" name="Shape 2643"/>
          <p:cNvSpPr/>
          <p:nvPr/>
        </p:nvSpPr>
        <p:spPr>
          <a:xfrm>
            <a:off x="1621495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644" name="Shape 2644"/>
          <p:cNvSpPr/>
          <p:nvPr/>
        </p:nvSpPr>
        <p:spPr>
          <a:xfrm>
            <a:off x="17265773"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2</a:t>
            </a:r>
          </a:p>
        </p:txBody>
      </p:sp>
      <p:sp>
        <p:nvSpPr>
          <p:cNvPr id="2645" name="Shape 2645"/>
          <p:cNvSpPr/>
          <p:nvPr/>
        </p:nvSpPr>
        <p:spPr>
          <a:xfrm>
            <a:off x="1736439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646" name="Shape 2646"/>
          <p:cNvSpPr/>
          <p:nvPr/>
        </p:nvSpPr>
        <p:spPr>
          <a:xfrm>
            <a:off x="1851383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2647" name="Shape 2647"/>
          <p:cNvSpPr/>
          <p:nvPr/>
        </p:nvSpPr>
        <p:spPr>
          <a:xfrm>
            <a:off x="1966326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grpSp>
        <p:nvGrpSpPr>
          <p:cNvPr id="2651" name="Group 2651"/>
          <p:cNvGrpSpPr/>
          <p:nvPr/>
        </p:nvGrpSpPr>
        <p:grpSpPr>
          <a:xfrm rot="10800000" flipH="1">
            <a:off x="6247181" y="4878478"/>
            <a:ext cx="4394190" cy="133881"/>
            <a:chOff x="0" y="0"/>
            <a:chExt cx="3124756" cy="95203"/>
          </a:xfrm>
        </p:grpSpPr>
        <p:sp>
          <p:nvSpPr>
            <p:cNvPr id="2648" name="Shape 2648"/>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649" name="Shape 2649"/>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650" name="Shape 2650"/>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2652" name="Shape 2652"/>
          <p:cNvSpPr/>
          <p:nvPr/>
        </p:nvSpPr>
        <p:spPr>
          <a:xfrm>
            <a:off x="6795239" y="3449727"/>
            <a:ext cx="4667251" cy="1558190"/>
          </a:xfrm>
          <a:prstGeom prst="line">
            <a:avLst/>
          </a:prstGeom>
          <a:ln w="25400">
            <a:solidFill>
              <a:schemeClr val="tx1"/>
            </a:solidFill>
            <a:miter lim="400000"/>
            <a:tailEnd type="triangle"/>
          </a:ln>
        </p:spPr>
        <p:txBody>
          <a:bodyPr lIns="0" tIns="0" rIns="0" bIns="0" anchor="ctr"/>
          <a:lstStyle/>
          <a:p>
            <a:pPr>
              <a:defRPr sz="2600"/>
            </a:pPr>
            <a:endParaRPr sz="3656"/>
          </a:p>
        </p:txBody>
      </p:sp>
      <p:sp>
        <p:nvSpPr>
          <p:cNvPr id="2653" name="Shape 2653"/>
          <p:cNvSpPr/>
          <p:nvPr/>
        </p:nvSpPr>
        <p:spPr>
          <a:xfrm>
            <a:off x="9081240" y="1747443"/>
            <a:ext cx="1" cy="407416"/>
          </a:xfrm>
          <a:prstGeom prst="line">
            <a:avLst/>
          </a:prstGeom>
          <a:ln w="25400">
            <a:solidFill>
              <a:srgbClr val="FFFFFF"/>
            </a:solidFill>
            <a:miter lim="400000"/>
            <a:tailEnd type="triangle"/>
          </a:ln>
        </p:spPr>
        <p:txBody>
          <a:bodyPr lIns="71438" tIns="71438" rIns="71438" bIns="71438" anchor="ctr"/>
          <a:lstStyle/>
          <a:p>
            <a:pPr>
              <a:defRPr sz="2600"/>
            </a:pPr>
            <a:endParaRPr sz="3656"/>
          </a:p>
        </p:txBody>
      </p:sp>
      <p:sp>
        <p:nvSpPr>
          <p:cNvPr id="2654" name="Shape 2654"/>
          <p:cNvSpPr/>
          <p:nvPr/>
        </p:nvSpPr>
        <p:spPr>
          <a:xfrm>
            <a:off x="7657319" y="722725"/>
            <a:ext cx="2776402"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write C2</a:t>
            </a:r>
          </a:p>
        </p:txBody>
      </p:sp>
      <p:sp>
        <p:nvSpPr>
          <p:cNvPr id="2655" name="Shape 2655"/>
          <p:cNvSpPr/>
          <p:nvPr/>
        </p:nvSpPr>
        <p:spPr>
          <a:xfrm>
            <a:off x="8045395" y="3449727"/>
            <a:ext cx="4667251" cy="1558190"/>
          </a:xfrm>
          <a:prstGeom prst="line">
            <a:avLst/>
          </a:prstGeom>
          <a:ln w="25400">
            <a:solidFill>
              <a:schemeClr val="tx1"/>
            </a:solidFill>
            <a:miter lim="400000"/>
            <a:tailEnd type="triangle"/>
          </a:ln>
        </p:spPr>
        <p:txBody>
          <a:bodyPr lIns="0" tIns="0" rIns="0" bIns="0" anchor="ctr"/>
          <a:lstStyle/>
          <a:p>
            <a:pPr>
              <a:defRPr sz="2600"/>
            </a:pPr>
            <a:endParaRPr sz="3656"/>
          </a:p>
        </p:txBody>
      </p:sp>
      <p:sp>
        <p:nvSpPr>
          <p:cNvPr id="2656" name="Shape 2656"/>
          <p:cNvSpPr/>
          <p:nvPr/>
        </p:nvSpPr>
        <p:spPr>
          <a:xfrm>
            <a:off x="9116957" y="3449727"/>
            <a:ext cx="4667251" cy="1558190"/>
          </a:xfrm>
          <a:prstGeom prst="line">
            <a:avLst/>
          </a:prstGeom>
          <a:ln w="25400">
            <a:solidFill>
              <a:schemeClr val="tx1"/>
            </a:solidFill>
            <a:miter lim="400000"/>
            <a:tailEnd type="triangle"/>
          </a:ln>
        </p:spPr>
        <p:txBody>
          <a:bodyPr lIns="0" tIns="0" rIns="0" bIns="0" anchor="ctr"/>
          <a:lstStyle/>
          <a:p>
            <a:pPr>
              <a:defRPr sz="2600"/>
            </a:pPr>
            <a:endParaRPr sz="3656"/>
          </a:p>
        </p:txBody>
      </p:sp>
      <p:sp>
        <p:nvSpPr>
          <p:cNvPr id="42" name="TextBox 41">
            <a:extLst>
              <a:ext uri="{FF2B5EF4-FFF2-40B4-BE49-F238E27FC236}">
                <a16:creationId xmlns:a16="http://schemas.microsoft.com/office/drawing/2014/main" id="{065AF296-A719-3B47-8947-C6FE12FFD812}"/>
              </a:ext>
            </a:extLst>
          </p:cNvPr>
          <p:cNvSpPr txBox="1"/>
          <p:nvPr/>
        </p:nvSpPr>
        <p:spPr>
          <a:xfrm>
            <a:off x="18383633" y="358905"/>
            <a:ext cx="5803192" cy="1107996"/>
          </a:xfrm>
          <a:prstGeom prst="rect">
            <a:avLst/>
          </a:prstGeom>
          <a:noFill/>
        </p:spPr>
        <p:txBody>
          <a:bodyPr wrap="none" rtlCol="0">
            <a:spAutoFit/>
          </a:bodyPr>
          <a:lstStyle/>
          <a:p>
            <a:r>
              <a:rPr lang="en-US" sz="6600" dirty="0">
                <a:solidFill>
                  <a:schemeClr val="tx1"/>
                </a:solidFill>
              </a:rPr>
              <a:t>Switch Merge</a:t>
            </a:r>
          </a:p>
        </p:txBody>
      </p:sp>
    </p:spTree>
    <p:extLst>
      <p:ext uri="{BB962C8B-B14F-4D97-AF65-F5344CB8AC3E}">
        <p14:creationId xmlns:p14="http://schemas.microsoft.com/office/powerpoint/2010/main" val="475654396"/>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8" name="Shape 2658"/>
          <p:cNvSpPr/>
          <p:nvPr/>
        </p:nvSpPr>
        <p:spPr>
          <a:xfrm>
            <a:off x="617745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A</a:t>
            </a:r>
          </a:p>
        </p:txBody>
      </p:sp>
      <p:sp>
        <p:nvSpPr>
          <p:cNvPr id="2659" name="Shape 2659"/>
          <p:cNvSpPr/>
          <p:nvPr/>
        </p:nvSpPr>
        <p:spPr>
          <a:xfrm>
            <a:off x="7228274"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0</a:t>
            </a:r>
          </a:p>
        </p:txBody>
      </p:sp>
      <p:sp>
        <p:nvSpPr>
          <p:cNvPr id="2660" name="Shape 2660"/>
          <p:cNvSpPr/>
          <p:nvPr/>
        </p:nvSpPr>
        <p:spPr>
          <a:xfrm>
            <a:off x="732689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B</a:t>
            </a:r>
          </a:p>
        </p:txBody>
      </p:sp>
      <p:sp>
        <p:nvSpPr>
          <p:cNvPr id="2661" name="Shape 2661"/>
          <p:cNvSpPr/>
          <p:nvPr/>
        </p:nvSpPr>
        <p:spPr>
          <a:xfrm>
            <a:off x="847633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C</a:t>
            </a:r>
          </a:p>
        </p:txBody>
      </p:sp>
      <p:sp>
        <p:nvSpPr>
          <p:cNvPr id="2662" name="Shape 2662"/>
          <p:cNvSpPr/>
          <p:nvPr/>
        </p:nvSpPr>
        <p:spPr>
          <a:xfrm>
            <a:off x="962577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D</a:t>
            </a:r>
          </a:p>
        </p:txBody>
      </p:sp>
      <p:sp>
        <p:nvSpPr>
          <p:cNvPr id="2663" name="Shape 2663"/>
          <p:cNvSpPr/>
          <p:nvPr/>
        </p:nvSpPr>
        <p:spPr>
          <a:xfrm>
            <a:off x="1121432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A2</a:t>
            </a:r>
          </a:p>
        </p:txBody>
      </p:sp>
      <p:sp>
        <p:nvSpPr>
          <p:cNvPr id="2664" name="Shape 2664"/>
          <p:cNvSpPr/>
          <p:nvPr/>
        </p:nvSpPr>
        <p:spPr>
          <a:xfrm>
            <a:off x="11467654" y="6561801"/>
            <a:ext cx="4020332"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1 (log)</a:t>
            </a:r>
          </a:p>
        </p:txBody>
      </p:sp>
      <p:sp>
        <p:nvSpPr>
          <p:cNvPr id="2665" name="Shape 2665"/>
          <p:cNvSpPr/>
          <p:nvPr/>
        </p:nvSpPr>
        <p:spPr>
          <a:xfrm>
            <a:off x="12363767"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B2</a:t>
            </a:r>
          </a:p>
        </p:txBody>
      </p:sp>
      <p:sp>
        <p:nvSpPr>
          <p:cNvPr id="2666" name="Shape 2666"/>
          <p:cNvSpPr/>
          <p:nvPr/>
        </p:nvSpPr>
        <p:spPr>
          <a:xfrm>
            <a:off x="1351320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C2</a:t>
            </a:r>
          </a:p>
        </p:txBody>
      </p:sp>
      <p:sp>
        <p:nvSpPr>
          <p:cNvPr id="2667" name="Shape 2667"/>
          <p:cNvSpPr/>
          <p:nvPr/>
        </p:nvSpPr>
        <p:spPr>
          <a:xfrm>
            <a:off x="1466264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FF2600"/>
                </a:solidFill>
                <a:latin typeface="Menlo"/>
                <a:ea typeface="Menlo"/>
                <a:cs typeface="Menlo"/>
                <a:sym typeface="Menlo"/>
              </a:defRPr>
            </a:lvl1pPr>
          </a:lstStyle>
          <a:p>
            <a:pPr>
              <a:defRPr sz="1800">
                <a:solidFill>
                  <a:srgbClr val="000000"/>
                </a:solidFill>
              </a:defRPr>
            </a:pPr>
            <a:r>
              <a:rPr sz="4219">
                <a:solidFill>
                  <a:srgbClr val="000000"/>
                </a:solidFill>
              </a:rPr>
              <a:t>D2</a:t>
            </a:r>
          </a:p>
        </p:txBody>
      </p:sp>
      <p:sp>
        <p:nvSpPr>
          <p:cNvPr id="2668" name="Shape 2668"/>
          <p:cNvSpPr/>
          <p:nvPr/>
        </p:nvSpPr>
        <p:spPr>
          <a:xfrm>
            <a:off x="6189759" y="2192632"/>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669" name="Shape 2669"/>
          <p:cNvSpPr/>
          <p:nvPr/>
        </p:nvSpPr>
        <p:spPr>
          <a:xfrm>
            <a:off x="6451493"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0</a:t>
            </a:r>
          </a:p>
        </p:txBody>
      </p:sp>
      <p:sp>
        <p:nvSpPr>
          <p:cNvPr id="2670" name="Shape 2670"/>
          <p:cNvSpPr/>
          <p:nvPr/>
        </p:nvSpPr>
        <p:spPr>
          <a:xfrm>
            <a:off x="7339197" y="2192632"/>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671" name="Shape 2671"/>
          <p:cNvSpPr/>
          <p:nvPr/>
        </p:nvSpPr>
        <p:spPr>
          <a:xfrm>
            <a:off x="7600930"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1</a:t>
            </a:r>
          </a:p>
        </p:txBody>
      </p:sp>
      <p:sp>
        <p:nvSpPr>
          <p:cNvPr id="2672" name="Shape 2672"/>
          <p:cNvSpPr/>
          <p:nvPr/>
        </p:nvSpPr>
        <p:spPr>
          <a:xfrm>
            <a:off x="8488635" y="2192632"/>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673" name="Shape 2673"/>
          <p:cNvSpPr/>
          <p:nvPr/>
        </p:nvSpPr>
        <p:spPr>
          <a:xfrm>
            <a:off x="8750368"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2</a:t>
            </a:r>
          </a:p>
        </p:txBody>
      </p:sp>
      <p:sp>
        <p:nvSpPr>
          <p:cNvPr id="2674" name="Shape 2674"/>
          <p:cNvSpPr/>
          <p:nvPr/>
        </p:nvSpPr>
        <p:spPr>
          <a:xfrm>
            <a:off x="9638073" y="2192632"/>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675" name="Shape 2675"/>
          <p:cNvSpPr/>
          <p:nvPr/>
        </p:nvSpPr>
        <p:spPr>
          <a:xfrm>
            <a:off x="9899807"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3</a:t>
            </a:r>
          </a:p>
        </p:txBody>
      </p:sp>
      <p:sp>
        <p:nvSpPr>
          <p:cNvPr id="2676" name="Shape 2676"/>
          <p:cNvSpPr/>
          <p:nvPr/>
        </p:nvSpPr>
        <p:spPr>
          <a:xfrm>
            <a:off x="3044602" y="5285757"/>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physical:</a:t>
            </a:r>
          </a:p>
        </p:txBody>
      </p:sp>
      <p:sp>
        <p:nvSpPr>
          <p:cNvPr id="2677" name="Shape 2677"/>
          <p:cNvSpPr/>
          <p:nvPr/>
        </p:nvSpPr>
        <p:spPr>
          <a:xfrm>
            <a:off x="3573592" y="2032870"/>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logical:</a:t>
            </a:r>
          </a:p>
        </p:txBody>
      </p:sp>
      <p:sp>
        <p:nvSpPr>
          <p:cNvPr id="2678" name="Shape 2678"/>
          <p:cNvSpPr/>
          <p:nvPr/>
        </p:nvSpPr>
        <p:spPr>
          <a:xfrm>
            <a:off x="8454703" y="3743961"/>
            <a:ext cx="3292566" cy="1035989"/>
          </a:xfrm>
          <a:prstGeom prst="line">
            <a:avLst/>
          </a:prstGeom>
          <a:ln w="25400">
            <a:solidFill>
              <a:srgbClr val="FFFFFF"/>
            </a:solidFill>
            <a:miter lim="400000"/>
            <a:tailEnd type="triangle"/>
          </a:ln>
        </p:spPr>
        <p:txBody>
          <a:bodyPr lIns="0" tIns="0" rIns="0" bIns="0" anchor="ctr"/>
          <a:lstStyle/>
          <a:p>
            <a:pPr>
              <a:defRPr sz="2600"/>
            </a:pPr>
            <a:endParaRPr sz="3656"/>
          </a:p>
        </p:txBody>
      </p:sp>
      <p:grpSp>
        <p:nvGrpSpPr>
          <p:cNvPr id="2682" name="Group 2682"/>
          <p:cNvGrpSpPr/>
          <p:nvPr/>
        </p:nvGrpSpPr>
        <p:grpSpPr>
          <a:xfrm>
            <a:off x="6247181" y="3449728"/>
            <a:ext cx="4394190" cy="133881"/>
            <a:chOff x="0" y="0"/>
            <a:chExt cx="3124756" cy="95203"/>
          </a:xfrm>
        </p:grpSpPr>
        <p:sp>
          <p:nvSpPr>
            <p:cNvPr id="2679" name="Shape 2679"/>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680" name="Shape 2680"/>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681" name="Shape 2681"/>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2683" name="Shape 2683"/>
          <p:cNvSpPr/>
          <p:nvPr/>
        </p:nvSpPr>
        <p:spPr>
          <a:xfrm>
            <a:off x="11085178" y="1790247"/>
            <a:ext cx="7934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a:t>
            </a:r>
          </a:p>
        </p:txBody>
      </p:sp>
      <p:sp>
        <p:nvSpPr>
          <p:cNvPr id="2684" name="Shape 2684"/>
          <p:cNvSpPr/>
          <p:nvPr/>
        </p:nvSpPr>
        <p:spPr>
          <a:xfrm>
            <a:off x="1621495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685" name="Shape 2685"/>
          <p:cNvSpPr/>
          <p:nvPr/>
        </p:nvSpPr>
        <p:spPr>
          <a:xfrm>
            <a:off x="17265773"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2</a:t>
            </a:r>
          </a:p>
        </p:txBody>
      </p:sp>
      <p:sp>
        <p:nvSpPr>
          <p:cNvPr id="2686" name="Shape 2686"/>
          <p:cNvSpPr/>
          <p:nvPr/>
        </p:nvSpPr>
        <p:spPr>
          <a:xfrm>
            <a:off x="1736439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687" name="Shape 2687"/>
          <p:cNvSpPr/>
          <p:nvPr/>
        </p:nvSpPr>
        <p:spPr>
          <a:xfrm>
            <a:off x="1851383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2688" name="Shape 2688"/>
          <p:cNvSpPr/>
          <p:nvPr/>
        </p:nvSpPr>
        <p:spPr>
          <a:xfrm>
            <a:off x="1966326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grpSp>
        <p:nvGrpSpPr>
          <p:cNvPr id="2692" name="Group 2692"/>
          <p:cNvGrpSpPr/>
          <p:nvPr/>
        </p:nvGrpSpPr>
        <p:grpSpPr>
          <a:xfrm rot="10800000" flipH="1">
            <a:off x="11265666" y="4878478"/>
            <a:ext cx="4394190" cy="133881"/>
            <a:chOff x="0" y="0"/>
            <a:chExt cx="3124756" cy="95203"/>
          </a:xfrm>
        </p:grpSpPr>
        <p:sp>
          <p:nvSpPr>
            <p:cNvPr id="2689" name="Shape 2689"/>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690" name="Shape 2690"/>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691" name="Shape 2691"/>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2693" name="Shape 2693"/>
          <p:cNvSpPr/>
          <p:nvPr/>
        </p:nvSpPr>
        <p:spPr>
          <a:xfrm>
            <a:off x="10152802" y="1747443"/>
            <a:ext cx="1" cy="407416"/>
          </a:xfrm>
          <a:prstGeom prst="line">
            <a:avLst/>
          </a:prstGeom>
          <a:ln w="25400">
            <a:solidFill>
              <a:srgbClr val="FFFFFF"/>
            </a:solidFill>
            <a:miter lim="400000"/>
            <a:tailEnd type="triangle"/>
          </a:ln>
        </p:spPr>
        <p:txBody>
          <a:bodyPr lIns="71438" tIns="71438" rIns="71438" bIns="71438" anchor="ctr"/>
          <a:lstStyle/>
          <a:p>
            <a:pPr>
              <a:defRPr sz="2600"/>
            </a:pPr>
            <a:endParaRPr sz="3656"/>
          </a:p>
        </p:txBody>
      </p:sp>
      <p:sp>
        <p:nvSpPr>
          <p:cNvPr id="2694" name="Shape 2694"/>
          <p:cNvSpPr/>
          <p:nvPr/>
        </p:nvSpPr>
        <p:spPr>
          <a:xfrm>
            <a:off x="8728881" y="722725"/>
            <a:ext cx="2776402"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write D2</a:t>
            </a:r>
          </a:p>
        </p:txBody>
      </p:sp>
      <p:sp>
        <p:nvSpPr>
          <p:cNvPr id="39" name="TextBox 38">
            <a:extLst>
              <a:ext uri="{FF2B5EF4-FFF2-40B4-BE49-F238E27FC236}">
                <a16:creationId xmlns:a16="http://schemas.microsoft.com/office/drawing/2014/main" id="{A70A5124-647D-0F4A-B7AB-A6A1F775B827}"/>
              </a:ext>
            </a:extLst>
          </p:cNvPr>
          <p:cNvSpPr txBox="1"/>
          <p:nvPr/>
        </p:nvSpPr>
        <p:spPr>
          <a:xfrm>
            <a:off x="18383633" y="358905"/>
            <a:ext cx="5803192" cy="1107996"/>
          </a:xfrm>
          <a:prstGeom prst="rect">
            <a:avLst/>
          </a:prstGeom>
          <a:noFill/>
        </p:spPr>
        <p:txBody>
          <a:bodyPr wrap="none" rtlCol="0">
            <a:spAutoFit/>
          </a:bodyPr>
          <a:lstStyle/>
          <a:p>
            <a:r>
              <a:rPr lang="en-US" sz="6600" dirty="0">
                <a:solidFill>
                  <a:schemeClr val="tx1"/>
                </a:solidFill>
              </a:rPr>
              <a:t>Switch Merge</a:t>
            </a:r>
          </a:p>
        </p:txBody>
      </p:sp>
    </p:spTree>
    <p:extLst>
      <p:ext uri="{BB962C8B-B14F-4D97-AF65-F5344CB8AC3E}">
        <p14:creationId xmlns:p14="http://schemas.microsoft.com/office/powerpoint/2010/main" val="1389299438"/>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6" name="Shape 2696"/>
          <p:cNvSpPr/>
          <p:nvPr/>
        </p:nvSpPr>
        <p:spPr>
          <a:xfrm>
            <a:off x="617745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A</a:t>
            </a:r>
          </a:p>
        </p:txBody>
      </p:sp>
      <p:sp>
        <p:nvSpPr>
          <p:cNvPr id="2697" name="Shape 2697"/>
          <p:cNvSpPr/>
          <p:nvPr/>
        </p:nvSpPr>
        <p:spPr>
          <a:xfrm>
            <a:off x="7228274"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0</a:t>
            </a:r>
          </a:p>
        </p:txBody>
      </p:sp>
      <p:sp>
        <p:nvSpPr>
          <p:cNvPr id="2698" name="Shape 2698"/>
          <p:cNvSpPr/>
          <p:nvPr/>
        </p:nvSpPr>
        <p:spPr>
          <a:xfrm>
            <a:off x="732689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B</a:t>
            </a:r>
          </a:p>
        </p:txBody>
      </p:sp>
      <p:sp>
        <p:nvSpPr>
          <p:cNvPr id="2699" name="Shape 2699"/>
          <p:cNvSpPr/>
          <p:nvPr/>
        </p:nvSpPr>
        <p:spPr>
          <a:xfrm>
            <a:off x="847633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C</a:t>
            </a:r>
          </a:p>
        </p:txBody>
      </p:sp>
      <p:sp>
        <p:nvSpPr>
          <p:cNvPr id="2700" name="Shape 2700"/>
          <p:cNvSpPr/>
          <p:nvPr/>
        </p:nvSpPr>
        <p:spPr>
          <a:xfrm>
            <a:off x="962577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D</a:t>
            </a:r>
          </a:p>
        </p:txBody>
      </p:sp>
      <p:sp>
        <p:nvSpPr>
          <p:cNvPr id="2701" name="Shape 2701"/>
          <p:cNvSpPr/>
          <p:nvPr/>
        </p:nvSpPr>
        <p:spPr>
          <a:xfrm>
            <a:off x="1121432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A2</a:t>
            </a:r>
          </a:p>
        </p:txBody>
      </p:sp>
      <p:sp>
        <p:nvSpPr>
          <p:cNvPr id="2702" name="Shape 2702"/>
          <p:cNvSpPr/>
          <p:nvPr/>
        </p:nvSpPr>
        <p:spPr>
          <a:xfrm>
            <a:off x="11467654" y="6561801"/>
            <a:ext cx="4020332"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1 (log)</a:t>
            </a:r>
          </a:p>
        </p:txBody>
      </p:sp>
      <p:sp>
        <p:nvSpPr>
          <p:cNvPr id="2703" name="Shape 2703"/>
          <p:cNvSpPr/>
          <p:nvPr/>
        </p:nvSpPr>
        <p:spPr>
          <a:xfrm>
            <a:off x="12363767"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B2</a:t>
            </a:r>
          </a:p>
        </p:txBody>
      </p:sp>
      <p:sp>
        <p:nvSpPr>
          <p:cNvPr id="2704" name="Shape 2704"/>
          <p:cNvSpPr/>
          <p:nvPr/>
        </p:nvSpPr>
        <p:spPr>
          <a:xfrm>
            <a:off x="13513205"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C2</a:t>
            </a:r>
          </a:p>
        </p:txBody>
      </p:sp>
      <p:sp>
        <p:nvSpPr>
          <p:cNvPr id="2705" name="Shape 2705"/>
          <p:cNvSpPr/>
          <p:nvPr/>
        </p:nvSpPr>
        <p:spPr>
          <a:xfrm>
            <a:off x="1466264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D2</a:t>
            </a:r>
          </a:p>
        </p:txBody>
      </p:sp>
      <p:sp>
        <p:nvSpPr>
          <p:cNvPr id="2706" name="Shape 2706"/>
          <p:cNvSpPr/>
          <p:nvPr/>
        </p:nvSpPr>
        <p:spPr>
          <a:xfrm>
            <a:off x="6189759" y="2192632"/>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707" name="Shape 2707"/>
          <p:cNvSpPr/>
          <p:nvPr/>
        </p:nvSpPr>
        <p:spPr>
          <a:xfrm>
            <a:off x="6451493"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0</a:t>
            </a:r>
          </a:p>
        </p:txBody>
      </p:sp>
      <p:sp>
        <p:nvSpPr>
          <p:cNvPr id="2708" name="Shape 2708"/>
          <p:cNvSpPr/>
          <p:nvPr/>
        </p:nvSpPr>
        <p:spPr>
          <a:xfrm>
            <a:off x="7339197" y="2192632"/>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709" name="Shape 2709"/>
          <p:cNvSpPr/>
          <p:nvPr/>
        </p:nvSpPr>
        <p:spPr>
          <a:xfrm>
            <a:off x="7600930"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1</a:t>
            </a:r>
          </a:p>
        </p:txBody>
      </p:sp>
      <p:sp>
        <p:nvSpPr>
          <p:cNvPr id="2710" name="Shape 2710"/>
          <p:cNvSpPr/>
          <p:nvPr/>
        </p:nvSpPr>
        <p:spPr>
          <a:xfrm>
            <a:off x="8488635" y="2192632"/>
            <a:ext cx="1054060"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711" name="Shape 2711"/>
          <p:cNvSpPr/>
          <p:nvPr/>
        </p:nvSpPr>
        <p:spPr>
          <a:xfrm>
            <a:off x="8750368"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2</a:t>
            </a:r>
          </a:p>
        </p:txBody>
      </p:sp>
      <p:sp>
        <p:nvSpPr>
          <p:cNvPr id="2712" name="Shape 2712"/>
          <p:cNvSpPr/>
          <p:nvPr/>
        </p:nvSpPr>
        <p:spPr>
          <a:xfrm>
            <a:off x="9638073" y="2192632"/>
            <a:ext cx="1054062" cy="389557"/>
          </a:xfrm>
          <a:prstGeom prst="rect">
            <a:avLst/>
          </a:prstGeom>
          <a:solidFill>
            <a:srgbClr val="FFFFFF"/>
          </a:solidFill>
          <a:ln w="12700">
            <a:solidFill/>
            <a:miter lim="400000"/>
          </a:ln>
        </p:spPr>
        <p:txBody>
          <a:bodyPr lIns="0" tIns="0" rIns="0" bIns="0" anchor="ctr"/>
          <a:lstStyle/>
          <a:p>
            <a:pPr>
              <a:defRPr sz="3000">
                <a:solidFill>
                  <a:srgbClr val="000000"/>
                </a:solidFill>
                <a:latin typeface="Menlo"/>
                <a:ea typeface="Menlo"/>
                <a:cs typeface="Menlo"/>
                <a:sym typeface="Menlo"/>
              </a:defRPr>
            </a:pPr>
            <a:endParaRPr sz="4219">
              <a:latin typeface="Menlo"/>
              <a:ea typeface="Menlo"/>
              <a:cs typeface="Menlo"/>
              <a:sym typeface="Menlo"/>
            </a:endParaRPr>
          </a:p>
        </p:txBody>
      </p:sp>
      <p:sp>
        <p:nvSpPr>
          <p:cNvPr id="2713" name="Shape 2713"/>
          <p:cNvSpPr/>
          <p:nvPr/>
        </p:nvSpPr>
        <p:spPr>
          <a:xfrm>
            <a:off x="9899807" y="2602959"/>
            <a:ext cx="53059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3</a:t>
            </a:r>
          </a:p>
        </p:txBody>
      </p:sp>
      <p:sp>
        <p:nvSpPr>
          <p:cNvPr id="2714" name="Shape 2714"/>
          <p:cNvSpPr/>
          <p:nvPr/>
        </p:nvSpPr>
        <p:spPr>
          <a:xfrm>
            <a:off x="3044602" y="5285757"/>
            <a:ext cx="297677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physical:</a:t>
            </a:r>
          </a:p>
        </p:txBody>
      </p:sp>
      <p:sp>
        <p:nvSpPr>
          <p:cNvPr id="2715" name="Shape 2715"/>
          <p:cNvSpPr/>
          <p:nvPr/>
        </p:nvSpPr>
        <p:spPr>
          <a:xfrm>
            <a:off x="3573592" y="2032870"/>
            <a:ext cx="24477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lgn="r">
              <a:defRPr>
                <a:solidFill>
                  <a:srgbClr val="E8A433"/>
                </a:solidFill>
              </a:defRPr>
            </a:lvl1pPr>
          </a:lstStyle>
          <a:p>
            <a:pPr>
              <a:defRPr sz="1800">
                <a:solidFill>
                  <a:srgbClr val="000000"/>
                </a:solidFill>
              </a:defRPr>
            </a:pPr>
            <a:r>
              <a:rPr sz="5063">
                <a:solidFill>
                  <a:srgbClr val="000000"/>
                </a:solidFill>
              </a:rPr>
              <a:t>logical:</a:t>
            </a:r>
          </a:p>
        </p:txBody>
      </p:sp>
      <p:sp>
        <p:nvSpPr>
          <p:cNvPr id="2716" name="Shape 2716"/>
          <p:cNvSpPr/>
          <p:nvPr/>
        </p:nvSpPr>
        <p:spPr>
          <a:xfrm>
            <a:off x="8454703" y="3743961"/>
            <a:ext cx="3292566" cy="1035989"/>
          </a:xfrm>
          <a:prstGeom prst="line">
            <a:avLst/>
          </a:prstGeom>
          <a:ln w="25400">
            <a:solidFill>
              <a:srgbClr val="FFFFFF"/>
            </a:solidFill>
            <a:miter lim="400000"/>
            <a:tailEnd type="triangle"/>
          </a:ln>
        </p:spPr>
        <p:txBody>
          <a:bodyPr lIns="0" tIns="0" rIns="0" bIns="0" anchor="ctr"/>
          <a:lstStyle/>
          <a:p>
            <a:pPr>
              <a:defRPr sz="2600"/>
            </a:pPr>
            <a:endParaRPr sz="3656"/>
          </a:p>
        </p:txBody>
      </p:sp>
      <p:grpSp>
        <p:nvGrpSpPr>
          <p:cNvPr id="2720" name="Group 2720"/>
          <p:cNvGrpSpPr/>
          <p:nvPr/>
        </p:nvGrpSpPr>
        <p:grpSpPr>
          <a:xfrm>
            <a:off x="6247181" y="3449728"/>
            <a:ext cx="4394190" cy="133881"/>
            <a:chOff x="0" y="0"/>
            <a:chExt cx="3124756" cy="95203"/>
          </a:xfrm>
        </p:grpSpPr>
        <p:sp>
          <p:nvSpPr>
            <p:cNvPr id="2717" name="Shape 2717"/>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718" name="Shape 2718"/>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719" name="Shape 2719"/>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2721" name="Shape 2721"/>
          <p:cNvSpPr/>
          <p:nvPr/>
        </p:nvSpPr>
        <p:spPr>
          <a:xfrm>
            <a:off x="11085178" y="1790247"/>
            <a:ext cx="793487"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a:t>
            </a:r>
          </a:p>
        </p:txBody>
      </p:sp>
      <p:sp>
        <p:nvSpPr>
          <p:cNvPr id="2722" name="Shape 2722"/>
          <p:cNvSpPr/>
          <p:nvPr/>
        </p:nvSpPr>
        <p:spPr>
          <a:xfrm>
            <a:off x="16214954"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723" name="Shape 2723"/>
          <p:cNvSpPr/>
          <p:nvPr/>
        </p:nvSpPr>
        <p:spPr>
          <a:xfrm>
            <a:off x="17265773" y="6561801"/>
            <a:ext cx="2425344"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a:defRPr sz="1800">
                <a:solidFill>
                  <a:srgbClr val="000000"/>
                </a:solidFill>
              </a:defRPr>
            </a:pPr>
            <a:r>
              <a:rPr sz="5063">
                <a:solidFill>
                  <a:srgbClr val="FFFFFF"/>
                </a:solidFill>
              </a:rPr>
              <a:t>block 2</a:t>
            </a:r>
          </a:p>
        </p:txBody>
      </p:sp>
      <p:sp>
        <p:nvSpPr>
          <p:cNvPr id="2724" name="Shape 2724"/>
          <p:cNvSpPr/>
          <p:nvPr/>
        </p:nvSpPr>
        <p:spPr>
          <a:xfrm>
            <a:off x="17364392"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lvl1pPr>
              <a:defRPr sz="3000">
                <a:solidFill>
                  <a:srgbClr val="000000"/>
                </a:solidFill>
                <a:latin typeface="Menlo"/>
                <a:ea typeface="Menlo"/>
                <a:cs typeface="Menlo"/>
                <a:sym typeface="Menlo"/>
              </a:defRPr>
            </a:lvl1pPr>
          </a:lstStyle>
          <a:p>
            <a:pPr>
              <a:defRPr sz="1800"/>
            </a:pPr>
            <a:r>
              <a:rPr sz="4219"/>
              <a:t>1111</a:t>
            </a:r>
          </a:p>
        </p:txBody>
      </p:sp>
      <p:sp>
        <p:nvSpPr>
          <p:cNvPr id="2725" name="Shape 2725"/>
          <p:cNvSpPr/>
          <p:nvPr/>
        </p:nvSpPr>
        <p:spPr>
          <a:xfrm>
            <a:off x="18513830"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sp>
        <p:nvSpPr>
          <p:cNvPr id="2726" name="Shape 2726"/>
          <p:cNvSpPr/>
          <p:nvPr/>
        </p:nvSpPr>
        <p:spPr>
          <a:xfrm>
            <a:off x="19663269" y="5088201"/>
            <a:ext cx="1054062" cy="1318508"/>
          </a:xfrm>
          <a:prstGeom prst="rect">
            <a:avLst/>
          </a:prstGeom>
          <a:solidFill>
            <a:srgbClr val="FFFFFF"/>
          </a:solidFill>
          <a:ln w="12700">
            <a:solidFill/>
            <a:miter lim="400000"/>
          </a:ln>
          <a:extLst>
            <a:ext uri="{C572A759-6A51-4108-AA02-DFA0A04FC94B}">
              <ma14:wrappingTextBoxFlag xmlns="" xmlns:ma14="http://schemas.microsoft.com/office/mac/drawingml/2011/main" val="1"/>
            </a:ext>
          </a:extLst>
        </p:spPr>
        <p:txBody>
          <a:bodyPr lIns="0" tIns="0" rIns="0" bIns="0" anchor="ctr"/>
          <a:lstStyle/>
          <a:p>
            <a:pPr>
              <a:defRPr sz="1800">
                <a:solidFill>
                  <a:srgbClr val="000000"/>
                </a:solidFill>
              </a:defRPr>
            </a:pPr>
            <a:r>
              <a:rPr sz="4219">
                <a:latin typeface="Menlo"/>
                <a:ea typeface="Menlo"/>
                <a:cs typeface="Menlo"/>
                <a:sym typeface="Menlo"/>
              </a:rPr>
              <a:t>11</a:t>
            </a:r>
          </a:p>
          <a:p>
            <a:pPr>
              <a:defRPr sz="1800">
                <a:solidFill>
                  <a:srgbClr val="000000"/>
                </a:solidFill>
              </a:defRPr>
            </a:pPr>
            <a:r>
              <a:rPr sz="4219">
                <a:latin typeface="Menlo"/>
                <a:ea typeface="Menlo"/>
                <a:cs typeface="Menlo"/>
                <a:sym typeface="Menlo"/>
              </a:rPr>
              <a:t>11</a:t>
            </a:r>
          </a:p>
        </p:txBody>
      </p:sp>
      <p:grpSp>
        <p:nvGrpSpPr>
          <p:cNvPr id="2730" name="Group 2730"/>
          <p:cNvGrpSpPr/>
          <p:nvPr/>
        </p:nvGrpSpPr>
        <p:grpSpPr>
          <a:xfrm rot="10800000" flipH="1">
            <a:off x="11265666" y="4878478"/>
            <a:ext cx="4394190" cy="133881"/>
            <a:chOff x="0" y="0"/>
            <a:chExt cx="3124756" cy="95203"/>
          </a:xfrm>
        </p:grpSpPr>
        <p:sp>
          <p:nvSpPr>
            <p:cNvPr id="2727" name="Shape 2727"/>
            <p:cNvSpPr/>
            <p:nvPr/>
          </p:nvSpPr>
          <p:spPr>
            <a:xfrm>
              <a:off x="64056" y="95202"/>
              <a:ext cx="2991910" cy="1"/>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728" name="Shape 2728"/>
            <p:cNvSpPr/>
            <p:nvPr/>
          </p:nvSpPr>
          <p:spPr>
            <a:xfrm flipH="1" flipV="1">
              <a:off x="0" y="0"/>
              <a:ext cx="64057" cy="95203"/>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sp>
          <p:nvSpPr>
            <p:cNvPr id="2729" name="Shape 2729"/>
            <p:cNvSpPr/>
            <p:nvPr/>
          </p:nvSpPr>
          <p:spPr>
            <a:xfrm flipV="1">
              <a:off x="3060699" y="0"/>
              <a:ext cx="64058" cy="95204"/>
            </a:xfrm>
            <a:prstGeom prst="line">
              <a:avLst/>
            </a:prstGeom>
            <a:noFill/>
            <a:ln w="25400" cap="flat">
              <a:solidFill>
                <a:srgbClr val="FFFFFF"/>
              </a:solidFill>
              <a:prstDash val="solid"/>
              <a:miter lim="400000"/>
            </a:ln>
            <a:effectLst/>
          </p:spPr>
          <p:txBody>
            <a:bodyPr wrap="square" lIns="71438" tIns="71438" rIns="71438" bIns="71438" numCol="1" anchor="ctr">
              <a:noAutofit/>
            </a:bodyPr>
            <a:lstStyle/>
            <a:p>
              <a:pPr>
                <a:defRPr sz="2600"/>
              </a:pPr>
              <a:endParaRPr sz="3656"/>
            </a:p>
          </p:txBody>
        </p:sp>
      </p:grpSp>
      <p:sp>
        <p:nvSpPr>
          <p:cNvPr id="2731" name="Shape 2731"/>
          <p:cNvSpPr/>
          <p:nvPr/>
        </p:nvSpPr>
        <p:spPr>
          <a:xfrm>
            <a:off x="6060987" y="4204553"/>
            <a:ext cx="4878654" cy="2372373"/>
          </a:xfrm>
          <a:prstGeom prst="roundRect">
            <a:avLst>
              <a:gd name="adj" fmla="val 11292"/>
            </a:avLst>
          </a:prstGeom>
          <a:ln w="25400">
            <a:solidFill>
              <a:schemeClr val="tx1"/>
            </a:solidFill>
            <a:miter lim="400000"/>
          </a:ln>
        </p:spPr>
        <p:txBody>
          <a:bodyPr lIns="0" tIns="0" rIns="0" bIns="0" anchor="ctr"/>
          <a:lstStyle/>
          <a:p>
            <a:pPr>
              <a:defRPr sz="2600">
                <a:solidFill>
                  <a:srgbClr val="FF2600"/>
                </a:solidFill>
              </a:defRPr>
            </a:pPr>
            <a:endParaRPr sz="3656">
              <a:solidFill>
                <a:prstClr val="white"/>
              </a:solidFill>
            </a:endParaRPr>
          </a:p>
        </p:txBody>
      </p:sp>
      <p:sp>
        <p:nvSpPr>
          <p:cNvPr id="2732" name="Shape 2732"/>
          <p:cNvSpPr/>
          <p:nvPr/>
        </p:nvSpPr>
        <p:spPr>
          <a:xfrm>
            <a:off x="6178942" y="4182826"/>
            <a:ext cx="2362827" cy="793552"/>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3000">
                <a:solidFill>
                  <a:srgbClr val="FF2600"/>
                </a:solidFill>
              </a:defRPr>
            </a:lvl1pPr>
          </a:lstStyle>
          <a:p>
            <a:pPr>
              <a:defRPr sz="1800">
                <a:solidFill>
                  <a:srgbClr val="000000"/>
                </a:solidFill>
              </a:defRPr>
            </a:pPr>
            <a:r>
              <a:rPr sz="4219">
                <a:solidFill>
                  <a:prstClr val="white"/>
                </a:solidFill>
              </a:rPr>
              <a:t>garbage</a:t>
            </a:r>
          </a:p>
        </p:txBody>
      </p:sp>
      <p:sp>
        <p:nvSpPr>
          <p:cNvPr id="39" name="TextBox 38">
            <a:extLst>
              <a:ext uri="{FF2B5EF4-FFF2-40B4-BE49-F238E27FC236}">
                <a16:creationId xmlns:a16="http://schemas.microsoft.com/office/drawing/2014/main" id="{229C27DB-54D5-A04E-B99B-5022CA90D7A5}"/>
              </a:ext>
            </a:extLst>
          </p:cNvPr>
          <p:cNvSpPr txBox="1"/>
          <p:nvPr/>
        </p:nvSpPr>
        <p:spPr>
          <a:xfrm>
            <a:off x="18383633" y="358905"/>
            <a:ext cx="5803192" cy="1107996"/>
          </a:xfrm>
          <a:prstGeom prst="rect">
            <a:avLst/>
          </a:prstGeom>
          <a:noFill/>
        </p:spPr>
        <p:txBody>
          <a:bodyPr wrap="none" rtlCol="0">
            <a:spAutoFit/>
          </a:bodyPr>
          <a:lstStyle/>
          <a:p>
            <a:r>
              <a:rPr lang="en-US" sz="6600" dirty="0">
                <a:solidFill>
                  <a:schemeClr val="tx1"/>
                </a:solidFill>
              </a:rPr>
              <a:t>Switch Merge</a:t>
            </a:r>
          </a:p>
        </p:txBody>
      </p:sp>
    </p:spTree>
    <p:extLst>
      <p:ext uri="{BB962C8B-B14F-4D97-AF65-F5344CB8AC3E}">
        <p14:creationId xmlns:p14="http://schemas.microsoft.com/office/powerpoint/2010/main" val="365960635"/>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2" name="Shape 602"/>
          <p:cNvSpPr>
            <a:spLocks noGrp="1"/>
          </p:cNvSpPr>
          <p:nvPr>
            <p:ph type="title"/>
          </p:nvPr>
        </p:nvSpPr>
        <p:spPr>
          <a:xfrm>
            <a:off x="3492301" y="5953"/>
            <a:ext cx="17399398" cy="3036094"/>
          </a:xfrm>
          <a:prstGeom prst="rect">
            <a:avLst/>
          </a:prstGeom>
        </p:spPr>
        <p:txBody>
          <a:bodyPr>
            <a:normAutofit fontScale="90000"/>
          </a:bodyPr>
          <a:lstStyle>
            <a:lvl1pPr defTabSz="722947">
              <a:defRPr sz="9856"/>
            </a:lvl1pPr>
          </a:lstStyle>
          <a:p>
            <a:r>
              <a:t>Rule 3: Aligned Sequentiality </a:t>
            </a:r>
          </a:p>
        </p:txBody>
      </p:sp>
      <p:sp>
        <p:nvSpPr>
          <p:cNvPr id="603" name="Shape 603"/>
          <p:cNvSpPr/>
          <p:nvPr/>
        </p:nvSpPr>
        <p:spPr>
          <a:xfrm>
            <a:off x="5830825" y="5908476"/>
            <a:ext cx="12722350" cy="1899048"/>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p>
            <a:pPr>
              <a:spcBef>
                <a:spcPts val="1800"/>
              </a:spcBef>
            </a:pPr>
            <a:r>
              <a:rPr dirty="0"/>
              <a:t>For hybrid mapping FTL</a:t>
            </a:r>
            <a:r>
              <a:rPr lang="en-US" dirty="0"/>
              <a:t>: compromise between page and block-level mappings</a:t>
            </a:r>
            <a:endParaRPr dirty="0"/>
          </a:p>
        </p:txBody>
      </p:sp>
    </p:spTree>
    <p:extLst>
      <p:ext uri="{BB962C8B-B14F-4D97-AF65-F5344CB8AC3E}">
        <p14:creationId xmlns:p14="http://schemas.microsoft.com/office/powerpoint/2010/main" val="815444244"/>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Shape 168"/>
          <p:cNvSpPr>
            <a:spLocks noGrp="1"/>
          </p:cNvSpPr>
          <p:nvPr>
            <p:ph type="title"/>
          </p:nvPr>
        </p:nvSpPr>
        <p:spPr>
          <a:prstGeom prst="rect">
            <a:avLst/>
          </a:prstGeom>
        </p:spPr>
        <p:txBody>
          <a:bodyPr>
            <a:normAutofit fontScale="90000"/>
          </a:bodyPr>
          <a:lstStyle>
            <a:lvl1pPr defTabSz="698301">
              <a:defRPr sz="9520"/>
            </a:lvl1pPr>
          </a:lstStyle>
          <a:p>
            <a:r>
              <a:t>The consequences of  misusing SSDs</a:t>
            </a:r>
          </a:p>
        </p:txBody>
      </p:sp>
      <p:sp>
        <p:nvSpPr>
          <p:cNvPr id="169" name="Shape 169"/>
          <p:cNvSpPr/>
          <p:nvPr/>
        </p:nvSpPr>
        <p:spPr>
          <a:xfrm>
            <a:off x="5855506" y="12970757"/>
            <a:ext cx="13378062" cy="10064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p>
            <a:pPr>
              <a:defRPr sz="1400"/>
            </a:pPr>
            <a:r>
              <a:rPr u="sng">
                <a:hlinkClick r:id="rId3"/>
              </a:rPr>
              <a:t>http://crestingwave.com/sites/default/files/collateral/velobit_whitepaper_ssdperformancetips.pdf</a:t>
            </a:r>
          </a:p>
          <a:p>
            <a:pPr>
              <a:defRPr sz="1400"/>
            </a:pPr>
            <a:r>
              <a:t>S. Boboila and P. Desnoyers. Write Endurance in Flash Drives: Measurements and Analysis. In Proceedings of the 8th USENIX Symposium on File and Storage Technologies (FAST ’10), San Jose, California, February 2010 </a:t>
            </a:r>
          </a:p>
        </p:txBody>
      </p:sp>
      <p:grpSp>
        <p:nvGrpSpPr>
          <p:cNvPr id="172" name="Group 172"/>
          <p:cNvGrpSpPr/>
          <p:nvPr/>
        </p:nvGrpSpPr>
        <p:grpSpPr>
          <a:xfrm>
            <a:off x="6448294" y="9111498"/>
            <a:ext cx="10442520" cy="3623338"/>
            <a:chOff x="804733" y="0"/>
            <a:chExt cx="10442519" cy="3623336"/>
          </a:xfrm>
        </p:grpSpPr>
        <p:pic>
          <p:nvPicPr>
            <p:cNvPr id="170" name="pasted-image-filtered.png"/>
            <p:cNvPicPr>
              <a:picLocks noChangeAspect="1"/>
            </p:cNvPicPr>
            <p:nvPr/>
          </p:nvPicPr>
          <p:blipFill>
            <a:blip r:embed="rId4"/>
            <a:stretch>
              <a:fillRect/>
            </a:stretch>
          </p:blipFill>
          <p:spPr>
            <a:xfrm>
              <a:off x="7850374" y="0"/>
              <a:ext cx="3396879" cy="3623337"/>
            </a:xfrm>
            <a:prstGeom prst="rect">
              <a:avLst/>
            </a:prstGeom>
            <a:ln w="12700" cap="flat">
              <a:noFill/>
              <a:miter lim="400000"/>
            </a:ln>
            <a:effectLst/>
          </p:spPr>
        </p:pic>
        <p:sp>
          <p:nvSpPr>
            <p:cNvPr id="171" name="Shape 171"/>
            <p:cNvSpPr/>
            <p:nvPr/>
          </p:nvSpPr>
          <p:spPr>
            <a:xfrm>
              <a:off x="804733" y="1643348"/>
              <a:ext cx="6486786"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Early end of device life</a:t>
              </a:r>
            </a:p>
          </p:txBody>
        </p:sp>
      </p:grpSp>
      <p:grpSp>
        <p:nvGrpSpPr>
          <p:cNvPr id="175" name="Group 175"/>
          <p:cNvGrpSpPr/>
          <p:nvPr/>
        </p:nvGrpSpPr>
        <p:grpSpPr>
          <a:xfrm>
            <a:off x="3250008" y="4069648"/>
            <a:ext cx="8310439" cy="4871016"/>
            <a:chOff x="0" y="15478"/>
            <a:chExt cx="8310437" cy="4871014"/>
          </a:xfrm>
        </p:grpSpPr>
        <p:pic>
          <p:nvPicPr>
            <p:cNvPr id="173" name="pasted-image.png"/>
            <p:cNvPicPr>
              <a:picLocks noChangeAspect="1"/>
            </p:cNvPicPr>
            <p:nvPr/>
          </p:nvPicPr>
          <p:blipFill>
            <a:blip r:embed="rId5"/>
            <a:stretch>
              <a:fillRect/>
            </a:stretch>
          </p:blipFill>
          <p:spPr>
            <a:xfrm>
              <a:off x="0" y="768045"/>
              <a:ext cx="8310438" cy="4118448"/>
            </a:xfrm>
            <a:prstGeom prst="rect">
              <a:avLst/>
            </a:prstGeom>
            <a:ln w="12700" cap="flat">
              <a:noFill/>
              <a:miter lim="400000"/>
            </a:ln>
            <a:effectLst/>
          </p:spPr>
        </p:pic>
        <p:sp>
          <p:nvSpPr>
            <p:cNvPr id="174" name="Shape 174"/>
            <p:cNvSpPr/>
            <p:nvPr/>
          </p:nvSpPr>
          <p:spPr>
            <a:xfrm>
              <a:off x="1238994" y="15478"/>
              <a:ext cx="6309619" cy="7524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defRPr sz="4000" b="1">
                  <a:latin typeface="Helvetica"/>
                  <a:ea typeface="Helvetica"/>
                  <a:cs typeface="Helvetica"/>
                  <a:sym typeface="Helvetica"/>
                </a:defRPr>
              </a:lvl1pPr>
            </a:lstStyle>
            <a:p>
              <a:r>
                <a:t>Performance degradation</a:t>
              </a:r>
            </a:p>
          </p:txBody>
        </p:sp>
      </p:grpSp>
      <p:grpSp>
        <p:nvGrpSpPr>
          <p:cNvPr id="178" name="Group 178"/>
          <p:cNvGrpSpPr/>
          <p:nvPr/>
        </p:nvGrpSpPr>
        <p:grpSpPr>
          <a:xfrm>
            <a:off x="12199894" y="4069648"/>
            <a:ext cx="8934098" cy="5066764"/>
            <a:chOff x="0" y="15478"/>
            <a:chExt cx="8934096" cy="5066762"/>
          </a:xfrm>
        </p:grpSpPr>
        <p:pic>
          <p:nvPicPr>
            <p:cNvPr id="176" name="pasted-image.png"/>
            <p:cNvPicPr>
              <a:picLocks noChangeAspect="1"/>
            </p:cNvPicPr>
            <p:nvPr/>
          </p:nvPicPr>
          <p:blipFill>
            <a:blip r:embed="rId6"/>
            <a:stretch>
              <a:fillRect/>
            </a:stretch>
          </p:blipFill>
          <p:spPr>
            <a:xfrm>
              <a:off x="0" y="572298"/>
              <a:ext cx="8934097" cy="4509944"/>
            </a:xfrm>
            <a:prstGeom prst="rect">
              <a:avLst/>
            </a:prstGeom>
            <a:ln w="12700" cap="flat">
              <a:noFill/>
              <a:miter lim="400000"/>
            </a:ln>
            <a:effectLst/>
          </p:spPr>
        </p:pic>
        <p:sp>
          <p:nvSpPr>
            <p:cNvPr id="177" name="Shape 177"/>
            <p:cNvSpPr/>
            <p:nvPr/>
          </p:nvSpPr>
          <p:spPr>
            <a:xfrm>
              <a:off x="2015452" y="15478"/>
              <a:ext cx="5998568" cy="7524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defRPr sz="4000" b="1">
                  <a:latin typeface="Helvetica"/>
                  <a:ea typeface="Helvetica"/>
                  <a:cs typeface="Helvetica"/>
                  <a:sym typeface="Helvetica"/>
                </a:defRPr>
              </a:lvl1pPr>
            </a:lstStyle>
            <a:p>
              <a:r>
                <a:t>Performance fluctuation</a:t>
              </a:r>
            </a:p>
          </p:txBody>
        </p:sp>
      </p:grpSp>
    </p:spTree>
  </p:cSld>
  <p:clrMapOvr>
    <a:masterClrMapping/>
  </p:clrMapOvr>
  <p:transition spd="slow"/>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2" name="Shape 612"/>
          <p:cNvSpPr>
            <a:spLocks noGrp="1"/>
          </p:cNvSpPr>
          <p:nvPr>
            <p:ph type="title"/>
          </p:nvPr>
        </p:nvSpPr>
        <p:spPr>
          <a:xfrm>
            <a:off x="2774553" y="5953"/>
            <a:ext cx="18834895" cy="3036094"/>
          </a:xfrm>
          <a:prstGeom prst="rect">
            <a:avLst/>
          </a:prstGeom>
        </p:spPr>
        <p:txBody>
          <a:bodyPr/>
          <a:lstStyle>
            <a:lvl1pPr defTabSz="698301">
              <a:defRPr sz="9520"/>
            </a:lvl1pPr>
          </a:lstStyle>
          <a:p>
            <a:r>
              <a:t>Rule 4: Grouping By Death Time</a:t>
            </a:r>
          </a:p>
        </p:txBody>
      </p:sp>
      <p:sp>
        <p:nvSpPr>
          <p:cNvPr id="613" name="Shape 613"/>
          <p:cNvSpPr/>
          <p:nvPr/>
        </p:nvSpPr>
        <p:spPr>
          <a:xfrm>
            <a:off x="5109203" y="2560228"/>
            <a:ext cx="14165595" cy="16668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lvl1pPr>
              <a:spcBef>
                <a:spcPts val="1800"/>
              </a:spcBef>
              <a:defRPr b="1">
                <a:latin typeface="Helvetica"/>
                <a:ea typeface="Helvetica"/>
                <a:cs typeface="Helvetica"/>
                <a:sym typeface="Helvetica"/>
              </a:defRPr>
            </a:lvl1pPr>
          </a:lstStyle>
          <a:p>
            <a:r>
              <a:t>Data with similar death times should be placed in the same block.</a:t>
            </a:r>
          </a:p>
        </p:txBody>
      </p:sp>
      <p:grpSp>
        <p:nvGrpSpPr>
          <p:cNvPr id="619" name="Group 619"/>
          <p:cNvGrpSpPr/>
          <p:nvPr/>
        </p:nvGrpSpPr>
        <p:grpSpPr>
          <a:xfrm>
            <a:off x="15011992" y="4899477"/>
            <a:ext cx="1446617" cy="5387050"/>
            <a:chOff x="0" y="0"/>
            <a:chExt cx="1446616" cy="5387048"/>
          </a:xfrm>
        </p:grpSpPr>
        <p:sp>
          <p:nvSpPr>
            <p:cNvPr id="614" name="Shape 614"/>
            <p:cNvSpPr/>
            <p:nvPr/>
          </p:nvSpPr>
          <p:spPr>
            <a:xfrm>
              <a:off x="150243" y="187864"/>
              <a:ext cx="1160287"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615" name="Shape 615"/>
            <p:cNvSpPr/>
            <p:nvPr/>
          </p:nvSpPr>
          <p:spPr>
            <a:xfrm>
              <a:off x="150243" y="1483264"/>
              <a:ext cx="1160287"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616" name="Shape 616"/>
            <p:cNvSpPr/>
            <p:nvPr/>
          </p:nvSpPr>
          <p:spPr>
            <a:xfrm>
              <a:off x="150243" y="2778664"/>
              <a:ext cx="1160287"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617" name="Shape 617"/>
            <p:cNvSpPr/>
            <p:nvPr/>
          </p:nvSpPr>
          <p:spPr>
            <a:xfrm>
              <a:off x="150243" y="4074064"/>
              <a:ext cx="1160287"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618" name="Shape 618"/>
            <p:cNvSpPr/>
            <p:nvPr/>
          </p:nvSpPr>
          <p:spPr>
            <a:xfrm>
              <a:off x="0" y="0"/>
              <a:ext cx="1446617" cy="5387049"/>
            </a:xfrm>
            <a:prstGeom prst="roundRect">
              <a:avLst>
                <a:gd name="adj" fmla="val 2114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000"/>
              </a:pPr>
              <a:endParaRPr/>
            </a:p>
          </p:txBody>
        </p:sp>
      </p:grpSp>
      <p:grpSp>
        <p:nvGrpSpPr>
          <p:cNvPr id="625" name="Group 625"/>
          <p:cNvGrpSpPr/>
          <p:nvPr/>
        </p:nvGrpSpPr>
        <p:grpSpPr>
          <a:xfrm>
            <a:off x="17983792" y="4899477"/>
            <a:ext cx="1446617" cy="5387050"/>
            <a:chOff x="0" y="0"/>
            <a:chExt cx="1446616" cy="5387048"/>
          </a:xfrm>
        </p:grpSpPr>
        <p:sp>
          <p:nvSpPr>
            <p:cNvPr id="620" name="Shape 620"/>
            <p:cNvSpPr/>
            <p:nvPr/>
          </p:nvSpPr>
          <p:spPr>
            <a:xfrm>
              <a:off x="150244" y="187864"/>
              <a:ext cx="1160286"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2pm</a:t>
              </a:r>
            </a:p>
          </p:txBody>
        </p:sp>
        <p:sp>
          <p:nvSpPr>
            <p:cNvPr id="621" name="Shape 621"/>
            <p:cNvSpPr/>
            <p:nvPr/>
          </p:nvSpPr>
          <p:spPr>
            <a:xfrm>
              <a:off x="150244" y="1483264"/>
              <a:ext cx="1160286"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2pm</a:t>
              </a:r>
            </a:p>
          </p:txBody>
        </p:sp>
        <p:sp>
          <p:nvSpPr>
            <p:cNvPr id="622" name="Shape 622"/>
            <p:cNvSpPr/>
            <p:nvPr/>
          </p:nvSpPr>
          <p:spPr>
            <a:xfrm>
              <a:off x="150244" y="2778664"/>
              <a:ext cx="1160286"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2pm</a:t>
              </a:r>
            </a:p>
          </p:txBody>
        </p:sp>
        <p:sp>
          <p:nvSpPr>
            <p:cNvPr id="623" name="Shape 623"/>
            <p:cNvSpPr/>
            <p:nvPr/>
          </p:nvSpPr>
          <p:spPr>
            <a:xfrm>
              <a:off x="150244" y="4074064"/>
              <a:ext cx="1160286"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2pm</a:t>
              </a:r>
            </a:p>
          </p:txBody>
        </p:sp>
        <p:sp>
          <p:nvSpPr>
            <p:cNvPr id="624" name="Shape 624"/>
            <p:cNvSpPr/>
            <p:nvPr/>
          </p:nvSpPr>
          <p:spPr>
            <a:xfrm>
              <a:off x="0" y="0"/>
              <a:ext cx="1446617" cy="5387049"/>
            </a:xfrm>
            <a:prstGeom prst="roundRect">
              <a:avLst>
                <a:gd name="adj" fmla="val 2114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000"/>
              </a:pPr>
              <a:endParaRPr/>
            </a:p>
          </p:txBody>
        </p:sp>
      </p:grpSp>
    </p:spTree>
  </p:cSld>
  <p:clrMapOvr>
    <a:masterClrMapping/>
  </p:clrMapOvr>
  <p:transition spd="slow"/>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9" name="Shape 629"/>
          <p:cNvSpPr>
            <a:spLocks noGrp="1"/>
          </p:cNvSpPr>
          <p:nvPr>
            <p:ph type="title"/>
          </p:nvPr>
        </p:nvSpPr>
        <p:spPr>
          <a:xfrm>
            <a:off x="2774553" y="5953"/>
            <a:ext cx="18834895" cy="3036094"/>
          </a:xfrm>
          <a:prstGeom prst="rect">
            <a:avLst/>
          </a:prstGeom>
        </p:spPr>
        <p:txBody>
          <a:bodyPr/>
          <a:lstStyle>
            <a:lvl1pPr defTabSz="698301">
              <a:defRPr sz="9520"/>
            </a:lvl1pPr>
          </a:lstStyle>
          <a:p>
            <a:r>
              <a:t>Rule 4: Grouping By Death Time</a:t>
            </a:r>
          </a:p>
        </p:txBody>
      </p:sp>
      <p:sp>
        <p:nvSpPr>
          <p:cNvPr id="630" name="Shape 630"/>
          <p:cNvSpPr/>
          <p:nvPr/>
        </p:nvSpPr>
        <p:spPr>
          <a:xfrm>
            <a:off x="5109203" y="2560228"/>
            <a:ext cx="14165595" cy="16668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lvl1pPr>
              <a:spcBef>
                <a:spcPts val="1800"/>
              </a:spcBef>
              <a:defRPr b="1">
                <a:latin typeface="Helvetica"/>
                <a:ea typeface="Helvetica"/>
                <a:cs typeface="Helvetica"/>
                <a:sym typeface="Helvetica"/>
              </a:defRPr>
            </a:lvl1pPr>
          </a:lstStyle>
          <a:p>
            <a:r>
              <a:t>Data with similar death times should be placed in the same block.</a:t>
            </a:r>
          </a:p>
        </p:txBody>
      </p:sp>
      <p:grpSp>
        <p:nvGrpSpPr>
          <p:cNvPr id="636" name="Group 636"/>
          <p:cNvGrpSpPr/>
          <p:nvPr/>
        </p:nvGrpSpPr>
        <p:grpSpPr>
          <a:xfrm>
            <a:off x="15011992" y="4899477"/>
            <a:ext cx="1446617" cy="5387050"/>
            <a:chOff x="0" y="0"/>
            <a:chExt cx="1446616" cy="5387048"/>
          </a:xfrm>
        </p:grpSpPr>
        <p:sp>
          <p:nvSpPr>
            <p:cNvPr id="631" name="Shape 631"/>
            <p:cNvSpPr/>
            <p:nvPr/>
          </p:nvSpPr>
          <p:spPr>
            <a:xfrm>
              <a:off x="150243" y="187864"/>
              <a:ext cx="1160287"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632" name="Shape 632"/>
            <p:cNvSpPr/>
            <p:nvPr/>
          </p:nvSpPr>
          <p:spPr>
            <a:xfrm>
              <a:off x="150243" y="1483264"/>
              <a:ext cx="1160287"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633" name="Shape 633"/>
            <p:cNvSpPr/>
            <p:nvPr/>
          </p:nvSpPr>
          <p:spPr>
            <a:xfrm>
              <a:off x="150243" y="2778664"/>
              <a:ext cx="1160287"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634" name="Shape 634"/>
            <p:cNvSpPr/>
            <p:nvPr/>
          </p:nvSpPr>
          <p:spPr>
            <a:xfrm>
              <a:off x="150243" y="4074064"/>
              <a:ext cx="1160287"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635" name="Shape 635"/>
            <p:cNvSpPr/>
            <p:nvPr/>
          </p:nvSpPr>
          <p:spPr>
            <a:xfrm>
              <a:off x="0" y="0"/>
              <a:ext cx="1446617" cy="5387049"/>
            </a:xfrm>
            <a:prstGeom prst="roundRect">
              <a:avLst>
                <a:gd name="adj" fmla="val 2114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000"/>
              </a:pPr>
              <a:endParaRPr/>
            </a:p>
          </p:txBody>
        </p:sp>
      </p:grpSp>
      <p:grpSp>
        <p:nvGrpSpPr>
          <p:cNvPr id="642" name="Group 642"/>
          <p:cNvGrpSpPr/>
          <p:nvPr/>
        </p:nvGrpSpPr>
        <p:grpSpPr>
          <a:xfrm>
            <a:off x="17983792" y="4899477"/>
            <a:ext cx="1446617" cy="5387050"/>
            <a:chOff x="0" y="0"/>
            <a:chExt cx="1446616" cy="5387048"/>
          </a:xfrm>
        </p:grpSpPr>
        <p:sp>
          <p:nvSpPr>
            <p:cNvPr id="637" name="Shape 637"/>
            <p:cNvSpPr/>
            <p:nvPr/>
          </p:nvSpPr>
          <p:spPr>
            <a:xfrm>
              <a:off x="150244" y="187864"/>
              <a:ext cx="1160286"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2pm</a:t>
              </a:r>
            </a:p>
          </p:txBody>
        </p:sp>
        <p:sp>
          <p:nvSpPr>
            <p:cNvPr id="638" name="Shape 638"/>
            <p:cNvSpPr/>
            <p:nvPr/>
          </p:nvSpPr>
          <p:spPr>
            <a:xfrm>
              <a:off x="150244" y="1483264"/>
              <a:ext cx="1160286"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2pm</a:t>
              </a:r>
            </a:p>
          </p:txBody>
        </p:sp>
        <p:sp>
          <p:nvSpPr>
            <p:cNvPr id="639" name="Shape 639"/>
            <p:cNvSpPr/>
            <p:nvPr/>
          </p:nvSpPr>
          <p:spPr>
            <a:xfrm>
              <a:off x="150244" y="2778664"/>
              <a:ext cx="1160286"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2pm</a:t>
              </a:r>
            </a:p>
          </p:txBody>
        </p:sp>
        <p:sp>
          <p:nvSpPr>
            <p:cNvPr id="640" name="Shape 640"/>
            <p:cNvSpPr/>
            <p:nvPr/>
          </p:nvSpPr>
          <p:spPr>
            <a:xfrm>
              <a:off x="150244" y="4074064"/>
              <a:ext cx="1160286"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2pm</a:t>
              </a:r>
            </a:p>
          </p:txBody>
        </p:sp>
        <p:sp>
          <p:nvSpPr>
            <p:cNvPr id="641" name="Shape 641"/>
            <p:cNvSpPr/>
            <p:nvPr/>
          </p:nvSpPr>
          <p:spPr>
            <a:xfrm>
              <a:off x="0" y="0"/>
              <a:ext cx="1446617" cy="5387049"/>
            </a:xfrm>
            <a:prstGeom prst="roundRect">
              <a:avLst>
                <a:gd name="adj" fmla="val 2114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000"/>
              </a:pPr>
              <a:endParaRPr/>
            </a:p>
          </p:txBody>
        </p:sp>
      </p:grpSp>
      <p:grpSp>
        <p:nvGrpSpPr>
          <p:cNvPr id="649" name="Group 649"/>
          <p:cNvGrpSpPr/>
          <p:nvPr/>
        </p:nvGrpSpPr>
        <p:grpSpPr>
          <a:xfrm>
            <a:off x="1530465" y="8380402"/>
            <a:ext cx="10508368" cy="1184286"/>
            <a:chOff x="0" y="0"/>
            <a:chExt cx="10508366" cy="1184285"/>
          </a:xfrm>
        </p:grpSpPr>
        <p:sp>
          <p:nvSpPr>
            <p:cNvPr id="643" name="Shape 643"/>
            <p:cNvSpPr/>
            <p:nvPr/>
          </p:nvSpPr>
          <p:spPr>
            <a:xfrm>
              <a:off x="679142" y="0"/>
              <a:ext cx="9829225" cy="0"/>
            </a:xfrm>
            <a:prstGeom prst="line">
              <a:avLst/>
            </a:prstGeom>
            <a:noFill/>
            <a:ln w="762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sp>
          <p:nvSpPr>
            <p:cNvPr id="644" name="Shape 644"/>
            <p:cNvSpPr/>
            <p:nvPr/>
          </p:nvSpPr>
          <p:spPr>
            <a:xfrm>
              <a:off x="0" y="76210"/>
              <a:ext cx="1332310" cy="7524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defRPr sz="4000" b="1">
                  <a:latin typeface="Helvetica"/>
                  <a:ea typeface="Helvetica"/>
                  <a:cs typeface="Helvetica"/>
                  <a:sym typeface="Helvetica"/>
                </a:defRPr>
              </a:lvl1pPr>
            </a:lstStyle>
            <a:p>
              <a:r>
                <a:t>Time</a:t>
              </a:r>
            </a:p>
          </p:txBody>
        </p:sp>
        <p:sp>
          <p:nvSpPr>
            <p:cNvPr id="645" name="Shape 645"/>
            <p:cNvSpPr/>
            <p:nvPr/>
          </p:nvSpPr>
          <p:spPr>
            <a:xfrm flipV="1">
              <a:off x="3219334" y="26997"/>
              <a:ext cx="1" cy="304801"/>
            </a:xfrm>
            <a:prstGeom prst="line">
              <a:avLst/>
            </a:prstGeom>
            <a:noFill/>
            <a:ln w="762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646" name="Shape 646"/>
            <p:cNvSpPr/>
            <p:nvPr/>
          </p:nvSpPr>
          <p:spPr>
            <a:xfrm flipV="1">
              <a:off x="7359534" y="26997"/>
              <a:ext cx="1" cy="304801"/>
            </a:xfrm>
            <a:prstGeom prst="line">
              <a:avLst/>
            </a:prstGeom>
            <a:noFill/>
            <a:ln w="762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647" name="Shape 647"/>
            <p:cNvSpPr/>
            <p:nvPr/>
          </p:nvSpPr>
          <p:spPr>
            <a:xfrm>
              <a:off x="2475662" y="266710"/>
              <a:ext cx="1487346" cy="9175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5100" b="1">
                  <a:latin typeface="Helvetica"/>
                  <a:ea typeface="Helvetica"/>
                  <a:cs typeface="Helvetica"/>
                  <a:sym typeface="Helvetica"/>
                </a:defRPr>
              </a:lvl1pPr>
            </a:lstStyle>
            <a:p>
              <a:r>
                <a:t>1pm</a:t>
              </a:r>
            </a:p>
          </p:txBody>
        </p:sp>
        <p:sp>
          <p:nvSpPr>
            <p:cNvPr id="648" name="Shape 648"/>
            <p:cNvSpPr/>
            <p:nvPr/>
          </p:nvSpPr>
          <p:spPr>
            <a:xfrm>
              <a:off x="6615862" y="266710"/>
              <a:ext cx="1487345" cy="9175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5100" b="1">
                  <a:latin typeface="Helvetica"/>
                  <a:ea typeface="Helvetica"/>
                  <a:cs typeface="Helvetica"/>
                  <a:sym typeface="Helvetica"/>
                </a:defRPr>
              </a:lvl1pPr>
            </a:lstStyle>
            <a:p>
              <a:r>
                <a:t>2pm</a:t>
              </a:r>
            </a:p>
          </p:txBody>
        </p:sp>
      </p:grpSp>
      <p:sp>
        <p:nvSpPr>
          <p:cNvPr id="650" name="Shape 650"/>
          <p:cNvSpPr/>
          <p:nvPr/>
        </p:nvSpPr>
        <p:spPr>
          <a:xfrm flipH="1">
            <a:off x="3047999" y="7000859"/>
            <a:ext cx="1" cy="1184286"/>
          </a:xfrm>
          <a:prstGeom prst="line">
            <a:avLst/>
          </a:prstGeom>
          <a:ln w="165100">
            <a:solidFill>
              <a:schemeClr val="accent5">
                <a:hueOff val="-444211"/>
                <a:satOff val="-14915"/>
                <a:lumOff val="22857"/>
              </a:schemeClr>
            </a:solidFill>
            <a:miter lim="400000"/>
            <a:tailEnd type="triangle"/>
          </a:ln>
        </p:spPr>
        <p:txBody>
          <a:bodyPr lIns="71437" tIns="71437" rIns="71437" bIns="71437" anchor="ctr"/>
          <a:lstStyle/>
          <a:p>
            <a:pPr>
              <a:defRPr sz="3200"/>
            </a:pPr>
            <a:endParaRPr/>
          </a:p>
        </p:txBody>
      </p:sp>
      <p:grpSp>
        <p:nvGrpSpPr>
          <p:cNvPr id="656" name="Group 656"/>
          <p:cNvGrpSpPr/>
          <p:nvPr/>
        </p:nvGrpSpPr>
        <p:grpSpPr>
          <a:xfrm>
            <a:off x="15011992" y="4899477"/>
            <a:ext cx="1446617" cy="5387050"/>
            <a:chOff x="0" y="0"/>
            <a:chExt cx="1446616" cy="5387048"/>
          </a:xfrm>
        </p:grpSpPr>
        <p:sp>
          <p:nvSpPr>
            <p:cNvPr id="651" name="Shape 651"/>
            <p:cNvSpPr/>
            <p:nvPr/>
          </p:nvSpPr>
          <p:spPr>
            <a:xfrm>
              <a:off x="150243" y="187864"/>
              <a:ext cx="1160287" cy="1160046"/>
            </a:xfrm>
            <a:prstGeom prst="roundRect">
              <a:avLst>
                <a:gd name="adj" fmla="val 12813"/>
              </a:avLst>
            </a:prstGeom>
            <a:solidFill>
              <a:srgbClr val="A6AAA9"/>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652" name="Shape 652"/>
            <p:cNvSpPr/>
            <p:nvPr/>
          </p:nvSpPr>
          <p:spPr>
            <a:xfrm>
              <a:off x="150243" y="1483264"/>
              <a:ext cx="1160287" cy="1160046"/>
            </a:xfrm>
            <a:prstGeom prst="roundRect">
              <a:avLst>
                <a:gd name="adj" fmla="val 12813"/>
              </a:avLst>
            </a:prstGeom>
            <a:solidFill>
              <a:srgbClr val="A6AAA9"/>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653" name="Shape 653"/>
            <p:cNvSpPr/>
            <p:nvPr/>
          </p:nvSpPr>
          <p:spPr>
            <a:xfrm>
              <a:off x="150243" y="2778664"/>
              <a:ext cx="1160287" cy="1160046"/>
            </a:xfrm>
            <a:prstGeom prst="roundRect">
              <a:avLst>
                <a:gd name="adj" fmla="val 12813"/>
              </a:avLst>
            </a:prstGeom>
            <a:solidFill>
              <a:srgbClr val="A6AAA9"/>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654" name="Shape 654"/>
            <p:cNvSpPr/>
            <p:nvPr/>
          </p:nvSpPr>
          <p:spPr>
            <a:xfrm>
              <a:off x="150243" y="4074064"/>
              <a:ext cx="1160287" cy="1160046"/>
            </a:xfrm>
            <a:prstGeom prst="roundRect">
              <a:avLst>
                <a:gd name="adj" fmla="val 12813"/>
              </a:avLst>
            </a:prstGeom>
            <a:solidFill>
              <a:srgbClr val="A6AAA9"/>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655" name="Shape 655"/>
            <p:cNvSpPr/>
            <p:nvPr/>
          </p:nvSpPr>
          <p:spPr>
            <a:xfrm>
              <a:off x="0" y="0"/>
              <a:ext cx="1446617" cy="5387049"/>
            </a:xfrm>
            <a:prstGeom prst="roundRect">
              <a:avLst>
                <a:gd name="adj" fmla="val 2114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000"/>
              </a:pPr>
              <a:endParaRPr/>
            </a:p>
          </p:txBody>
        </p:sp>
      </p:grpSp>
      <p:sp>
        <p:nvSpPr>
          <p:cNvPr id="657" name="Shape 657"/>
          <p:cNvSpPr/>
          <p:nvPr/>
        </p:nvSpPr>
        <p:spPr>
          <a:xfrm>
            <a:off x="15011992" y="4899477"/>
            <a:ext cx="1446617" cy="5387050"/>
          </a:xfrm>
          <a:prstGeom prst="roundRect">
            <a:avLst>
              <a:gd name="adj" fmla="val 21148"/>
            </a:avLst>
          </a:prstGeom>
          <a:solidFill>
            <a:srgbClr val="FFFFFF"/>
          </a:solidFill>
          <a:ln w="63500">
            <a:solidFill>
              <a:srgbClr val="000000"/>
            </a:solidFill>
            <a:custDash>
              <a:ds d="200000" sp="200000"/>
            </a:custDash>
            <a:miter lim="400000"/>
          </a:ln>
        </p:spPr>
        <p:txBody>
          <a:bodyPr lIns="71437" tIns="71437" rIns="71437" bIns="71437" anchor="ctr"/>
          <a:lstStyle/>
          <a:p>
            <a:pPr>
              <a:defRPr sz="3000"/>
            </a:pPr>
            <a:endParaRPr/>
          </a:p>
        </p:txBody>
      </p:sp>
      <p:sp>
        <p:nvSpPr>
          <p:cNvPr id="658" name="Shape 658"/>
          <p:cNvSpPr/>
          <p:nvPr/>
        </p:nvSpPr>
        <p:spPr>
          <a:xfrm>
            <a:off x="14980240" y="10323546"/>
            <a:ext cx="1510118" cy="18065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lvl1pPr>
              <a:defRPr sz="10000">
                <a:latin typeface="Helvetica"/>
                <a:ea typeface="Helvetica"/>
                <a:cs typeface="Helvetica"/>
                <a:sym typeface="Helvetica"/>
              </a:defRPr>
            </a:lvl1pPr>
          </a:lstStyle>
          <a:p>
            <a:r>
              <a:t>😀</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6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path" presetSubtype="0" fill="hold" nodeType="clickEffect">
                                  <p:stCondLst>
                                    <p:cond delay="0"/>
                                  </p:stCondLst>
                                  <p:childTnLst>
                                    <p:animMotion origin="layout" path="M 0.000000 0.000000 L 0.070443 0.000000" pathEditMode="relative">
                                      <p:cBhvr>
                                        <p:cTn id="10" dur="1000" fill="hold"/>
                                        <p:tgtEl>
                                          <p:spTgt spid="650"/>
                                        </p:tgtEl>
                                        <p:attrNameLst>
                                          <p:attrName>ppt_x</p:attrName>
                                          <p:attrName>ppt_y</p:attrName>
                                        </p:attrNameLst>
                                      </p:cBhvr>
                                    </p:animMotion>
                                  </p:childTnLst>
                                </p:cTn>
                              </p:par>
                            </p:childTnLst>
                          </p:cTn>
                        </p:par>
                        <p:par>
                          <p:cTn id="11" fill="hold">
                            <p:stCondLst>
                              <p:cond delay="1000"/>
                            </p:stCondLst>
                            <p:childTnLst>
                              <p:par>
                                <p:cTn id="12" presetID="1" presetClass="entr" presetSubtype="0" fill="hold" grpId="3" nodeType="afterEffect">
                                  <p:stCondLst>
                                    <p:cond delay="0"/>
                                  </p:stCondLst>
                                  <p:iterate>
                                    <p:tmAbs val="0"/>
                                  </p:iterate>
                                  <p:childTnLst>
                                    <p:set>
                                      <p:cBhvr>
                                        <p:cTn id="13" fill="hold"/>
                                        <p:tgtEl>
                                          <p:spTgt spid="656"/>
                                        </p:tgtEl>
                                        <p:attrNameLst>
                                          <p:attrName>style.visibility</p:attrName>
                                        </p:attrNameLst>
                                      </p:cBhvr>
                                      <p:to>
                                        <p:strVal val="visible"/>
                                      </p:to>
                                    </p:set>
                                  </p:childTnLst>
                                </p:cTn>
                              </p:par>
                            </p:childTnLst>
                          </p:cTn>
                        </p:par>
                        <p:par>
                          <p:cTn id="14" fill="hold">
                            <p:stCondLst>
                              <p:cond delay="0"/>
                            </p:stCondLst>
                            <p:childTnLst>
                              <p:par>
                                <p:cTn id="15" presetID="-1" presetClass="path" presetSubtype="0" fill="hold" nodeType="afterEffect">
                                  <p:stCondLst>
                                    <p:cond delay="0"/>
                                  </p:stCondLst>
                                  <p:childTnLst>
                                    <p:animMotion origin="layout" path="M 0.070443 0.000000 L 0.153242 0.000000" pathEditMode="relative">
                                      <p:cBhvr>
                                        <p:cTn id="16" dur="1000" fill="hold"/>
                                        <p:tgtEl>
                                          <p:spTgt spid="650"/>
                                        </p:tgtEl>
                                        <p:attrNameLst>
                                          <p:attrName>ppt_x</p:attrName>
                                          <p:attrName>ppt_y</p:attrName>
                                        </p:attrNameLst>
                                      </p:cBhvr>
                                    </p:animMotion>
                                  </p:childTnLst>
                                </p:cTn>
                              </p:par>
                            </p:childTnLst>
                          </p:cTn>
                        </p:par>
                      </p:childTnLst>
                    </p:cTn>
                  </p:par>
                  <p:par>
                    <p:cTn id="17" fill="hold">
                      <p:stCondLst>
                        <p:cond delay="indefinite"/>
                      </p:stCondLst>
                      <p:childTnLst>
                        <p:par>
                          <p:cTn id="18" fill="hold">
                            <p:stCondLst>
                              <p:cond delay="0"/>
                            </p:stCondLst>
                            <p:childTnLst>
                              <p:par>
                                <p:cTn id="19" presetID="9" presetClass="entr" fill="hold" grpId="5" nodeType="clickEffect">
                                  <p:stCondLst>
                                    <p:cond delay="0"/>
                                  </p:stCondLst>
                                  <p:iterate>
                                    <p:tmAbs val="0"/>
                                  </p:iterate>
                                  <p:childTnLst>
                                    <p:set>
                                      <p:cBhvr>
                                        <p:cTn id="20" fill="hold"/>
                                        <p:tgtEl>
                                          <p:spTgt spid="657"/>
                                        </p:tgtEl>
                                        <p:attrNameLst>
                                          <p:attrName>style.visibility</p:attrName>
                                        </p:attrNameLst>
                                      </p:cBhvr>
                                      <p:to>
                                        <p:strVal val="visible"/>
                                      </p:to>
                                    </p:set>
                                    <p:animEffect transition="in" filter="dissolve">
                                      <p:cBhvr>
                                        <p:cTn id="21" dur="500"/>
                                        <p:tgtEl>
                                          <p:spTgt spid="657"/>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fill="hold" grpId="6" nodeType="clickEffect">
                                  <p:stCondLst>
                                    <p:cond delay="0"/>
                                  </p:stCondLst>
                                  <p:iterate>
                                    <p:tmAbs val="0"/>
                                  </p:iterate>
                                  <p:childTnLst>
                                    <p:set>
                                      <p:cBhvr>
                                        <p:cTn id="25" fill="hold"/>
                                        <p:tgtEl>
                                          <p:spTgt spid="658"/>
                                        </p:tgtEl>
                                        <p:attrNameLst>
                                          <p:attrName>style.visibility</p:attrName>
                                        </p:attrNameLst>
                                      </p:cBhvr>
                                      <p:to>
                                        <p:strVal val="visible"/>
                                      </p:to>
                                    </p:set>
                                    <p:animEffect transition="in" filter="dissolve">
                                      <p:cBhvr>
                                        <p:cTn id="26" dur="1000"/>
                                        <p:tgtEl>
                                          <p:spTgt spid="6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0" grpId="1" animBg="1" advAuto="0"/>
      <p:bldP spid="656" grpId="3" animBg="1" advAuto="0"/>
      <p:bldP spid="657" grpId="5" animBg="1" advAuto="0"/>
      <p:bldP spid="658" grpId="6" animBg="1" advAuto="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2" name="Shape 662"/>
          <p:cNvSpPr>
            <a:spLocks noGrp="1"/>
          </p:cNvSpPr>
          <p:nvPr>
            <p:ph type="title"/>
          </p:nvPr>
        </p:nvSpPr>
        <p:spPr>
          <a:xfrm>
            <a:off x="2774553" y="5953"/>
            <a:ext cx="18834895" cy="3036094"/>
          </a:xfrm>
          <a:prstGeom prst="rect">
            <a:avLst/>
          </a:prstGeom>
        </p:spPr>
        <p:txBody>
          <a:bodyPr>
            <a:normAutofit fontScale="90000"/>
          </a:bodyPr>
          <a:lstStyle/>
          <a:p>
            <a:pPr defTabSz="698301">
              <a:defRPr sz="9520"/>
            </a:pPr>
            <a:r>
              <a:t>Rule 4: Grouping By Death Time </a:t>
            </a:r>
            <a:r>
              <a:rPr>
                <a:solidFill>
                  <a:schemeClr val="accent5">
                    <a:hueOff val="-444211"/>
                    <a:satOff val="-14915"/>
                    <a:lumOff val="22857"/>
                  </a:schemeClr>
                </a:solidFill>
              </a:rPr>
              <a:t>Violation</a:t>
            </a:r>
          </a:p>
        </p:txBody>
      </p:sp>
      <p:grpSp>
        <p:nvGrpSpPr>
          <p:cNvPr id="668" name="Group 668"/>
          <p:cNvGrpSpPr/>
          <p:nvPr/>
        </p:nvGrpSpPr>
        <p:grpSpPr>
          <a:xfrm>
            <a:off x="15011992" y="4899477"/>
            <a:ext cx="1446617" cy="5387050"/>
            <a:chOff x="0" y="0"/>
            <a:chExt cx="1446616" cy="5387048"/>
          </a:xfrm>
        </p:grpSpPr>
        <p:sp>
          <p:nvSpPr>
            <p:cNvPr id="663" name="Shape 663"/>
            <p:cNvSpPr/>
            <p:nvPr/>
          </p:nvSpPr>
          <p:spPr>
            <a:xfrm>
              <a:off x="150243" y="187864"/>
              <a:ext cx="1160287"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664" name="Shape 664"/>
            <p:cNvSpPr/>
            <p:nvPr/>
          </p:nvSpPr>
          <p:spPr>
            <a:xfrm>
              <a:off x="150243" y="1483264"/>
              <a:ext cx="1160287"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665" name="Shape 665"/>
            <p:cNvSpPr/>
            <p:nvPr/>
          </p:nvSpPr>
          <p:spPr>
            <a:xfrm>
              <a:off x="150243" y="2778664"/>
              <a:ext cx="1160287"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2pm</a:t>
              </a:r>
            </a:p>
          </p:txBody>
        </p:sp>
        <p:sp>
          <p:nvSpPr>
            <p:cNvPr id="666" name="Shape 666"/>
            <p:cNvSpPr/>
            <p:nvPr/>
          </p:nvSpPr>
          <p:spPr>
            <a:xfrm>
              <a:off x="150243" y="4074064"/>
              <a:ext cx="1160287"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2pm</a:t>
              </a:r>
            </a:p>
          </p:txBody>
        </p:sp>
        <p:sp>
          <p:nvSpPr>
            <p:cNvPr id="667" name="Shape 667"/>
            <p:cNvSpPr/>
            <p:nvPr/>
          </p:nvSpPr>
          <p:spPr>
            <a:xfrm>
              <a:off x="0" y="0"/>
              <a:ext cx="1446617" cy="5387049"/>
            </a:xfrm>
            <a:prstGeom prst="roundRect">
              <a:avLst>
                <a:gd name="adj" fmla="val 2114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000"/>
              </a:pPr>
              <a:endParaRPr/>
            </a:p>
          </p:txBody>
        </p:sp>
      </p:grpSp>
      <p:grpSp>
        <p:nvGrpSpPr>
          <p:cNvPr id="674" name="Group 674"/>
          <p:cNvGrpSpPr/>
          <p:nvPr/>
        </p:nvGrpSpPr>
        <p:grpSpPr>
          <a:xfrm>
            <a:off x="17983792" y="4899477"/>
            <a:ext cx="1446617" cy="5387050"/>
            <a:chOff x="0" y="0"/>
            <a:chExt cx="1446616" cy="5387048"/>
          </a:xfrm>
        </p:grpSpPr>
        <p:sp>
          <p:nvSpPr>
            <p:cNvPr id="669" name="Shape 669"/>
            <p:cNvSpPr/>
            <p:nvPr/>
          </p:nvSpPr>
          <p:spPr>
            <a:xfrm>
              <a:off x="150244" y="187864"/>
              <a:ext cx="1160286"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670" name="Shape 670"/>
            <p:cNvSpPr/>
            <p:nvPr/>
          </p:nvSpPr>
          <p:spPr>
            <a:xfrm>
              <a:off x="150244" y="1483264"/>
              <a:ext cx="1160286"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671" name="Shape 671"/>
            <p:cNvSpPr/>
            <p:nvPr/>
          </p:nvSpPr>
          <p:spPr>
            <a:xfrm>
              <a:off x="150244" y="2778664"/>
              <a:ext cx="1160286"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2pm</a:t>
              </a:r>
            </a:p>
          </p:txBody>
        </p:sp>
        <p:sp>
          <p:nvSpPr>
            <p:cNvPr id="672" name="Shape 672"/>
            <p:cNvSpPr/>
            <p:nvPr/>
          </p:nvSpPr>
          <p:spPr>
            <a:xfrm>
              <a:off x="150244" y="4074064"/>
              <a:ext cx="1160286"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2pm</a:t>
              </a:r>
            </a:p>
          </p:txBody>
        </p:sp>
        <p:sp>
          <p:nvSpPr>
            <p:cNvPr id="673" name="Shape 673"/>
            <p:cNvSpPr/>
            <p:nvPr/>
          </p:nvSpPr>
          <p:spPr>
            <a:xfrm>
              <a:off x="0" y="0"/>
              <a:ext cx="1446617" cy="5387049"/>
            </a:xfrm>
            <a:prstGeom prst="roundRect">
              <a:avLst>
                <a:gd name="adj" fmla="val 2114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000"/>
              </a:pPr>
              <a:endParaRPr/>
            </a:p>
          </p:txBody>
        </p:sp>
      </p:grpSp>
      <p:grpSp>
        <p:nvGrpSpPr>
          <p:cNvPr id="681" name="Group 681"/>
          <p:cNvGrpSpPr/>
          <p:nvPr/>
        </p:nvGrpSpPr>
        <p:grpSpPr>
          <a:xfrm>
            <a:off x="1530465" y="8380402"/>
            <a:ext cx="10508368" cy="1184286"/>
            <a:chOff x="0" y="0"/>
            <a:chExt cx="10508366" cy="1184285"/>
          </a:xfrm>
        </p:grpSpPr>
        <p:sp>
          <p:nvSpPr>
            <p:cNvPr id="675" name="Shape 675"/>
            <p:cNvSpPr/>
            <p:nvPr/>
          </p:nvSpPr>
          <p:spPr>
            <a:xfrm>
              <a:off x="679142" y="0"/>
              <a:ext cx="9829225" cy="0"/>
            </a:xfrm>
            <a:prstGeom prst="line">
              <a:avLst/>
            </a:prstGeom>
            <a:noFill/>
            <a:ln w="762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sp>
          <p:nvSpPr>
            <p:cNvPr id="676" name="Shape 676"/>
            <p:cNvSpPr/>
            <p:nvPr/>
          </p:nvSpPr>
          <p:spPr>
            <a:xfrm>
              <a:off x="0" y="76210"/>
              <a:ext cx="1332310" cy="7524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defRPr sz="4000" b="1">
                  <a:latin typeface="Helvetica"/>
                  <a:ea typeface="Helvetica"/>
                  <a:cs typeface="Helvetica"/>
                  <a:sym typeface="Helvetica"/>
                </a:defRPr>
              </a:lvl1pPr>
            </a:lstStyle>
            <a:p>
              <a:r>
                <a:t>Time</a:t>
              </a:r>
            </a:p>
          </p:txBody>
        </p:sp>
        <p:sp>
          <p:nvSpPr>
            <p:cNvPr id="677" name="Shape 677"/>
            <p:cNvSpPr/>
            <p:nvPr/>
          </p:nvSpPr>
          <p:spPr>
            <a:xfrm flipV="1">
              <a:off x="3219334" y="26997"/>
              <a:ext cx="1" cy="304801"/>
            </a:xfrm>
            <a:prstGeom prst="line">
              <a:avLst/>
            </a:prstGeom>
            <a:noFill/>
            <a:ln w="762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678" name="Shape 678"/>
            <p:cNvSpPr/>
            <p:nvPr/>
          </p:nvSpPr>
          <p:spPr>
            <a:xfrm flipV="1">
              <a:off x="7359534" y="26997"/>
              <a:ext cx="1" cy="304801"/>
            </a:xfrm>
            <a:prstGeom prst="line">
              <a:avLst/>
            </a:prstGeom>
            <a:noFill/>
            <a:ln w="762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679" name="Shape 679"/>
            <p:cNvSpPr/>
            <p:nvPr/>
          </p:nvSpPr>
          <p:spPr>
            <a:xfrm>
              <a:off x="2475662" y="266710"/>
              <a:ext cx="1487346" cy="9175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5100" b="1">
                  <a:latin typeface="Helvetica"/>
                  <a:ea typeface="Helvetica"/>
                  <a:cs typeface="Helvetica"/>
                  <a:sym typeface="Helvetica"/>
                </a:defRPr>
              </a:lvl1pPr>
            </a:lstStyle>
            <a:p>
              <a:r>
                <a:t>1pm</a:t>
              </a:r>
            </a:p>
          </p:txBody>
        </p:sp>
        <p:sp>
          <p:nvSpPr>
            <p:cNvPr id="680" name="Shape 680"/>
            <p:cNvSpPr/>
            <p:nvPr/>
          </p:nvSpPr>
          <p:spPr>
            <a:xfrm>
              <a:off x="6615862" y="266710"/>
              <a:ext cx="1487345" cy="9175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5100" b="1">
                  <a:latin typeface="Helvetica"/>
                  <a:ea typeface="Helvetica"/>
                  <a:cs typeface="Helvetica"/>
                  <a:sym typeface="Helvetica"/>
                </a:defRPr>
              </a:lvl1pPr>
            </a:lstStyle>
            <a:p>
              <a:r>
                <a:t>2pm</a:t>
              </a:r>
            </a:p>
          </p:txBody>
        </p:sp>
      </p:grpSp>
      <p:sp>
        <p:nvSpPr>
          <p:cNvPr id="682" name="Shape 682"/>
          <p:cNvSpPr/>
          <p:nvPr/>
        </p:nvSpPr>
        <p:spPr>
          <a:xfrm flipH="1">
            <a:off x="3047999" y="7000859"/>
            <a:ext cx="1" cy="1184286"/>
          </a:xfrm>
          <a:prstGeom prst="line">
            <a:avLst/>
          </a:prstGeom>
          <a:ln w="165100">
            <a:solidFill>
              <a:schemeClr val="accent5">
                <a:hueOff val="-444211"/>
                <a:satOff val="-14915"/>
                <a:lumOff val="22857"/>
              </a:schemeClr>
            </a:solidFill>
            <a:miter lim="400000"/>
            <a:tailEnd type="triangle"/>
          </a:ln>
        </p:spPr>
        <p:txBody>
          <a:bodyPr lIns="71437" tIns="71437" rIns="71437" bIns="71437" anchor="ctr"/>
          <a:lstStyle/>
          <a:p>
            <a:pPr>
              <a:defRPr sz="3200"/>
            </a:pPr>
            <a:endParaRPr/>
          </a:p>
        </p:txBody>
      </p:sp>
      <p:grpSp>
        <p:nvGrpSpPr>
          <p:cNvPr id="688" name="Group 688"/>
          <p:cNvGrpSpPr/>
          <p:nvPr/>
        </p:nvGrpSpPr>
        <p:grpSpPr>
          <a:xfrm>
            <a:off x="15011992" y="4899477"/>
            <a:ext cx="1446617" cy="5387050"/>
            <a:chOff x="0" y="0"/>
            <a:chExt cx="1446616" cy="5387048"/>
          </a:xfrm>
        </p:grpSpPr>
        <p:sp>
          <p:nvSpPr>
            <p:cNvPr id="683" name="Shape 683"/>
            <p:cNvSpPr/>
            <p:nvPr/>
          </p:nvSpPr>
          <p:spPr>
            <a:xfrm>
              <a:off x="150243" y="187864"/>
              <a:ext cx="1160287" cy="1160046"/>
            </a:xfrm>
            <a:prstGeom prst="roundRect">
              <a:avLst>
                <a:gd name="adj" fmla="val 12813"/>
              </a:avLst>
            </a:prstGeom>
            <a:solidFill>
              <a:srgbClr val="A6AAA9"/>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684" name="Shape 684"/>
            <p:cNvSpPr/>
            <p:nvPr/>
          </p:nvSpPr>
          <p:spPr>
            <a:xfrm>
              <a:off x="150243" y="1483264"/>
              <a:ext cx="1160287" cy="1160046"/>
            </a:xfrm>
            <a:prstGeom prst="roundRect">
              <a:avLst>
                <a:gd name="adj" fmla="val 12813"/>
              </a:avLst>
            </a:prstGeom>
            <a:solidFill>
              <a:srgbClr val="A6AAA9"/>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685" name="Shape 685"/>
            <p:cNvSpPr/>
            <p:nvPr/>
          </p:nvSpPr>
          <p:spPr>
            <a:xfrm>
              <a:off x="150243" y="2778664"/>
              <a:ext cx="1160287"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2pm</a:t>
              </a:r>
            </a:p>
          </p:txBody>
        </p:sp>
        <p:sp>
          <p:nvSpPr>
            <p:cNvPr id="686" name="Shape 686"/>
            <p:cNvSpPr/>
            <p:nvPr/>
          </p:nvSpPr>
          <p:spPr>
            <a:xfrm>
              <a:off x="150243" y="4074064"/>
              <a:ext cx="1160287"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2pm</a:t>
              </a:r>
            </a:p>
          </p:txBody>
        </p:sp>
        <p:sp>
          <p:nvSpPr>
            <p:cNvPr id="687" name="Shape 687"/>
            <p:cNvSpPr/>
            <p:nvPr/>
          </p:nvSpPr>
          <p:spPr>
            <a:xfrm>
              <a:off x="0" y="0"/>
              <a:ext cx="1446617" cy="5387049"/>
            </a:xfrm>
            <a:prstGeom prst="roundRect">
              <a:avLst>
                <a:gd name="adj" fmla="val 2114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000"/>
              </a:pPr>
              <a:endParaRPr/>
            </a:p>
          </p:txBody>
        </p:sp>
      </p:grpSp>
      <p:grpSp>
        <p:nvGrpSpPr>
          <p:cNvPr id="694" name="Group 694"/>
          <p:cNvGrpSpPr/>
          <p:nvPr/>
        </p:nvGrpSpPr>
        <p:grpSpPr>
          <a:xfrm>
            <a:off x="17983792" y="4899477"/>
            <a:ext cx="1446617" cy="5387050"/>
            <a:chOff x="0" y="0"/>
            <a:chExt cx="1446616" cy="5387048"/>
          </a:xfrm>
        </p:grpSpPr>
        <p:sp>
          <p:nvSpPr>
            <p:cNvPr id="689" name="Shape 689"/>
            <p:cNvSpPr/>
            <p:nvPr/>
          </p:nvSpPr>
          <p:spPr>
            <a:xfrm>
              <a:off x="150244" y="187864"/>
              <a:ext cx="1160286" cy="1160046"/>
            </a:xfrm>
            <a:prstGeom prst="roundRect">
              <a:avLst>
                <a:gd name="adj" fmla="val 12813"/>
              </a:avLst>
            </a:prstGeom>
            <a:solidFill>
              <a:srgbClr val="A6AAA9"/>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690" name="Shape 690"/>
            <p:cNvSpPr/>
            <p:nvPr/>
          </p:nvSpPr>
          <p:spPr>
            <a:xfrm>
              <a:off x="150244" y="1483264"/>
              <a:ext cx="1160286" cy="1160046"/>
            </a:xfrm>
            <a:prstGeom prst="roundRect">
              <a:avLst>
                <a:gd name="adj" fmla="val 12813"/>
              </a:avLst>
            </a:prstGeom>
            <a:solidFill>
              <a:srgbClr val="A6AAA9"/>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691" name="Shape 691"/>
            <p:cNvSpPr/>
            <p:nvPr/>
          </p:nvSpPr>
          <p:spPr>
            <a:xfrm>
              <a:off x="150244" y="2778664"/>
              <a:ext cx="1160286"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2pm</a:t>
              </a:r>
            </a:p>
          </p:txBody>
        </p:sp>
        <p:sp>
          <p:nvSpPr>
            <p:cNvPr id="692" name="Shape 692"/>
            <p:cNvSpPr/>
            <p:nvPr/>
          </p:nvSpPr>
          <p:spPr>
            <a:xfrm>
              <a:off x="150244" y="4074064"/>
              <a:ext cx="1160286"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2pm</a:t>
              </a:r>
            </a:p>
          </p:txBody>
        </p:sp>
        <p:sp>
          <p:nvSpPr>
            <p:cNvPr id="693" name="Shape 693"/>
            <p:cNvSpPr/>
            <p:nvPr/>
          </p:nvSpPr>
          <p:spPr>
            <a:xfrm>
              <a:off x="0" y="0"/>
              <a:ext cx="1446617" cy="5387049"/>
            </a:xfrm>
            <a:prstGeom prst="roundRect">
              <a:avLst>
                <a:gd name="adj" fmla="val 2114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000"/>
              </a:pPr>
              <a:endParaRPr/>
            </a:p>
          </p:txBody>
        </p:sp>
      </p:gr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68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path" presetSubtype="0" fill="hold" nodeType="clickEffect">
                                  <p:stCondLst>
                                    <p:cond delay="0"/>
                                  </p:stCondLst>
                                  <p:childTnLst>
                                    <p:animMotion origin="layout" path="M 0.000000 0.000000 L 0.070443 0.000000" pathEditMode="relative">
                                      <p:cBhvr>
                                        <p:cTn id="10" dur="1000" fill="hold"/>
                                        <p:tgtEl>
                                          <p:spTgt spid="682"/>
                                        </p:tgtEl>
                                        <p:attrNameLst>
                                          <p:attrName>ppt_x</p:attrName>
                                          <p:attrName>ppt_y</p:attrName>
                                        </p:attrNameLst>
                                      </p:cBhvr>
                                    </p:animMotion>
                                  </p:childTnLst>
                                </p:cTn>
                              </p:par>
                            </p:childTnLst>
                          </p:cTn>
                        </p:par>
                        <p:par>
                          <p:cTn id="11" fill="hold">
                            <p:stCondLst>
                              <p:cond delay="1000"/>
                            </p:stCondLst>
                            <p:childTnLst>
                              <p:par>
                                <p:cTn id="12" presetID="1" presetClass="entr" presetSubtype="0" fill="hold" grpId="3" nodeType="afterEffect">
                                  <p:stCondLst>
                                    <p:cond delay="0"/>
                                  </p:stCondLst>
                                  <p:iterate>
                                    <p:tmAbs val="0"/>
                                  </p:iterate>
                                  <p:childTnLst>
                                    <p:set>
                                      <p:cBhvr>
                                        <p:cTn id="13" fill="hold"/>
                                        <p:tgtEl>
                                          <p:spTgt spid="688"/>
                                        </p:tgtEl>
                                        <p:attrNameLst>
                                          <p:attrName>style.visibility</p:attrName>
                                        </p:attrNameLst>
                                      </p:cBhvr>
                                      <p:to>
                                        <p:strVal val="visible"/>
                                      </p:to>
                                    </p:set>
                                  </p:childTnLst>
                                </p:cTn>
                              </p:par>
                            </p:childTnLst>
                          </p:cTn>
                        </p:par>
                        <p:par>
                          <p:cTn id="14" fill="hold">
                            <p:stCondLst>
                              <p:cond delay="1000"/>
                            </p:stCondLst>
                            <p:childTnLst>
                              <p:par>
                                <p:cTn id="15" presetID="1" presetClass="entr" presetSubtype="0" fill="hold" grpId="4" nodeType="afterEffect">
                                  <p:stCondLst>
                                    <p:cond delay="0"/>
                                  </p:stCondLst>
                                  <p:iterate>
                                    <p:tmAbs val="0"/>
                                  </p:iterate>
                                  <p:childTnLst>
                                    <p:set>
                                      <p:cBhvr>
                                        <p:cTn id="16" fill="hold"/>
                                        <p:tgtEl>
                                          <p:spTgt spid="694"/>
                                        </p:tgtEl>
                                        <p:attrNameLst>
                                          <p:attrName>style.visibility</p:attrName>
                                        </p:attrNameLst>
                                      </p:cBhvr>
                                      <p:to>
                                        <p:strVal val="visible"/>
                                      </p:to>
                                    </p:set>
                                  </p:childTnLst>
                                </p:cTn>
                              </p:par>
                            </p:childTnLst>
                          </p:cTn>
                        </p:par>
                        <p:par>
                          <p:cTn id="17" fill="hold">
                            <p:stCondLst>
                              <p:cond delay="0"/>
                            </p:stCondLst>
                            <p:childTnLst>
                              <p:par>
                                <p:cTn id="18" presetID="-1" presetClass="path" presetSubtype="0" fill="hold" nodeType="afterEffect">
                                  <p:stCondLst>
                                    <p:cond delay="0"/>
                                  </p:stCondLst>
                                  <p:childTnLst>
                                    <p:animMotion origin="layout" path="M 0.070443 0.000000 L 0.153242 0.000000" pathEditMode="relative">
                                      <p:cBhvr>
                                        <p:cTn id="19" dur="1000" fill="hold"/>
                                        <p:tgtEl>
                                          <p:spTgt spid="682"/>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2" grpId="1" animBg="1" advAuto="0"/>
      <p:bldP spid="688" grpId="3" animBg="1" advAuto="0"/>
      <p:bldP spid="694" grpId="4" animBg="1" advAuto="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00" name="Group 700"/>
          <p:cNvGrpSpPr/>
          <p:nvPr/>
        </p:nvGrpSpPr>
        <p:grpSpPr>
          <a:xfrm>
            <a:off x="18134037" y="5087342"/>
            <a:ext cx="1160286" cy="5046245"/>
            <a:chOff x="0" y="0"/>
            <a:chExt cx="1160285" cy="5046244"/>
          </a:xfrm>
        </p:grpSpPr>
        <p:sp>
          <p:nvSpPr>
            <p:cNvPr id="696" name="Shape 696"/>
            <p:cNvSpPr/>
            <p:nvPr/>
          </p:nvSpPr>
          <p:spPr>
            <a:xfrm>
              <a:off x="0" y="0"/>
              <a:ext cx="1160286" cy="1160045"/>
            </a:xfrm>
            <a:prstGeom prst="roundRect">
              <a:avLst>
                <a:gd name="adj" fmla="val 12813"/>
              </a:avLst>
            </a:prstGeom>
            <a:solidFill>
              <a:srgbClr val="A6AAA9"/>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697" name="Shape 697"/>
            <p:cNvSpPr/>
            <p:nvPr/>
          </p:nvSpPr>
          <p:spPr>
            <a:xfrm>
              <a:off x="0" y="1295400"/>
              <a:ext cx="1160286" cy="1160045"/>
            </a:xfrm>
            <a:prstGeom prst="roundRect">
              <a:avLst>
                <a:gd name="adj" fmla="val 12813"/>
              </a:avLst>
            </a:prstGeom>
            <a:solidFill>
              <a:srgbClr val="A6AAA9"/>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698" name="Shape 698"/>
            <p:cNvSpPr/>
            <p:nvPr/>
          </p:nvSpPr>
          <p:spPr>
            <a:xfrm>
              <a:off x="0" y="2590800"/>
              <a:ext cx="1160286" cy="1160045"/>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2pm</a:t>
              </a:r>
            </a:p>
          </p:txBody>
        </p:sp>
        <p:sp>
          <p:nvSpPr>
            <p:cNvPr id="699" name="Shape 699"/>
            <p:cNvSpPr/>
            <p:nvPr/>
          </p:nvSpPr>
          <p:spPr>
            <a:xfrm>
              <a:off x="0" y="3886200"/>
              <a:ext cx="1160286" cy="1160045"/>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2pm</a:t>
              </a:r>
            </a:p>
          </p:txBody>
        </p:sp>
      </p:grpSp>
      <p:grpSp>
        <p:nvGrpSpPr>
          <p:cNvPr id="706" name="Group 706"/>
          <p:cNvGrpSpPr/>
          <p:nvPr/>
        </p:nvGrpSpPr>
        <p:grpSpPr>
          <a:xfrm>
            <a:off x="15011992" y="4899477"/>
            <a:ext cx="1446617" cy="5387050"/>
            <a:chOff x="0" y="0"/>
            <a:chExt cx="1446616" cy="5387048"/>
          </a:xfrm>
        </p:grpSpPr>
        <p:sp>
          <p:nvSpPr>
            <p:cNvPr id="701" name="Shape 701"/>
            <p:cNvSpPr/>
            <p:nvPr/>
          </p:nvSpPr>
          <p:spPr>
            <a:xfrm>
              <a:off x="150243" y="187864"/>
              <a:ext cx="1160287"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702" name="Shape 702"/>
            <p:cNvSpPr/>
            <p:nvPr/>
          </p:nvSpPr>
          <p:spPr>
            <a:xfrm>
              <a:off x="150243" y="1483264"/>
              <a:ext cx="1160287"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703" name="Shape 703"/>
            <p:cNvSpPr/>
            <p:nvPr/>
          </p:nvSpPr>
          <p:spPr>
            <a:xfrm>
              <a:off x="150243" y="2778664"/>
              <a:ext cx="1160287"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2pm</a:t>
              </a:r>
            </a:p>
          </p:txBody>
        </p:sp>
        <p:sp>
          <p:nvSpPr>
            <p:cNvPr id="704" name="Shape 704"/>
            <p:cNvSpPr/>
            <p:nvPr/>
          </p:nvSpPr>
          <p:spPr>
            <a:xfrm>
              <a:off x="150243" y="4074064"/>
              <a:ext cx="1160287"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2pm</a:t>
              </a:r>
            </a:p>
          </p:txBody>
        </p:sp>
        <p:sp>
          <p:nvSpPr>
            <p:cNvPr id="705" name="Shape 705"/>
            <p:cNvSpPr/>
            <p:nvPr/>
          </p:nvSpPr>
          <p:spPr>
            <a:xfrm>
              <a:off x="0" y="0"/>
              <a:ext cx="1446617" cy="5387049"/>
            </a:xfrm>
            <a:prstGeom prst="roundRect">
              <a:avLst>
                <a:gd name="adj" fmla="val 2114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000"/>
              </a:pPr>
              <a:endParaRPr/>
            </a:p>
          </p:txBody>
        </p:sp>
      </p:grpSp>
      <p:grpSp>
        <p:nvGrpSpPr>
          <p:cNvPr id="713" name="Group 713"/>
          <p:cNvGrpSpPr/>
          <p:nvPr/>
        </p:nvGrpSpPr>
        <p:grpSpPr>
          <a:xfrm>
            <a:off x="1530465" y="8380402"/>
            <a:ext cx="10508368" cy="1184286"/>
            <a:chOff x="0" y="0"/>
            <a:chExt cx="10508366" cy="1184285"/>
          </a:xfrm>
        </p:grpSpPr>
        <p:sp>
          <p:nvSpPr>
            <p:cNvPr id="707" name="Shape 707"/>
            <p:cNvSpPr/>
            <p:nvPr/>
          </p:nvSpPr>
          <p:spPr>
            <a:xfrm>
              <a:off x="679142" y="0"/>
              <a:ext cx="9829225" cy="0"/>
            </a:xfrm>
            <a:prstGeom prst="line">
              <a:avLst/>
            </a:prstGeom>
            <a:noFill/>
            <a:ln w="762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sp>
          <p:nvSpPr>
            <p:cNvPr id="708" name="Shape 708"/>
            <p:cNvSpPr/>
            <p:nvPr/>
          </p:nvSpPr>
          <p:spPr>
            <a:xfrm>
              <a:off x="0" y="76210"/>
              <a:ext cx="1332310" cy="7524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defRPr sz="4000" b="1">
                  <a:latin typeface="Helvetica"/>
                  <a:ea typeface="Helvetica"/>
                  <a:cs typeface="Helvetica"/>
                  <a:sym typeface="Helvetica"/>
                </a:defRPr>
              </a:lvl1pPr>
            </a:lstStyle>
            <a:p>
              <a:r>
                <a:t>Time</a:t>
              </a:r>
            </a:p>
          </p:txBody>
        </p:sp>
        <p:sp>
          <p:nvSpPr>
            <p:cNvPr id="709" name="Shape 709"/>
            <p:cNvSpPr/>
            <p:nvPr/>
          </p:nvSpPr>
          <p:spPr>
            <a:xfrm flipV="1">
              <a:off x="3219334" y="26997"/>
              <a:ext cx="1" cy="304801"/>
            </a:xfrm>
            <a:prstGeom prst="line">
              <a:avLst/>
            </a:prstGeom>
            <a:noFill/>
            <a:ln w="762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710" name="Shape 710"/>
            <p:cNvSpPr/>
            <p:nvPr/>
          </p:nvSpPr>
          <p:spPr>
            <a:xfrm flipV="1">
              <a:off x="7359534" y="26997"/>
              <a:ext cx="1" cy="304801"/>
            </a:xfrm>
            <a:prstGeom prst="line">
              <a:avLst/>
            </a:prstGeom>
            <a:noFill/>
            <a:ln w="762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711" name="Shape 711"/>
            <p:cNvSpPr/>
            <p:nvPr/>
          </p:nvSpPr>
          <p:spPr>
            <a:xfrm>
              <a:off x="2475662" y="266710"/>
              <a:ext cx="1487346" cy="9175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5100" b="1">
                  <a:latin typeface="Helvetica"/>
                  <a:ea typeface="Helvetica"/>
                  <a:cs typeface="Helvetica"/>
                  <a:sym typeface="Helvetica"/>
                </a:defRPr>
              </a:lvl1pPr>
            </a:lstStyle>
            <a:p>
              <a:r>
                <a:t>1pm</a:t>
              </a:r>
            </a:p>
          </p:txBody>
        </p:sp>
        <p:sp>
          <p:nvSpPr>
            <p:cNvPr id="712" name="Shape 712"/>
            <p:cNvSpPr/>
            <p:nvPr/>
          </p:nvSpPr>
          <p:spPr>
            <a:xfrm>
              <a:off x="6615862" y="266710"/>
              <a:ext cx="1487345" cy="9175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5100" b="1">
                  <a:latin typeface="Helvetica"/>
                  <a:ea typeface="Helvetica"/>
                  <a:cs typeface="Helvetica"/>
                  <a:sym typeface="Helvetica"/>
                </a:defRPr>
              </a:lvl1pPr>
            </a:lstStyle>
            <a:p>
              <a:r>
                <a:t>2pm</a:t>
              </a:r>
            </a:p>
          </p:txBody>
        </p:sp>
      </p:grpSp>
      <p:sp>
        <p:nvSpPr>
          <p:cNvPr id="714" name="Shape 714"/>
          <p:cNvSpPr/>
          <p:nvPr/>
        </p:nvSpPr>
        <p:spPr>
          <a:xfrm>
            <a:off x="6784847" y="7000859"/>
            <a:ext cx="1" cy="1184287"/>
          </a:xfrm>
          <a:prstGeom prst="line">
            <a:avLst/>
          </a:prstGeom>
          <a:ln w="165100">
            <a:solidFill>
              <a:schemeClr val="accent5">
                <a:hueOff val="-444211"/>
                <a:satOff val="-14915"/>
                <a:lumOff val="22857"/>
              </a:schemeClr>
            </a:solidFill>
            <a:miter lim="400000"/>
            <a:tailEnd type="triangle"/>
          </a:ln>
        </p:spPr>
        <p:txBody>
          <a:bodyPr lIns="71437" tIns="71437" rIns="71437" bIns="71437" anchor="ctr"/>
          <a:lstStyle/>
          <a:p>
            <a:pPr>
              <a:defRPr sz="3200"/>
            </a:pPr>
            <a:endParaRPr/>
          </a:p>
        </p:txBody>
      </p:sp>
      <p:grpSp>
        <p:nvGrpSpPr>
          <p:cNvPr id="720" name="Group 720"/>
          <p:cNvGrpSpPr/>
          <p:nvPr/>
        </p:nvGrpSpPr>
        <p:grpSpPr>
          <a:xfrm>
            <a:off x="15011992" y="4899477"/>
            <a:ext cx="1446617" cy="5387050"/>
            <a:chOff x="0" y="0"/>
            <a:chExt cx="1446616" cy="5387048"/>
          </a:xfrm>
        </p:grpSpPr>
        <p:sp>
          <p:nvSpPr>
            <p:cNvPr id="715" name="Shape 715"/>
            <p:cNvSpPr/>
            <p:nvPr/>
          </p:nvSpPr>
          <p:spPr>
            <a:xfrm>
              <a:off x="150243" y="187864"/>
              <a:ext cx="1160287" cy="1160046"/>
            </a:xfrm>
            <a:prstGeom prst="roundRect">
              <a:avLst>
                <a:gd name="adj" fmla="val 12813"/>
              </a:avLst>
            </a:prstGeom>
            <a:solidFill>
              <a:srgbClr val="A6AAA9"/>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716" name="Shape 716"/>
            <p:cNvSpPr/>
            <p:nvPr/>
          </p:nvSpPr>
          <p:spPr>
            <a:xfrm>
              <a:off x="150243" y="1483264"/>
              <a:ext cx="1160287" cy="1160046"/>
            </a:xfrm>
            <a:prstGeom prst="roundRect">
              <a:avLst>
                <a:gd name="adj" fmla="val 12813"/>
              </a:avLst>
            </a:prstGeom>
            <a:solidFill>
              <a:srgbClr val="A6AAA9"/>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1pm</a:t>
              </a:r>
            </a:p>
          </p:txBody>
        </p:sp>
        <p:sp>
          <p:nvSpPr>
            <p:cNvPr id="717" name="Shape 717"/>
            <p:cNvSpPr/>
            <p:nvPr/>
          </p:nvSpPr>
          <p:spPr>
            <a:xfrm>
              <a:off x="150243" y="2778664"/>
              <a:ext cx="1160287"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2pm</a:t>
              </a:r>
            </a:p>
          </p:txBody>
        </p:sp>
        <p:sp>
          <p:nvSpPr>
            <p:cNvPr id="718" name="Shape 718"/>
            <p:cNvSpPr/>
            <p:nvPr/>
          </p:nvSpPr>
          <p:spPr>
            <a:xfrm>
              <a:off x="150243" y="4074064"/>
              <a:ext cx="1160287" cy="1160046"/>
            </a:xfrm>
            <a:prstGeom prst="roundRect">
              <a:avLst>
                <a:gd name="adj" fmla="val 12813"/>
              </a:avLst>
            </a:prstGeom>
            <a:solidFill>
              <a:srgbClr val="000000"/>
            </a:solid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3000" b="1">
                  <a:solidFill>
                    <a:srgbClr val="FFFFFF"/>
                  </a:solidFill>
                  <a:latin typeface="Helvetica"/>
                  <a:ea typeface="Helvetica"/>
                  <a:cs typeface="Helvetica"/>
                  <a:sym typeface="Helvetica"/>
                </a:defRPr>
              </a:lvl1pPr>
            </a:lstStyle>
            <a:p>
              <a:r>
                <a:t>2pm</a:t>
              </a:r>
            </a:p>
          </p:txBody>
        </p:sp>
        <p:sp>
          <p:nvSpPr>
            <p:cNvPr id="719" name="Shape 719"/>
            <p:cNvSpPr/>
            <p:nvPr/>
          </p:nvSpPr>
          <p:spPr>
            <a:xfrm>
              <a:off x="0" y="0"/>
              <a:ext cx="1446617" cy="5387049"/>
            </a:xfrm>
            <a:prstGeom prst="roundRect">
              <a:avLst>
                <a:gd name="adj" fmla="val 2114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000"/>
              </a:pPr>
              <a:endParaRPr/>
            </a:p>
          </p:txBody>
        </p:sp>
      </p:grpSp>
      <p:sp>
        <p:nvSpPr>
          <p:cNvPr id="721" name="Shape 721"/>
          <p:cNvSpPr/>
          <p:nvPr/>
        </p:nvSpPr>
        <p:spPr>
          <a:xfrm>
            <a:off x="17983792" y="4899477"/>
            <a:ext cx="1446617" cy="5387050"/>
          </a:xfrm>
          <a:prstGeom prst="roundRect">
            <a:avLst>
              <a:gd name="adj" fmla="val 21148"/>
            </a:avLst>
          </a:prstGeom>
          <a:ln w="63500">
            <a:solidFill>
              <a:srgbClr val="000000"/>
            </a:solidFill>
            <a:custDash>
              <a:ds d="200000" sp="200000"/>
            </a:custDash>
            <a:miter lim="400000"/>
          </a:ln>
        </p:spPr>
        <p:txBody>
          <a:bodyPr lIns="71437" tIns="71437" rIns="71437" bIns="71437" anchor="ctr"/>
          <a:lstStyle/>
          <a:p>
            <a:pPr>
              <a:defRPr sz="3000"/>
            </a:pPr>
            <a:endParaRPr/>
          </a:p>
        </p:txBody>
      </p:sp>
      <p:sp>
        <p:nvSpPr>
          <p:cNvPr id="722" name="Shape 722"/>
          <p:cNvSpPr/>
          <p:nvPr/>
        </p:nvSpPr>
        <p:spPr>
          <a:xfrm>
            <a:off x="20701592" y="4899477"/>
            <a:ext cx="1446617" cy="5387050"/>
          </a:xfrm>
          <a:prstGeom prst="roundRect">
            <a:avLst>
              <a:gd name="adj" fmla="val 21148"/>
            </a:avLst>
          </a:prstGeom>
          <a:ln w="63500">
            <a:solidFill>
              <a:srgbClr val="000000"/>
            </a:solidFill>
            <a:custDash>
              <a:ds d="200000" sp="200000"/>
            </a:custDash>
            <a:miter lim="400000"/>
          </a:ln>
        </p:spPr>
        <p:txBody>
          <a:bodyPr lIns="71437" tIns="71437" rIns="71437" bIns="71437" anchor="ctr"/>
          <a:lstStyle/>
          <a:p>
            <a:pPr>
              <a:defRPr sz="3000"/>
            </a:pPr>
            <a:endParaRPr/>
          </a:p>
        </p:txBody>
      </p:sp>
      <p:sp>
        <p:nvSpPr>
          <p:cNvPr id="723" name="Shape 723"/>
          <p:cNvSpPr>
            <a:spLocks noGrp="1"/>
          </p:cNvSpPr>
          <p:nvPr>
            <p:ph type="title"/>
          </p:nvPr>
        </p:nvSpPr>
        <p:spPr>
          <a:xfrm>
            <a:off x="2774553" y="5953"/>
            <a:ext cx="18834895" cy="3036094"/>
          </a:xfrm>
          <a:prstGeom prst="rect">
            <a:avLst/>
          </a:prstGeom>
        </p:spPr>
        <p:txBody>
          <a:bodyPr>
            <a:normAutofit fontScale="90000"/>
          </a:bodyPr>
          <a:lstStyle/>
          <a:p>
            <a:pPr defTabSz="698301">
              <a:defRPr sz="9520"/>
            </a:pPr>
            <a:r>
              <a:t>Rule 4: Grouping By Death Time </a:t>
            </a:r>
            <a:r>
              <a:rPr>
                <a:solidFill>
                  <a:schemeClr val="accent5">
                    <a:hueOff val="-444211"/>
                    <a:satOff val="-14915"/>
                    <a:lumOff val="22857"/>
                  </a:schemeClr>
                </a:solidFill>
              </a:rPr>
              <a:t>Violation</a:t>
            </a:r>
          </a:p>
        </p:txBody>
      </p:sp>
      <p:sp>
        <p:nvSpPr>
          <p:cNvPr id="724" name="Shape 724"/>
          <p:cNvSpPr/>
          <p:nvPr/>
        </p:nvSpPr>
        <p:spPr>
          <a:xfrm>
            <a:off x="16611600" y="3303283"/>
            <a:ext cx="7010400" cy="1303208"/>
          </a:xfrm>
          <a:prstGeom prst="roundRect">
            <a:avLst>
              <a:gd name="adj" fmla="val 22120"/>
            </a:avLst>
          </a:prstGeom>
          <a:solidFill>
            <a:schemeClr val="accent5">
              <a:hueOff val="-444211"/>
              <a:satOff val="-14915"/>
              <a:lumOff val="22857"/>
            </a:schemeClr>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5600" b="1">
                <a:solidFill>
                  <a:srgbClr val="FFFFFF"/>
                </a:solidFill>
                <a:latin typeface="Helvetica"/>
                <a:ea typeface="Helvetica"/>
                <a:cs typeface="Helvetica"/>
                <a:sym typeface="Helvetica"/>
              </a:defRPr>
            </a:lvl1pPr>
          </a:lstStyle>
          <a:p>
            <a:r>
              <a:t>Data movement!!!</a:t>
            </a:r>
          </a:p>
        </p:txBody>
      </p:sp>
      <p:sp>
        <p:nvSpPr>
          <p:cNvPr id="725" name="Shape 725"/>
          <p:cNvSpPr/>
          <p:nvPr/>
        </p:nvSpPr>
        <p:spPr>
          <a:xfrm>
            <a:off x="18126957" y="7678142"/>
            <a:ext cx="1160286" cy="1160045"/>
          </a:xfrm>
          <a:prstGeom prst="roundRect">
            <a:avLst>
              <a:gd name="adj" fmla="val 12813"/>
            </a:avLst>
          </a:prstGeom>
          <a:solidFill>
            <a:srgbClr val="00000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1">
                <a:solidFill>
                  <a:srgbClr val="FFFFFF"/>
                </a:solidFill>
                <a:latin typeface="Helvetica"/>
                <a:ea typeface="Helvetica"/>
                <a:cs typeface="Helvetica"/>
                <a:sym typeface="Helvetica"/>
              </a:defRPr>
            </a:lvl1pPr>
          </a:lstStyle>
          <a:p>
            <a:r>
              <a:t>2pm</a:t>
            </a:r>
          </a:p>
        </p:txBody>
      </p:sp>
      <p:sp>
        <p:nvSpPr>
          <p:cNvPr id="726" name="Shape 726"/>
          <p:cNvSpPr/>
          <p:nvPr/>
        </p:nvSpPr>
        <p:spPr>
          <a:xfrm>
            <a:off x="18152357" y="8973542"/>
            <a:ext cx="1160286" cy="1160045"/>
          </a:xfrm>
          <a:prstGeom prst="roundRect">
            <a:avLst>
              <a:gd name="adj" fmla="val 12813"/>
            </a:avLst>
          </a:prstGeom>
          <a:solidFill>
            <a:srgbClr val="000000"/>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000" b="1">
                <a:solidFill>
                  <a:srgbClr val="FFFFFF"/>
                </a:solidFill>
                <a:latin typeface="Helvetica"/>
                <a:ea typeface="Helvetica"/>
                <a:cs typeface="Helvetica"/>
                <a:sym typeface="Helvetica"/>
              </a:defRPr>
            </a:lvl1pPr>
          </a:lstStyle>
          <a:p>
            <a:r>
              <a:t>2pm</a:t>
            </a:r>
          </a:p>
        </p:txBody>
      </p:sp>
      <p:sp>
        <p:nvSpPr>
          <p:cNvPr id="727" name="Shape 727"/>
          <p:cNvSpPr/>
          <p:nvPr/>
        </p:nvSpPr>
        <p:spPr>
          <a:xfrm>
            <a:off x="18019712" y="10579513"/>
            <a:ext cx="1425576" cy="1806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lvl1pPr>
              <a:defRPr sz="10000"/>
            </a:lvl1pPr>
          </a:lstStyle>
          <a:p>
            <a:r>
              <a:t>😞</a:t>
            </a:r>
          </a:p>
        </p:txBody>
      </p:sp>
      <p:sp>
        <p:nvSpPr>
          <p:cNvPr id="728" name="Shape 728"/>
          <p:cNvSpPr/>
          <p:nvPr/>
        </p:nvSpPr>
        <p:spPr>
          <a:xfrm>
            <a:off x="6159534" y="2915609"/>
            <a:ext cx="12326952" cy="3443807"/>
          </a:xfrm>
          <a:prstGeom prst="roundRect">
            <a:avLst>
              <a:gd name="adj" fmla="val 12000"/>
            </a:avLst>
          </a:prstGeom>
          <a:solidFill>
            <a:srgbClr val="FFFFFF"/>
          </a:solidFill>
          <a:ln w="203200">
            <a:solidFill>
              <a:schemeClr val="accent5">
                <a:hueOff val="-444211"/>
                <a:satOff val="-14915"/>
                <a:lumOff val="22857"/>
              </a:schemeClr>
            </a:solidFill>
            <a:miter lim="400000"/>
          </a:ln>
          <a:extLst>
            <a:ext uri="{C572A759-6A51-4108-AA02-DFA0A04FC94B}">
              <ma14:wrappingTextBoxFlag xmlns="" xmlns:ma14="http://schemas.microsoft.com/office/mac/drawingml/2011/main" val="1"/>
            </a:ext>
          </a:extLst>
        </p:spPr>
        <p:txBody>
          <a:bodyPr lIns="71437" tIns="71437" rIns="71437" bIns="71437" anchor="ctr"/>
          <a:lstStyle/>
          <a:p>
            <a:pPr>
              <a:defRPr sz="6200">
                <a:solidFill>
                  <a:schemeClr val="accent5">
                    <a:hueOff val="-444211"/>
                    <a:satOff val="-14915"/>
                    <a:lumOff val="22857"/>
                  </a:schemeClr>
                </a:solidFill>
              </a:defRPr>
            </a:pPr>
            <a:r>
              <a:t>If you violate the rule:</a:t>
            </a:r>
          </a:p>
          <a:p>
            <a:pPr marL="1371600" indent="-457200" algn="l">
              <a:buSzPct val="75000"/>
              <a:buChar char="-"/>
              <a:defRPr sz="6200" b="1">
                <a:solidFill>
                  <a:schemeClr val="accent5">
                    <a:hueOff val="-444211"/>
                    <a:satOff val="-14915"/>
                    <a:lumOff val="22857"/>
                  </a:schemeClr>
                </a:solidFill>
                <a:latin typeface="Helvetica"/>
                <a:ea typeface="Helvetica"/>
                <a:cs typeface="Helvetica"/>
                <a:sym typeface="Helvetica"/>
              </a:defRPr>
            </a:pPr>
            <a:r>
              <a:t>Performance penalty</a:t>
            </a:r>
          </a:p>
          <a:p>
            <a:pPr marL="1371600" indent="-457200" algn="l">
              <a:buSzPct val="75000"/>
              <a:buChar char="-"/>
              <a:defRPr sz="6200" b="1">
                <a:solidFill>
                  <a:schemeClr val="accent5">
                    <a:hueOff val="-444211"/>
                    <a:satOff val="-14915"/>
                    <a:lumOff val="22857"/>
                  </a:schemeClr>
                </a:solidFill>
                <a:latin typeface="Helvetica"/>
                <a:ea typeface="Helvetica"/>
                <a:cs typeface="Helvetica"/>
                <a:sym typeface="Helvetica"/>
              </a:defRPr>
            </a:pPr>
            <a:r>
              <a:t>Write amplification</a:t>
            </a:r>
          </a:p>
        </p:txBody>
      </p:sp>
      <p:sp>
        <p:nvSpPr>
          <p:cNvPr id="729" name="Shape 729"/>
          <p:cNvSpPr/>
          <p:nvPr/>
        </p:nvSpPr>
        <p:spPr>
          <a:xfrm>
            <a:off x="4483134" y="6835823"/>
            <a:ext cx="15679751" cy="6130648"/>
          </a:xfrm>
          <a:prstGeom prst="roundRect">
            <a:avLst>
              <a:gd name="adj" fmla="val 6741"/>
            </a:avLst>
          </a:prstGeom>
          <a:solidFill>
            <a:srgbClr val="FFFFFF"/>
          </a:solidFill>
          <a:ln w="203200">
            <a:solidFill>
              <a:schemeClr val="accent5">
                <a:hueOff val="-444211"/>
                <a:satOff val="-14915"/>
                <a:lumOff val="22857"/>
              </a:schemeClr>
            </a:solidFill>
            <a:miter lim="400000"/>
          </a:ln>
          <a:extLst>
            <a:ext uri="{C572A759-6A51-4108-AA02-DFA0A04FC94B}">
              <ma14:wrappingTextBoxFlag xmlns="" xmlns:ma14="http://schemas.microsoft.com/office/mac/drawingml/2011/main" val="1"/>
            </a:ext>
          </a:extLst>
        </p:spPr>
        <p:txBody>
          <a:bodyPr lIns="71437" tIns="71437" rIns="71437" bIns="71437" anchor="ctr"/>
          <a:lstStyle/>
          <a:p>
            <a:pPr>
              <a:defRPr sz="5500">
                <a:solidFill>
                  <a:schemeClr val="accent5">
                    <a:hueOff val="-444211"/>
                    <a:satOff val="-14915"/>
                    <a:lumOff val="22857"/>
                  </a:schemeClr>
                </a:solidFill>
              </a:defRPr>
            </a:pPr>
            <a:r>
              <a:t>Performance impact:</a:t>
            </a:r>
          </a:p>
          <a:p>
            <a:pPr defTabSz="584200">
              <a:defRPr sz="5500" b="1">
                <a:solidFill>
                  <a:schemeClr val="accent5">
                    <a:hueOff val="-444211"/>
                    <a:satOff val="-14915"/>
                    <a:lumOff val="22857"/>
                  </a:schemeClr>
                </a:solidFill>
                <a:latin typeface="Helvetica"/>
                <a:ea typeface="Helvetica"/>
                <a:cs typeface="Helvetica"/>
                <a:sym typeface="Helvetica"/>
              </a:defRPr>
            </a:pPr>
            <a:r>
              <a:t>4.8x write bandwidth</a:t>
            </a:r>
          </a:p>
          <a:p>
            <a:pPr defTabSz="584200">
              <a:defRPr sz="5500" b="1">
                <a:solidFill>
                  <a:schemeClr val="accent5">
                    <a:hueOff val="-444211"/>
                    <a:satOff val="-14915"/>
                    <a:lumOff val="22857"/>
                  </a:schemeClr>
                </a:solidFill>
                <a:latin typeface="Helvetica"/>
                <a:ea typeface="Helvetica"/>
                <a:cs typeface="Helvetica"/>
                <a:sym typeface="Helvetica"/>
              </a:defRPr>
            </a:pPr>
            <a:r>
              <a:t>1.6x throughput</a:t>
            </a:r>
          </a:p>
          <a:p>
            <a:pPr defTabSz="584200">
              <a:defRPr sz="5500" b="1">
                <a:solidFill>
                  <a:schemeClr val="accent5">
                    <a:hueOff val="-444211"/>
                    <a:satOff val="-14915"/>
                    <a:lumOff val="22857"/>
                  </a:schemeClr>
                </a:solidFill>
                <a:latin typeface="Helvetica"/>
                <a:ea typeface="Helvetica"/>
                <a:cs typeface="Helvetica"/>
                <a:sym typeface="Helvetica"/>
              </a:defRPr>
            </a:pPr>
            <a:r>
              <a:t>1.8x block erasure count</a:t>
            </a:r>
          </a:p>
          <a:p>
            <a:pPr defTabSz="584200">
              <a:defRPr sz="1800" b="1">
                <a:solidFill>
                  <a:schemeClr val="accent5">
                    <a:hueOff val="-444211"/>
                    <a:satOff val="-14915"/>
                    <a:lumOff val="22857"/>
                  </a:schemeClr>
                </a:solidFill>
                <a:latin typeface="Helvetica"/>
                <a:ea typeface="Helvetica"/>
                <a:cs typeface="Helvetica"/>
                <a:sym typeface="Helvetica"/>
              </a:defRPr>
            </a:pPr>
            <a:endParaRPr/>
          </a:p>
          <a:p>
            <a:pPr defTabSz="584200">
              <a:defRPr sz="1800" b="1">
                <a:solidFill>
                  <a:schemeClr val="accent5">
                    <a:hueOff val="-444211"/>
                    <a:satOff val="-14915"/>
                    <a:lumOff val="22857"/>
                  </a:schemeClr>
                </a:solidFill>
                <a:latin typeface="Helvetica"/>
                <a:ea typeface="Helvetica"/>
                <a:cs typeface="Helvetica"/>
                <a:sym typeface="Helvetica"/>
              </a:defRPr>
            </a:pPr>
            <a:r>
              <a:t>C. Lee, D. Sim, J.-Y. Hwang, and S. Cho. F2FS: A New File System for Flash Storage. In Proceedings of the 13th USENIX Conference on File and Storage Technologies (FAST ’15), Santa Clara, California, February 2015. </a:t>
            </a:r>
          </a:p>
          <a:p>
            <a:pPr defTabSz="584200">
              <a:defRPr sz="1800" b="1">
                <a:solidFill>
                  <a:schemeClr val="accent5">
                    <a:hueOff val="-444211"/>
                    <a:satOff val="-14915"/>
                    <a:lumOff val="22857"/>
                  </a:schemeClr>
                </a:solidFill>
                <a:latin typeface="Helvetica"/>
                <a:ea typeface="Helvetica"/>
                <a:cs typeface="Helvetica"/>
                <a:sym typeface="Helvetica"/>
              </a:defRPr>
            </a:pPr>
            <a:r>
              <a:t>J.-U. Kang, J. Hyun, H. Maeng, and S. Cho. The Multi- streamed Solid-State Drive. In 6th USENIX Workshop on Hot Topics in Storage and File Systems (HotStorage ’14), Philadelphia, PA, June 2014. </a:t>
            </a:r>
          </a:p>
          <a:p>
            <a:pPr defTabSz="584200">
              <a:defRPr sz="1800" b="1">
                <a:solidFill>
                  <a:schemeClr val="accent5">
                    <a:hueOff val="-444211"/>
                    <a:satOff val="-14915"/>
                    <a:lumOff val="22857"/>
                  </a:schemeClr>
                </a:solidFill>
                <a:latin typeface="Helvetica"/>
                <a:ea typeface="Helvetica"/>
                <a:cs typeface="Helvetica"/>
                <a:sym typeface="Helvetica"/>
              </a:defRPr>
            </a:pPr>
            <a:r>
              <a:t>	.	Y. Cheng, F. Douglis, P. Shilane, G. Wallace, P. Desnoyers, and K. Li. Erasing Belady’s Limitations: In Search of Flash Cache Offline Optimality. In 2016 USENIX Annual Technical Conference (USENIX ATC 16), pages 379–392, Denver, CO, 2016. USENIX Association. </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path" presetSubtype="0" accel="50000" decel="50000" fill="hold" nodeType="clickEffect">
                                  <p:stCondLst>
                                    <p:cond delay="0"/>
                                  </p:stCondLst>
                                  <p:childTnLst>
                                    <p:animMotion origin="layout" path="M 0.000000 0.000000 L 0.111126 -0.188889" pathEditMode="relative">
                                      <p:cBhvr>
                                        <p:cTn id="6" dur="1000" fill="hold"/>
                                        <p:tgtEl>
                                          <p:spTgt spid="725"/>
                                        </p:tgtEl>
                                        <p:attrNameLst>
                                          <p:attrName>ppt_x</p:attrName>
                                          <p:attrName>ppt_y</p:attrName>
                                        </p:attrNameLst>
                                      </p:cBhvr>
                                    </p:animMotion>
                                  </p:childTnLst>
                                </p:cTn>
                              </p:par>
                            </p:childTnLst>
                          </p:cTn>
                        </p:par>
                        <p:par>
                          <p:cTn id="7" fill="hold">
                            <p:stCondLst>
                              <p:cond delay="0"/>
                            </p:stCondLst>
                            <p:childTnLst>
                              <p:par>
                                <p:cTn id="8" presetID="-1" presetClass="path" presetSubtype="0" accel="50000" decel="50000" fill="hold" nodeType="afterEffect">
                                  <p:stCondLst>
                                    <p:cond delay="0"/>
                                  </p:stCondLst>
                                  <p:childTnLst>
                                    <p:animMotion origin="layout" path="M 0.000000 0.000000 L 0.111126 -0.188889" pathEditMode="relative">
                                      <p:cBhvr>
                                        <p:cTn id="9" dur="1000" fill="hold"/>
                                        <p:tgtEl>
                                          <p:spTgt spid="726"/>
                                        </p:tgtEl>
                                        <p:attrNameLst>
                                          <p:attrName>ppt_x</p:attrName>
                                          <p:attrName>ppt_y</p:attrName>
                                        </p:attrNameLst>
                                      </p:cBhvr>
                                    </p:animMotion>
                                  </p:childTnLst>
                                </p:cTn>
                              </p:par>
                            </p:childTnLst>
                          </p:cTn>
                        </p:par>
                      </p:childTnLst>
                    </p:cTn>
                  </p:par>
                  <p:par>
                    <p:cTn id="10" fill="hold">
                      <p:stCondLst>
                        <p:cond delay="indefinite"/>
                      </p:stCondLst>
                      <p:childTnLst>
                        <p:par>
                          <p:cTn id="11" fill="hold">
                            <p:stCondLst>
                              <p:cond delay="0"/>
                            </p:stCondLst>
                            <p:childTnLst>
                              <p:par>
                                <p:cTn id="12" presetID="9" presetClass="exit" fill="hold" grpId="3" nodeType="clickEffect">
                                  <p:stCondLst>
                                    <p:cond delay="0"/>
                                  </p:stCondLst>
                                  <p:iterate>
                                    <p:tmAbs val="0"/>
                                  </p:iterate>
                                  <p:childTnLst>
                                    <p:animEffect transition="out" filter="dissolve">
                                      <p:cBhvr>
                                        <p:cTn id="13" dur="1000" fill="hold"/>
                                        <p:tgtEl>
                                          <p:spTgt spid="700"/>
                                        </p:tgtEl>
                                      </p:cBhvr>
                                    </p:animEffect>
                                    <p:set>
                                      <p:cBhvr>
                                        <p:cTn id="14" fill="hold">
                                          <p:stCondLst>
                                            <p:cond delay="999"/>
                                          </p:stCondLst>
                                        </p:cTn>
                                        <p:tgtEl>
                                          <p:spTgt spid="700"/>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724"/>
                                        </p:tgtEl>
                                        <p:attrNameLst>
                                          <p:attrName>style.visibility</p:attrName>
                                        </p:attrNameLst>
                                      </p:cBhvr>
                                      <p:to>
                                        <p:strVal val="visible"/>
                                      </p:to>
                                    </p:set>
                                  </p:childTnLst>
                                </p:cTn>
                              </p:par>
                            </p:childTnLst>
                          </p:cTn>
                        </p:par>
                        <p:par>
                          <p:cTn id="19" fill="hold">
                            <p:stCondLst>
                              <p:cond delay="0"/>
                            </p:stCondLst>
                            <p:childTnLst>
                              <p:par>
                                <p:cTn id="20" presetID="35" presetClass="emph" presetSubtype="0" repeatCount="2000" fill="hold" grpId="5" nodeType="afterEffect">
                                  <p:stCondLst>
                                    <p:cond delay="0"/>
                                  </p:stCondLst>
                                  <p:childTnLst>
                                    <p:anim calcmode="discrete" valueType="str">
                                      <p:cBhvr>
                                        <p:cTn id="21" dur="1000" fill="hold"/>
                                        <p:tgtEl>
                                          <p:spTgt spid="724"/>
                                        </p:tgtEl>
                                        <p:attrNameLst>
                                          <p:attrName>style.visibility</p:attrName>
                                        </p:attrNameLst>
                                      </p:cBhvr>
                                      <p:tavLst>
                                        <p:tav tm="0">
                                          <p:val>
                                            <p:strVal val="hidden"/>
                                          </p:val>
                                        </p:tav>
                                        <p:tav tm="50000">
                                          <p:val>
                                            <p:strVal val="visible"/>
                                          </p:val>
                                        </p:tav>
                                      </p:tavLst>
                                    </p:anim>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6" nodeType="clickEffect">
                                  <p:stCondLst>
                                    <p:cond delay="0"/>
                                  </p:stCondLst>
                                  <p:iterate>
                                    <p:tmAbs val="0"/>
                                  </p:iterate>
                                  <p:childTnLst>
                                    <p:set>
                                      <p:cBhvr>
                                        <p:cTn id="25" fill="hold"/>
                                        <p:tgtEl>
                                          <p:spTgt spid="727"/>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7" nodeType="clickEffect">
                                  <p:stCondLst>
                                    <p:cond delay="0"/>
                                  </p:stCondLst>
                                  <p:iterate>
                                    <p:tmAbs val="0"/>
                                  </p:iterate>
                                  <p:childTnLst>
                                    <p:set>
                                      <p:cBhvr>
                                        <p:cTn id="29" fill="hold"/>
                                        <p:tgtEl>
                                          <p:spTgt spid="728"/>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8" nodeType="clickEffect">
                                  <p:stCondLst>
                                    <p:cond delay="0"/>
                                  </p:stCondLst>
                                  <p:iterate>
                                    <p:tmAbs val="0"/>
                                  </p:iterate>
                                  <p:childTnLst>
                                    <p:set>
                                      <p:cBhvr>
                                        <p:cTn id="33" fill="hold"/>
                                        <p:tgtEl>
                                          <p:spTgt spid="7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0" grpId="3" animBg="1" advAuto="0"/>
      <p:bldP spid="724" grpId="4" animBg="1" advAuto="0"/>
      <p:bldP spid="724" grpId="5" animBg="1" advAuto="0"/>
      <p:bldP spid="727" grpId="6" animBg="1" advAuto="0"/>
      <p:bldP spid="728" grpId="7" animBg="1" advAuto="0"/>
      <p:bldP spid="729" grpId="8" animBg="1" advAuto="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1" name="Shape 731"/>
          <p:cNvSpPr>
            <a:spLocks noGrp="1"/>
          </p:cNvSpPr>
          <p:nvPr>
            <p:ph type="title"/>
          </p:nvPr>
        </p:nvSpPr>
        <p:spPr>
          <a:xfrm>
            <a:off x="3955653" y="-31383"/>
            <a:ext cx="17552016" cy="3036095"/>
          </a:xfrm>
          <a:prstGeom prst="rect">
            <a:avLst/>
          </a:prstGeom>
        </p:spPr>
        <p:txBody>
          <a:bodyPr/>
          <a:lstStyle>
            <a:lvl1pPr defTabSz="714732">
              <a:defRPr sz="9744"/>
            </a:lvl1pPr>
          </a:lstStyle>
          <a:p>
            <a:r>
              <a:t>Rule 5: Uniform Data Lifetime</a:t>
            </a:r>
          </a:p>
        </p:txBody>
      </p:sp>
      <p:sp>
        <p:nvSpPr>
          <p:cNvPr id="732" name="Shape 732"/>
          <p:cNvSpPr/>
          <p:nvPr/>
        </p:nvSpPr>
        <p:spPr>
          <a:xfrm>
            <a:off x="3204203" y="2528952"/>
            <a:ext cx="17975595" cy="9048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lvl1pPr>
              <a:spcBef>
                <a:spcPts val="1800"/>
              </a:spcBef>
              <a:defRPr b="1">
                <a:latin typeface="Helvetica"/>
                <a:ea typeface="Helvetica"/>
                <a:cs typeface="Helvetica"/>
                <a:sym typeface="Helvetica"/>
              </a:defRPr>
            </a:lvl1pPr>
          </a:lstStyle>
          <a:p>
            <a:r>
              <a:t>Clients of SSDs should create data with similar lifetimes </a:t>
            </a:r>
          </a:p>
        </p:txBody>
      </p:sp>
      <p:grpSp>
        <p:nvGrpSpPr>
          <p:cNvPr id="738" name="Group 738"/>
          <p:cNvGrpSpPr/>
          <p:nvPr/>
        </p:nvGrpSpPr>
        <p:grpSpPr>
          <a:xfrm>
            <a:off x="772368" y="3887753"/>
            <a:ext cx="4307058" cy="2677087"/>
            <a:chOff x="0" y="0"/>
            <a:chExt cx="4307057" cy="2677085"/>
          </a:xfrm>
        </p:grpSpPr>
        <p:grpSp>
          <p:nvGrpSpPr>
            <p:cNvPr id="735" name="Group 735"/>
            <p:cNvGrpSpPr/>
            <p:nvPr/>
          </p:nvGrpSpPr>
          <p:grpSpPr>
            <a:xfrm>
              <a:off x="0" y="920188"/>
              <a:ext cx="1757263" cy="1756899"/>
              <a:chOff x="0" y="0"/>
              <a:chExt cx="1757262" cy="1756897"/>
            </a:xfrm>
          </p:grpSpPr>
          <p:sp>
            <p:nvSpPr>
              <p:cNvPr id="733" name="Shape 733"/>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734" name="pasted-image.png"/>
              <p:cNvPicPr>
                <a:picLocks noChangeAspect="1"/>
              </p:cNvPicPr>
              <p:nvPr/>
            </p:nvPicPr>
            <p:blipFill>
              <a:blip r:embed="rId3"/>
              <a:srcRect l="29012" t="18518" r="28395" b="29629"/>
              <a:stretch>
                <a:fillRect/>
              </a:stretch>
            </p:blipFill>
            <p:spPr>
              <a:xfrm>
                <a:off x="203745" y="56718"/>
                <a:ext cx="1349934" cy="1643399"/>
              </a:xfrm>
              <a:prstGeom prst="rect">
                <a:avLst/>
              </a:prstGeom>
              <a:ln w="12700" cap="flat">
                <a:noFill/>
                <a:miter lim="400000"/>
              </a:ln>
              <a:effectLst/>
            </p:spPr>
          </p:pic>
        </p:grpSp>
        <p:sp>
          <p:nvSpPr>
            <p:cNvPr id="736" name="Shape 736"/>
            <p:cNvSpPr/>
            <p:nvPr/>
          </p:nvSpPr>
          <p:spPr>
            <a:xfrm>
              <a:off x="1928347" y="0"/>
              <a:ext cx="2378711" cy="9048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lgn="l"/>
            </a:lstStyle>
            <a:p>
              <a:r>
                <a:t>Lifetime</a:t>
              </a:r>
            </a:p>
          </p:txBody>
        </p:sp>
        <p:sp>
          <p:nvSpPr>
            <p:cNvPr id="737" name="Shape 737"/>
            <p:cNvSpPr/>
            <p:nvPr/>
          </p:nvSpPr>
          <p:spPr>
            <a:xfrm>
              <a:off x="1928347" y="1270000"/>
              <a:ext cx="2213559" cy="9810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lgn="l">
                <a:defRPr sz="5500" b="1">
                  <a:latin typeface="Helvetica"/>
                  <a:ea typeface="Helvetica"/>
                  <a:cs typeface="Helvetica"/>
                  <a:sym typeface="Helvetica"/>
                </a:defRPr>
              </a:lvl1pPr>
            </a:lstStyle>
            <a:p>
              <a:r>
                <a:t> 1 Day</a:t>
              </a:r>
            </a:p>
          </p:txBody>
        </p:sp>
      </p:gr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7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8" grpId="1" animBg="1" advAuto="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2" name="Shape 742"/>
          <p:cNvSpPr>
            <a:spLocks noGrp="1"/>
          </p:cNvSpPr>
          <p:nvPr>
            <p:ph type="title"/>
          </p:nvPr>
        </p:nvSpPr>
        <p:spPr>
          <a:xfrm>
            <a:off x="3955653" y="-31383"/>
            <a:ext cx="17552016" cy="3036095"/>
          </a:xfrm>
          <a:prstGeom prst="rect">
            <a:avLst/>
          </a:prstGeom>
        </p:spPr>
        <p:txBody>
          <a:bodyPr/>
          <a:lstStyle>
            <a:lvl1pPr defTabSz="714732">
              <a:defRPr sz="9744"/>
            </a:lvl1pPr>
          </a:lstStyle>
          <a:p>
            <a:r>
              <a:t>Rule 5: Uniform Data Lifetime</a:t>
            </a:r>
          </a:p>
        </p:txBody>
      </p:sp>
      <p:sp>
        <p:nvSpPr>
          <p:cNvPr id="743" name="Shape 743"/>
          <p:cNvSpPr/>
          <p:nvPr/>
        </p:nvSpPr>
        <p:spPr>
          <a:xfrm>
            <a:off x="3204203" y="2528952"/>
            <a:ext cx="17975595" cy="904876"/>
          </a:xfrm>
          <a:prstGeom prst="rect">
            <a:avLst/>
          </a:prstGeom>
          <a:ln w="12700">
            <a:miter lim="400000"/>
          </a:ln>
          <a:extLst>
            <a:ext uri="{C572A759-6A51-4108-AA02-DFA0A04FC94B}">
              <ma14:wrappingTextBoxFlag xmlns="" xmlns:ma14="http://schemas.microsoft.com/office/mac/drawingml/2011/main" val="1"/>
            </a:ext>
          </a:extLst>
        </p:spPr>
        <p:txBody>
          <a:bodyPr lIns="71437" tIns="71437" rIns="71437" bIns="71437" anchor="b">
            <a:normAutofit/>
          </a:bodyPr>
          <a:lstStyle>
            <a:lvl1pPr>
              <a:spcBef>
                <a:spcPts val="1800"/>
              </a:spcBef>
              <a:defRPr b="1">
                <a:latin typeface="Helvetica"/>
                <a:ea typeface="Helvetica"/>
                <a:cs typeface="Helvetica"/>
                <a:sym typeface="Helvetica"/>
              </a:defRPr>
            </a:lvl1pPr>
          </a:lstStyle>
          <a:p>
            <a:r>
              <a:t>Clients of SSDs should create data with similar lifetimes </a:t>
            </a:r>
          </a:p>
        </p:txBody>
      </p:sp>
      <p:sp>
        <p:nvSpPr>
          <p:cNvPr id="744" name="Shape 744"/>
          <p:cNvSpPr/>
          <p:nvPr/>
        </p:nvSpPr>
        <p:spPr>
          <a:xfrm>
            <a:off x="7865208" y="9221132"/>
            <a:ext cx="8653584" cy="2334937"/>
          </a:xfrm>
          <a:prstGeom prst="roundRect">
            <a:avLst>
              <a:gd name="adj" fmla="val 15386"/>
            </a:avLst>
          </a:prstGeom>
          <a:ln w="88900">
            <a:solidFill>
              <a:srgbClr val="000000"/>
            </a:solidFill>
            <a:miter lim="400000"/>
          </a:ln>
        </p:spPr>
        <p:txBody>
          <a:bodyPr lIns="71437" tIns="71437" rIns="71437" bIns="71437" anchor="ctr"/>
          <a:lstStyle/>
          <a:p>
            <a:pPr>
              <a:defRPr sz="3200"/>
            </a:pPr>
            <a:endParaRPr/>
          </a:p>
        </p:txBody>
      </p:sp>
      <p:grpSp>
        <p:nvGrpSpPr>
          <p:cNvPr id="747" name="Group 747"/>
          <p:cNvGrpSpPr/>
          <p:nvPr/>
        </p:nvGrpSpPr>
        <p:grpSpPr>
          <a:xfrm>
            <a:off x="8493969" y="4198342"/>
            <a:ext cx="1757263" cy="1756898"/>
            <a:chOff x="0" y="0"/>
            <a:chExt cx="1757262" cy="1756897"/>
          </a:xfrm>
        </p:grpSpPr>
        <p:sp>
          <p:nvSpPr>
            <p:cNvPr id="745" name="Shape 745"/>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746" name="pasted-image.png"/>
            <p:cNvPicPr>
              <a:picLocks noChangeAspect="1"/>
            </p:cNvPicPr>
            <p:nvPr/>
          </p:nvPicPr>
          <p:blipFill>
            <a:blip r:embed="rId2"/>
            <a:srcRect l="29012" t="18518" r="28395" b="29629"/>
            <a:stretch>
              <a:fillRect/>
            </a:stretch>
          </p:blipFill>
          <p:spPr>
            <a:xfrm>
              <a:off x="203745" y="56718"/>
              <a:ext cx="1349934" cy="1643399"/>
            </a:xfrm>
            <a:prstGeom prst="rect">
              <a:avLst/>
            </a:prstGeom>
            <a:ln w="12700" cap="flat">
              <a:noFill/>
              <a:miter lim="400000"/>
            </a:ln>
            <a:effectLst/>
          </p:spPr>
        </p:pic>
      </p:grpSp>
      <p:grpSp>
        <p:nvGrpSpPr>
          <p:cNvPr id="750" name="Group 750"/>
          <p:cNvGrpSpPr/>
          <p:nvPr/>
        </p:nvGrpSpPr>
        <p:grpSpPr>
          <a:xfrm>
            <a:off x="10373569" y="4198342"/>
            <a:ext cx="1757263" cy="1756898"/>
            <a:chOff x="0" y="0"/>
            <a:chExt cx="1757262" cy="1756897"/>
          </a:xfrm>
        </p:grpSpPr>
        <p:sp>
          <p:nvSpPr>
            <p:cNvPr id="748" name="Shape 748"/>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749" name="pasted-image.png"/>
            <p:cNvPicPr>
              <a:picLocks noChangeAspect="1"/>
            </p:cNvPicPr>
            <p:nvPr/>
          </p:nvPicPr>
          <p:blipFill>
            <a:blip r:embed="rId2"/>
            <a:srcRect l="29012" t="18518" r="28395" b="29629"/>
            <a:stretch>
              <a:fillRect/>
            </a:stretch>
          </p:blipFill>
          <p:spPr>
            <a:xfrm>
              <a:off x="203745" y="56718"/>
              <a:ext cx="1349934" cy="1643399"/>
            </a:xfrm>
            <a:prstGeom prst="rect">
              <a:avLst/>
            </a:prstGeom>
            <a:ln w="12700" cap="flat">
              <a:noFill/>
              <a:miter lim="400000"/>
            </a:ln>
            <a:effectLst/>
          </p:spPr>
        </p:pic>
      </p:grpSp>
      <p:grpSp>
        <p:nvGrpSpPr>
          <p:cNvPr id="753" name="Group 753"/>
          <p:cNvGrpSpPr/>
          <p:nvPr/>
        </p:nvGrpSpPr>
        <p:grpSpPr>
          <a:xfrm>
            <a:off x="12253169" y="4198342"/>
            <a:ext cx="1757263" cy="1756898"/>
            <a:chOff x="0" y="0"/>
            <a:chExt cx="1757262" cy="1756897"/>
          </a:xfrm>
        </p:grpSpPr>
        <p:sp>
          <p:nvSpPr>
            <p:cNvPr id="751" name="Shape 751"/>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752" name="pasted-image.png"/>
            <p:cNvPicPr>
              <a:picLocks noChangeAspect="1"/>
            </p:cNvPicPr>
            <p:nvPr/>
          </p:nvPicPr>
          <p:blipFill>
            <a:blip r:embed="rId2"/>
            <a:srcRect l="29012" t="18518" r="28395" b="29629"/>
            <a:stretch>
              <a:fillRect/>
            </a:stretch>
          </p:blipFill>
          <p:spPr>
            <a:xfrm>
              <a:off x="203745" y="56718"/>
              <a:ext cx="1349934" cy="1643399"/>
            </a:xfrm>
            <a:prstGeom prst="rect">
              <a:avLst/>
            </a:prstGeom>
            <a:ln w="12700" cap="flat">
              <a:noFill/>
              <a:miter lim="400000"/>
            </a:ln>
            <a:effectLst/>
          </p:spPr>
        </p:pic>
      </p:grpSp>
      <p:grpSp>
        <p:nvGrpSpPr>
          <p:cNvPr id="756" name="Group 756"/>
          <p:cNvGrpSpPr/>
          <p:nvPr/>
        </p:nvGrpSpPr>
        <p:grpSpPr>
          <a:xfrm>
            <a:off x="14132769" y="4198342"/>
            <a:ext cx="1757264" cy="1756898"/>
            <a:chOff x="0" y="0"/>
            <a:chExt cx="1757262" cy="1756897"/>
          </a:xfrm>
        </p:grpSpPr>
        <p:sp>
          <p:nvSpPr>
            <p:cNvPr id="754" name="Shape 754"/>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755" name="pasted-image.png"/>
            <p:cNvPicPr>
              <a:picLocks noChangeAspect="1"/>
            </p:cNvPicPr>
            <p:nvPr/>
          </p:nvPicPr>
          <p:blipFill>
            <a:blip r:embed="rId2"/>
            <a:srcRect l="29012" t="18518" r="28395" b="29629"/>
            <a:stretch>
              <a:fillRect/>
            </a:stretch>
          </p:blipFill>
          <p:spPr>
            <a:xfrm>
              <a:off x="203745" y="56718"/>
              <a:ext cx="1349934" cy="1643399"/>
            </a:xfrm>
            <a:prstGeom prst="rect">
              <a:avLst/>
            </a:prstGeom>
            <a:ln w="12700" cap="flat">
              <a:noFill/>
              <a:miter lim="400000"/>
            </a:ln>
            <a:effectLst/>
          </p:spPr>
        </p:pic>
      </p:grpSp>
      <p:grpSp>
        <p:nvGrpSpPr>
          <p:cNvPr id="759" name="Group 759"/>
          <p:cNvGrpSpPr/>
          <p:nvPr/>
        </p:nvGrpSpPr>
        <p:grpSpPr>
          <a:xfrm>
            <a:off x="8493968" y="4198342"/>
            <a:ext cx="1757263" cy="1756898"/>
            <a:chOff x="0" y="0"/>
            <a:chExt cx="1757262" cy="1756897"/>
          </a:xfrm>
        </p:grpSpPr>
        <p:sp>
          <p:nvSpPr>
            <p:cNvPr id="757" name="Shape 757"/>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758" name="pasted-image.png"/>
            <p:cNvPicPr>
              <a:picLocks noChangeAspect="1"/>
            </p:cNvPicPr>
            <p:nvPr/>
          </p:nvPicPr>
          <p:blipFill>
            <a:blip r:embed="rId2"/>
            <a:srcRect l="29012" t="18518" r="28395" b="29629"/>
            <a:stretch>
              <a:fillRect/>
            </a:stretch>
          </p:blipFill>
          <p:spPr>
            <a:xfrm>
              <a:off x="203745" y="56718"/>
              <a:ext cx="1349934" cy="1643399"/>
            </a:xfrm>
            <a:prstGeom prst="rect">
              <a:avLst/>
            </a:prstGeom>
            <a:ln w="12700" cap="flat">
              <a:noFill/>
              <a:miter lim="400000"/>
            </a:ln>
            <a:effectLst/>
          </p:spPr>
        </p:pic>
      </p:grpSp>
      <p:grpSp>
        <p:nvGrpSpPr>
          <p:cNvPr id="762" name="Group 762"/>
          <p:cNvGrpSpPr/>
          <p:nvPr/>
        </p:nvGrpSpPr>
        <p:grpSpPr>
          <a:xfrm>
            <a:off x="10373568" y="4198342"/>
            <a:ext cx="1757263" cy="1756898"/>
            <a:chOff x="0" y="0"/>
            <a:chExt cx="1757262" cy="1756897"/>
          </a:xfrm>
        </p:grpSpPr>
        <p:sp>
          <p:nvSpPr>
            <p:cNvPr id="760" name="Shape 760"/>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761" name="pasted-image.png"/>
            <p:cNvPicPr>
              <a:picLocks noChangeAspect="1"/>
            </p:cNvPicPr>
            <p:nvPr/>
          </p:nvPicPr>
          <p:blipFill>
            <a:blip r:embed="rId2"/>
            <a:srcRect l="29012" t="18518" r="28395" b="29629"/>
            <a:stretch>
              <a:fillRect/>
            </a:stretch>
          </p:blipFill>
          <p:spPr>
            <a:xfrm>
              <a:off x="203745" y="56718"/>
              <a:ext cx="1349934" cy="1643399"/>
            </a:xfrm>
            <a:prstGeom prst="rect">
              <a:avLst/>
            </a:prstGeom>
            <a:ln w="12700" cap="flat">
              <a:noFill/>
              <a:miter lim="400000"/>
            </a:ln>
            <a:effectLst/>
          </p:spPr>
        </p:pic>
      </p:grpSp>
      <p:grpSp>
        <p:nvGrpSpPr>
          <p:cNvPr id="765" name="Group 765"/>
          <p:cNvGrpSpPr/>
          <p:nvPr/>
        </p:nvGrpSpPr>
        <p:grpSpPr>
          <a:xfrm>
            <a:off x="12253168" y="4198342"/>
            <a:ext cx="1757263" cy="1756898"/>
            <a:chOff x="0" y="0"/>
            <a:chExt cx="1757262" cy="1756897"/>
          </a:xfrm>
        </p:grpSpPr>
        <p:sp>
          <p:nvSpPr>
            <p:cNvPr id="763" name="Shape 763"/>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764" name="pasted-image.png"/>
            <p:cNvPicPr>
              <a:picLocks noChangeAspect="1"/>
            </p:cNvPicPr>
            <p:nvPr/>
          </p:nvPicPr>
          <p:blipFill>
            <a:blip r:embed="rId2"/>
            <a:srcRect l="29012" t="18518" r="28395" b="29629"/>
            <a:stretch>
              <a:fillRect/>
            </a:stretch>
          </p:blipFill>
          <p:spPr>
            <a:xfrm>
              <a:off x="203745" y="56718"/>
              <a:ext cx="1349934" cy="1643399"/>
            </a:xfrm>
            <a:prstGeom prst="rect">
              <a:avLst/>
            </a:prstGeom>
            <a:ln w="12700" cap="flat">
              <a:noFill/>
              <a:miter lim="400000"/>
            </a:ln>
            <a:effectLst/>
          </p:spPr>
        </p:pic>
      </p:grpSp>
      <p:grpSp>
        <p:nvGrpSpPr>
          <p:cNvPr id="768" name="Group 768"/>
          <p:cNvGrpSpPr/>
          <p:nvPr/>
        </p:nvGrpSpPr>
        <p:grpSpPr>
          <a:xfrm>
            <a:off x="14132769" y="4198342"/>
            <a:ext cx="1757264" cy="1756898"/>
            <a:chOff x="0" y="0"/>
            <a:chExt cx="1757262" cy="1756897"/>
          </a:xfrm>
        </p:grpSpPr>
        <p:sp>
          <p:nvSpPr>
            <p:cNvPr id="766" name="Shape 766"/>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767" name="pasted-image.png"/>
            <p:cNvPicPr>
              <a:picLocks noChangeAspect="1"/>
            </p:cNvPicPr>
            <p:nvPr/>
          </p:nvPicPr>
          <p:blipFill>
            <a:blip r:embed="rId2"/>
            <a:srcRect l="29012" t="18518" r="28395" b="29629"/>
            <a:stretch>
              <a:fillRect/>
            </a:stretch>
          </p:blipFill>
          <p:spPr>
            <a:xfrm>
              <a:off x="203745" y="56718"/>
              <a:ext cx="1349934" cy="1643399"/>
            </a:xfrm>
            <a:prstGeom prst="rect">
              <a:avLst/>
            </a:prstGeom>
            <a:ln w="12700" cap="flat">
              <a:noFill/>
              <a:miter lim="400000"/>
            </a:ln>
            <a:effectLst/>
          </p:spPr>
        </p:pic>
      </p:grpSp>
      <p:grpSp>
        <p:nvGrpSpPr>
          <p:cNvPr id="771" name="Group 771"/>
          <p:cNvGrpSpPr/>
          <p:nvPr/>
        </p:nvGrpSpPr>
        <p:grpSpPr>
          <a:xfrm>
            <a:off x="8493968" y="4198342"/>
            <a:ext cx="1757263" cy="1756898"/>
            <a:chOff x="0" y="0"/>
            <a:chExt cx="1757262" cy="1756897"/>
          </a:xfrm>
        </p:grpSpPr>
        <p:sp>
          <p:nvSpPr>
            <p:cNvPr id="769" name="Shape 769"/>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770" name="pasted-image.png"/>
            <p:cNvPicPr>
              <a:picLocks noChangeAspect="1"/>
            </p:cNvPicPr>
            <p:nvPr/>
          </p:nvPicPr>
          <p:blipFill>
            <a:blip r:embed="rId2"/>
            <a:srcRect l="29012" t="18518" r="28395" b="29629"/>
            <a:stretch>
              <a:fillRect/>
            </a:stretch>
          </p:blipFill>
          <p:spPr>
            <a:xfrm>
              <a:off x="203745" y="56718"/>
              <a:ext cx="1349934" cy="1643399"/>
            </a:xfrm>
            <a:prstGeom prst="rect">
              <a:avLst/>
            </a:prstGeom>
            <a:ln w="12700" cap="flat">
              <a:noFill/>
              <a:miter lim="400000"/>
            </a:ln>
            <a:effectLst/>
          </p:spPr>
        </p:pic>
      </p:grpSp>
      <p:grpSp>
        <p:nvGrpSpPr>
          <p:cNvPr id="774" name="Group 774"/>
          <p:cNvGrpSpPr/>
          <p:nvPr/>
        </p:nvGrpSpPr>
        <p:grpSpPr>
          <a:xfrm>
            <a:off x="10373568" y="4198342"/>
            <a:ext cx="1757263" cy="1756898"/>
            <a:chOff x="0" y="0"/>
            <a:chExt cx="1757262" cy="1756897"/>
          </a:xfrm>
        </p:grpSpPr>
        <p:sp>
          <p:nvSpPr>
            <p:cNvPr id="772" name="Shape 772"/>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773" name="pasted-image.png"/>
            <p:cNvPicPr>
              <a:picLocks noChangeAspect="1"/>
            </p:cNvPicPr>
            <p:nvPr/>
          </p:nvPicPr>
          <p:blipFill>
            <a:blip r:embed="rId2"/>
            <a:srcRect l="29012" t="18518" r="28395" b="29629"/>
            <a:stretch>
              <a:fillRect/>
            </a:stretch>
          </p:blipFill>
          <p:spPr>
            <a:xfrm>
              <a:off x="203745" y="56718"/>
              <a:ext cx="1349934" cy="1643399"/>
            </a:xfrm>
            <a:prstGeom prst="rect">
              <a:avLst/>
            </a:prstGeom>
            <a:ln w="12700" cap="flat">
              <a:noFill/>
              <a:miter lim="400000"/>
            </a:ln>
            <a:effectLst/>
          </p:spPr>
        </p:pic>
      </p:grpSp>
      <p:grpSp>
        <p:nvGrpSpPr>
          <p:cNvPr id="777" name="Group 777"/>
          <p:cNvGrpSpPr/>
          <p:nvPr/>
        </p:nvGrpSpPr>
        <p:grpSpPr>
          <a:xfrm>
            <a:off x="12253168" y="4198342"/>
            <a:ext cx="1757263" cy="1756898"/>
            <a:chOff x="0" y="0"/>
            <a:chExt cx="1757262" cy="1756897"/>
          </a:xfrm>
        </p:grpSpPr>
        <p:sp>
          <p:nvSpPr>
            <p:cNvPr id="775" name="Shape 775"/>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776" name="pasted-image.png"/>
            <p:cNvPicPr>
              <a:picLocks noChangeAspect="1"/>
            </p:cNvPicPr>
            <p:nvPr/>
          </p:nvPicPr>
          <p:blipFill>
            <a:blip r:embed="rId2"/>
            <a:srcRect l="29012" t="18518" r="28395" b="29629"/>
            <a:stretch>
              <a:fillRect/>
            </a:stretch>
          </p:blipFill>
          <p:spPr>
            <a:xfrm>
              <a:off x="203745" y="56718"/>
              <a:ext cx="1349934" cy="1643399"/>
            </a:xfrm>
            <a:prstGeom prst="rect">
              <a:avLst/>
            </a:prstGeom>
            <a:ln w="12700" cap="flat">
              <a:noFill/>
              <a:miter lim="400000"/>
            </a:ln>
            <a:effectLst/>
          </p:spPr>
        </p:pic>
      </p:grpSp>
      <p:grpSp>
        <p:nvGrpSpPr>
          <p:cNvPr id="780" name="Group 780"/>
          <p:cNvGrpSpPr/>
          <p:nvPr/>
        </p:nvGrpSpPr>
        <p:grpSpPr>
          <a:xfrm>
            <a:off x="14132769" y="4198342"/>
            <a:ext cx="1757264" cy="1756898"/>
            <a:chOff x="0" y="0"/>
            <a:chExt cx="1757262" cy="1756897"/>
          </a:xfrm>
        </p:grpSpPr>
        <p:sp>
          <p:nvSpPr>
            <p:cNvPr id="778" name="Shape 778"/>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779" name="pasted-image.png"/>
            <p:cNvPicPr>
              <a:picLocks noChangeAspect="1"/>
            </p:cNvPicPr>
            <p:nvPr/>
          </p:nvPicPr>
          <p:blipFill>
            <a:blip r:embed="rId2"/>
            <a:srcRect l="29012" t="18518" r="28395" b="29629"/>
            <a:stretch>
              <a:fillRect/>
            </a:stretch>
          </p:blipFill>
          <p:spPr>
            <a:xfrm>
              <a:off x="203745" y="56718"/>
              <a:ext cx="1349934" cy="1643399"/>
            </a:xfrm>
            <a:prstGeom prst="rect">
              <a:avLst/>
            </a:prstGeom>
            <a:ln w="12700" cap="flat">
              <a:noFill/>
              <a:miter lim="400000"/>
            </a:ln>
            <a:effectLst/>
          </p:spPr>
        </p:pic>
      </p:grpSp>
      <p:sp>
        <p:nvSpPr>
          <p:cNvPr id="781" name="Shape 781"/>
          <p:cNvSpPr/>
          <p:nvPr/>
        </p:nvSpPr>
        <p:spPr>
          <a:xfrm>
            <a:off x="1807235" y="11739562"/>
            <a:ext cx="4035426" cy="8540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4700" b="1">
                <a:latin typeface="Helvetica"/>
                <a:ea typeface="Helvetica"/>
                <a:cs typeface="Helvetica"/>
                <a:sym typeface="Helvetica"/>
              </a:defRPr>
            </a:lvl1pPr>
          </a:lstStyle>
          <a:p>
            <a:r>
              <a:t>Usage Count:</a:t>
            </a:r>
          </a:p>
        </p:txBody>
      </p:sp>
      <p:sp>
        <p:nvSpPr>
          <p:cNvPr id="782" name="Shape 782"/>
          <p:cNvSpPr/>
          <p:nvPr/>
        </p:nvSpPr>
        <p:spPr>
          <a:xfrm>
            <a:off x="9026413" y="115490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0</a:t>
            </a:r>
          </a:p>
        </p:txBody>
      </p:sp>
      <p:sp>
        <p:nvSpPr>
          <p:cNvPr id="783" name="Shape 783"/>
          <p:cNvSpPr/>
          <p:nvPr/>
        </p:nvSpPr>
        <p:spPr>
          <a:xfrm>
            <a:off x="9026413" y="115490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1</a:t>
            </a:r>
          </a:p>
        </p:txBody>
      </p:sp>
      <p:sp>
        <p:nvSpPr>
          <p:cNvPr id="784" name="Shape 784"/>
          <p:cNvSpPr/>
          <p:nvPr/>
        </p:nvSpPr>
        <p:spPr>
          <a:xfrm>
            <a:off x="9026413" y="115744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2</a:t>
            </a:r>
          </a:p>
        </p:txBody>
      </p:sp>
      <p:sp>
        <p:nvSpPr>
          <p:cNvPr id="785" name="Shape 785"/>
          <p:cNvSpPr/>
          <p:nvPr/>
        </p:nvSpPr>
        <p:spPr>
          <a:xfrm>
            <a:off x="10906013" y="115744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0</a:t>
            </a:r>
          </a:p>
        </p:txBody>
      </p:sp>
      <p:sp>
        <p:nvSpPr>
          <p:cNvPr id="786" name="Shape 786"/>
          <p:cNvSpPr/>
          <p:nvPr/>
        </p:nvSpPr>
        <p:spPr>
          <a:xfrm>
            <a:off x="10906013" y="115744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1</a:t>
            </a:r>
          </a:p>
        </p:txBody>
      </p:sp>
      <p:sp>
        <p:nvSpPr>
          <p:cNvPr id="787" name="Shape 787"/>
          <p:cNvSpPr/>
          <p:nvPr/>
        </p:nvSpPr>
        <p:spPr>
          <a:xfrm>
            <a:off x="10906013" y="115998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2</a:t>
            </a:r>
          </a:p>
        </p:txBody>
      </p:sp>
      <p:sp>
        <p:nvSpPr>
          <p:cNvPr id="788" name="Shape 788"/>
          <p:cNvSpPr/>
          <p:nvPr/>
        </p:nvSpPr>
        <p:spPr>
          <a:xfrm>
            <a:off x="12785613" y="115998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0</a:t>
            </a:r>
          </a:p>
        </p:txBody>
      </p:sp>
      <p:sp>
        <p:nvSpPr>
          <p:cNvPr id="789" name="Shape 789"/>
          <p:cNvSpPr/>
          <p:nvPr/>
        </p:nvSpPr>
        <p:spPr>
          <a:xfrm>
            <a:off x="12785613" y="115998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1</a:t>
            </a:r>
          </a:p>
        </p:txBody>
      </p:sp>
      <p:sp>
        <p:nvSpPr>
          <p:cNvPr id="790" name="Shape 790"/>
          <p:cNvSpPr/>
          <p:nvPr/>
        </p:nvSpPr>
        <p:spPr>
          <a:xfrm>
            <a:off x="12785613" y="116252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2</a:t>
            </a:r>
          </a:p>
        </p:txBody>
      </p:sp>
      <p:sp>
        <p:nvSpPr>
          <p:cNvPr id="791" name="Shape 791"/>
          <p:cNvSpPr/>
          <p:nvPr/>
        </p:nvSpPr>
        <p:spPr>
          <a:xfrm>
            <a:off x="14665213" y="115744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0</a:t>
            </a:r>
          </a:p>
        </p:txBody>
      </p:sp>
      <p:sp>
        <p:nvSpPr>
          <p:cNvPr id="792" name="Shape 792"/>
          <p:cNvSpPr/>
          <p:nvPr/>
        </p:nvSpPr>
        <p:spPr>
          <a:xfrm>
            <a:off x="14665213" y="115744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1</a:t>
            </a:r>
          </a:p>
        </p:txBody>
      </p:sp>
      <p:sp>
        <p:nvSpPr>
          <p:cNvPr id="793" name="Shape 793"/>
          <p:cNvSpPr/>
          <p:nvPr/>
        </p:nvSpPr>
        <p:spPr>
          <a:xfrm>
            <a:off x="14665213" y="115998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2</a:t>
            </a:r>
          </a:p>
        </p:txBody>
      </p:sp>
      <p:sp>
        <p:nvSpPr>
          <p:cNvPr id="794" name="Shape 794"/>
          <p:cNvSpPr/>
          <p:nvPr/>
        </p:nvSpPr>
        <p:spPr>
          <a:xfrm>
            <a:off x="9026413" y="1149191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3</a:t>
            </a:r>
          </a:p>
        </p:txBody>
      </p:sp>
      <p:sp>
        <p:nvSpPr>
          <p:cNvPr id="795" name="Shape 795"/>
          <p:cNvSpPr/>
          <p:nvPr/>
        </p:nvSpPr>
        <p:spPr>
          <a:xfrm>
            <a:off x="10906013" y="1151731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3</a:t>
            </a:r>
          </a:p>
        </p:txBody>
      </p:sp>
      <p:sp>
        <p:nvSpPr>
          <p:cNvPr id="796" name="Shape 796"/>
          <p:cNvSpPr/>
          <p:nvPr/>
        </p:nvSpPr>
        <p:spPr>
          <a:xfrm>
            <a:off x="12785613" y="1154271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3</a:t>
            </a:r>
          </a:p>
        </p:txBody>
      </p:sp>
      <p:sp>
        <p:nvSpPr>
          <p:cNvPr id="797" name="Shape 797"/>
          <p:cNvSpPr/>
          <p:nvPr/>
        </p:nvSpPr>
        <p:spPr>
          <a:xfrm>
            <a:off x="14665213" y="1151731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3</a:t>
            </a:r>
          </a:p>
        </p:txBody>
      </p:sp>
      <p:sp>
        <p:nvSpPr>
          <p:cNvPr id="798" name="Shape 798"/>
          <p:cNvSpPr/>
          <p:nvPr/>
        </p:nvSpPr>
        <p:spPr>
          <a:xfrm>
            <a:off x="7378700" y="7402869"/>
            <a:ext cx="9626600" cy="1303209"/>
          </a:xfrm>
          <a:prstGeom prst="roundRect">
            <a:avLst>
              <a:gd name="adj" fmla="val 22120"/>
            </a:avLst>
          </a:prstGeom>
          <a:solidFill>
            <a:schemeClr val="accent5">
              <a:hueOff val="-444211"/>
              <a:satOff val="-14915"/>
              <a:lumOff val="22857"/>
            </a:schemeClr>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lvl1pPr>
              <a:defRPr sz="5600" b="1">
                <a:solidFill>
                  <a:srgbClr val="FFFFFF"/>
                </a:solidFill>
                <a:latin typeface="Helvetica"/>
                <a:ea typeface="Helvetica"/>
                <a:cs typeface="Helvetica"/>
                <a:sym typeface="Helvetica"/>
              </a:defRPr>
            </a:lvl1pPr>
          </a:lstStyle>
          <a:p>
            <a:r>
              <a:t>No wear-leveling needed</a:t>
            </a:r>
          </a:p>
        </p:txBody>
      </p:sp>
      <p:sp>
        <p:nvSpPr>
          <p:cNvPr id="799" name="Shape 799"/>
          <p:cNvSpPr/>
          <p:nvPr/>
        </p:nvSpPr>
        <p:spPr>
          <a:xfrm>
            <a:off x="6359301" y="9961563"/>
            <a:ext cx="1382894" cy="8540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4700" b="1">
                <a:latin typeface="Helvetica"/>
                <a:ea typeface="Helvetica"/>
                <a:cs typeface="Helvetica"/>
                <a:sym typeface="Helvetica"/>
              </a:defRPr>
            </a:lvl1pPr>
          </a:lstStyle>
          <a:p>
            <a:r>
              <a:t>SSD</a:t>
            </a:r>
          </a:p>
        </p:txBody>
      </p:sp>
      <p:grpSp>
        <p:nvGrpSpPr>
          <p:cNvPr id="805" name="Group 805"/>
          <p:cNvGrpSpPr/>
          <p:nvPr/>
        </p:nvGrpSpPr>
        <p:grpSpPr>
          <a:xfrm>
            <a:off x="772368" y="3887753"/>
            <a:ext cx="4307058" cy="2677087"/>
            <a:chOff x="0" y="0"/>
            <a:chExt cx="4307057" cy="2677085"/>
          </a:xfrm>
        </p:grpSpPr>
        <p:grpSp>
          <p:nvGrpSpPr>
            <p:cNvPr id="802" name="Group 802"/>
            <p:cNvGrpSpPr/>
            <p:nvPr/>
          </p:nvGrpSpPr>
          <p:grpSpPr>
            <a:xfrm>
              <a:off x="0" y="920188"/>
              <a:ext cx="1757263" cy="1756899"/>
              <a:chOff x="0" y="0"/>
              <a:chExt cx="1757262" cy="1756897"/>
            </a:xfrm>
          </p:grpSpPr>
          <p:sp>
            <p:nvSpPr>
              <p:cNvPr id="800" name="Shape 800"/>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801" name="pasted-image.png"/>
              <p:cNvPicPr>
                <a:picLocks noChangeAspect="1"/>
              </p:cNvPicPr>
              <p:nvPr/>
            </p:nvPicPr>
            <p:blipFill>
              <a:blip r:embed="rId2"/>
              <a:srcRect l="29012" t="18518" r="28395" b="29629"/>
              <a:stretch>
                <a:fillRect/>
              </a:stretch>
            </p:blipFill>
            <p:spPr>
              <a:xfrm>
                <a:off x="203745" y="56718"/>
                <a:ext cx="1349934" cy="1643399"/>
              </a:xfrm>
              <a:prstGeom prst="rect">
                <a:avLst/>
              </a:prstGeom>
              <a:ln w="12700" cap="flat">
                <a:noFill/>
                <a:miter lim="400000"/>
              </a:ln>
              <a:effectLst/>
            </p:spPr>
          </p:pic>
        </p:grpSp>
        <p:sp>
          <p:nvSpPr>
            <p:cNvPr id="803" name="Shape 803"/>
            <p:cNvSpPr/>
            <p:nvPr/>
          </p:nvSpPr>
          <p:spPr>
            <a:xfrm>
              <a:off x="1928347" y="0"/>
              <a:ext cx="2378711" cy="9048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lgn="l"/>
            </a:lstStyle>
            <a:p>
              <a:r>
                <a:t>Lifetime</a:t>
              </a:r>
            </a:p>
          </p:txBody>
        </p:sp>
        <p:sp>
          <p:nvSpPr>
            <p:cNvPr id="804" name="Shape 804"/>
            <p:cNvSpPr/>
            <p:nvPr/>
          </p:nvSpPr>
          <p:spPr>
            <a:xfrm>
              <a:off x="1928347" y="1270000"/>
              <a:ext cx="2213559" cy="9810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lgn="l">
                <a:defRPr sz="5500" b="1">
                  <a:latin typeface="Helvetica"/>
                  <a:ea typeface="Helvetica"/>
                  <a:cs typeface="Helvetica"/>
                  <a:sym typeface="Helvetica"/>
                </a:defRPr>
              </a:lvl1pPr>
            </a:lstStyle>
            <a:p>
              <a:r>
                <a:t> 1 Day</a:t>
              </a:r>
            </a:p>
          </p:txBody>
        </p:sp>
      </p:gr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747"/>
                                        </p:tgtEl>
                                        <p:attrNameLst>
                                          <p:attrName>style.visibility</p:attrName>
                                        </p:attrNameLst>
                                      </p:cBhvr>
                                      <p:to>
                                        <p:strVal val="visible"/>
                                      </p:to>
                                    </p:set>
                                    <p:animEffect transition="in" filter="dissolve">
                                      <p:cBhvr>
                                        <p:cTn id="7" dur="199"/>
                                        <p:tgtEl>
                                          <p:spTgt spid="747"/>
                                        </p:tgtEl>
                                      </p:cBhvr>
                                    </p:animEffect>
                                  </p:childTnLst>
                                </p:cTn>
                              </p:par>
                            </p:childTnLst>
                          </p:cTn>
                        </p:par>
                        <p:par>
                          <p:cTn id="8" fill="hold">
                            <p:stCondLst>
                              <p:cond delay="0"/>
                            </p:stCondLst>
                            <p:childTnLst>
                              <p:par>
                                <p:cTn id="9" presetID="-1" presetClass="path" presetSubtype="0" accel="50000" decel="50000" fill="hold" nodeType="afterEffect">
                                  <p:stCondLst>
                                    <p:cond delay="0"/>
                                  </p:stCondLst>
                                  <p:childTnLst>
                                    <p:animMotion origin="layout" path="M 0.000000 0.000000 L 0.000000 0.387271" pathEditMode="relative">
                                      <p:cBhvr>
                                        <p:cTn id="10" dur="199" fill="hold"/>
                                        <p:tgtEl>
                                          <p:spTgt spid="747"/>
                                        </p:tgtEl>
                                        <p:attrNameLst>
                                          <p:attrName>ppt_x</p:attrName>
                                          <p:attrName>ppt_y</p:attrName>
                                        </p:attrNameLst>
                                      </p:cBhvr>
                                    </p:animMotion>
                                  </p:childTnLst>
                                </p:cTn>
                              </p:par>
                            </p:childTnLst>
                          </p:cTn>
                        </p:par>
                        <p:par>
                          <p:cTn id="11" fill="hold">
                            <p:stCondLst>
                              <p:cond delay="199"/>
                            </p:stCondLst>
                            <p:childTnLst>
                              <p:par>
                                <p:cTn id="12" presetID="1" presetClass="exit" presetSubtype="0" fill="hold" grpId="3" nodeType="afterEffect">
                                  <p:stCondLst>
                                    <p:cond delay="0"/>
                                  </p:stCondLst>
                                  <p:iterate>
                                    <p:tmAbs val="0"/>
                                  </p:iterate>
                                  <p:childTnLst>
                                    <p:set>
                                      <p:cBhvr>
                                        <p:cTn id="13" fill="hold">
                                          <p:stCondLst>
                                            <p:cond delay="0"/>
                                          </p:stCondLst>
                                        </p:cTn>
                                        <p:tgtEl>
                                          <p:spTgt spid="782"/>
                                        </p:tgtEl>
                                        <p:attrNameLst>
                                          <p:attrName>style.visibility</p:attrName>
                                        </p:attrNameLst>
                                      </p:cBhvr>
                                      <p:to>
                                        <p:strVal val="hidden"/>
                                      </p:to>
                                    </p:set>
                                  </p:childTnLst>
                                </p:cTn>
                              </p:par>
                            </p:childTnLst>
                          </p:cTn>
                        </p:par>
                        <p:par>
                          <p:cTn id="14" fill="hold">
                            <p:stCondLst>
                              <p:cond delay="199"/>
                            </p:stCondLst>
                            <p:childTnLst>
                              <p:par>
                                <p:cTn id="15" presetID="1" presetClass="entr" presetSubtype="0" fill="hold" grpId="4" nodeType="afterEffect">
                                  <p:stCondLst>
                                    <p:cond delay="0"/>
                                  </p:stCondLst>
                                  <p:iterate>
                                    <p:tmAbs val="0"/>
                                  </p:iterate>
                                  <p:childTnLst>
                                    <p:set>
                                      <p:cBhvr>
                                        <p:cTn id="16" fill="hold"/>
                                        <p:tgtEl>
                                          <p:spTgt spid="783"/>
                                        </p:tgtEl>
                                        <p:attrNameLst>
                                          <p:attrName>style.visibility</p:attrName>
                                        </p:attrNameLst>
                                      </p:cBhvr>
                                      <p:to>
                                        <p:strVal val="visible"/>
                                      </p:to>
                                    </p:set>
                                  </p:childTnLst>
                                </p:cTn>
                              </p:par>
                            </p:childTnLst>
                          </p:cTn>
                        </p:par>
                        <p:par>
                          <p:cTn id="17" fill="hold">
                            <p:stCondLst>
                              <p:cond delay="199"/>
                            </p:stCondLst>
                            <p:childTnLst>
                              <p:par>
                                <p:cTn id="18" presetID="9" presetClass="entr" fill="hold" grpId="5" nodeType="afterEffect">
                                  <p:stCondLst>
                                    <p:cond delay="0"/>
                                  </p:stCondLst>
                                  <p:iterate>
                                    <p:tmAbs val="0"/>
                                  </p:iterate>
                                  <p:childTnLst>
                                    <p:set>
                                      <p:cBhvr>
                                        <p:cTn id="19" fill="hold"/>
                                        <p:tgtEl>
                                          <p:spTgt spid="750"/>
                                        </p:tgtEl>
                                        <p:attrNameLst>
                                          <p:attrName>style.visibility</p:attrName>
                                        </p:attrNameLst>
                                      </p:cBhvr>
                                      <p:to>
                                        <p:strVal val="visible"/>
                                      </p:to>
                                    </p:set>
                                    <p:animEffect transition="in" filter="dissolve">
                                      <p:cBhvr>
                                        <p:cTn id="20" dur="199"/>
                                        <p:tgtEl>
                                          <p:spTgt spid="750"/>
                                        </p:tgtEl>
                                      </p:cBhvr>
                                    </p:animEffect>
                                  </p:childTnLst>
                                </p:cTn>
                              </p:par>
                            </p:childTnLst>
                          </p:cTn>
                        </p:par>
                        <p:par>
                          <p:cTn id="21" fill="hold">
                            <p:stCondLst>
                              <p:cond delay="0"/>
                            </p:stCondLst>
                            <p:childTnLst>
                              <p:par>
                                <p:cTn id="22" presetID="-1" presetClass="path" presetSubtype="0" accel="50000" decel="50000" fill="hold" nodeType="afterEffect">
                                  <p:stCondLst>
                                    <p:cond delay="0"/>
                                  </p:stCondLst>
                                  <p:childTnLst>
                                    <p:animMotion origin="layout" path="M 0.000000 0.000000 L 0.000000 0.387271" pathEditMode="relative">
                                      <p:cBhvr>
                                        <p:cTn id="23" dur="199" fill="hold"/>
                                        <p:tgtEl>
                                          <p:spTgt spid="750"/>
                                        </p:tgtEl>
                                        <p:attrNameLst>
                                          <p:attrName>ppt_x</p:attrName>
                                          <p:attrName>ppt_y</p:attrName>
                                        </p:attrNameLst>
                                      </p:cBhvr>
                                    </p:animMotion>
                                  </p:childTnLst>
                                </p:cTn>
                              </p:par>
                            </p:childTnLst>
                          </p:cTn>
                        </p:par>
                        <p:par>
                          <p:cTn id="24" fill="hold">
                            <p:stCondLst>
                              <p:cond delay="199"/>
                            </p:stCondLst>
                            <p:childTnLst>
                              <p:par>
                                <p:cTn id="25" presetID="1" presetClass="exit" presetSubtype="0" fill="hold" grpId="7" nodeType="afterEffect">
                                  <p:stCondLst>
                                    <p:cond delay="0"/>
                                  </p:stCondLst>
                                  <p:iterate>
                                    <p:tmAbs val="0"/>
                                  </p:iterate>
                                  <p:childTnLst>
                                    <p:set>
                                      <p:cBhvr>
                                        <p:cTn id="26" fill="hold">
                                          <p:stCondLst>
                                            <p:cond delay="0"/>
                                          </p:stCondLst>
                                        </p:cTn>
                                        <p:tgtEl>
                                          <p:spTgt spid="785"/>
                                        </p:tgtEl>
                                        <p:attrNameLst>
                                          <p:attrName>style.visibility</p:attrName>
                                        </p:attrNameLst>
                                      </p:cBhvr>
                                      <p:to>
                                        <p:strVal val="hidden"/>
                                      </p:to>
                                    </p:set>
                                  </p:childTnLst>
                                </p:cTn>
                              </p:par>
                            </p:childTnLst>
                          </p:cTn>
                        </p:par>
                        <p:par>
                          <p:cTn id="27" fill="hold">
                            <p:stCondLst>
                              <p:cond delay="199"/>
                            </p:stCondLst>
                            <p:childTnLst>
                              <p:par>
                                <p:cTn id="28" presetID="1" presetClass="entr" presetSubtype="0" fill="hold" grpId="8" nodeType="afterEffect">
                                  <p:stCondLst>
                                    <p:cond delay="0"/>
                                  </p:stCondLst>
                                  <p:iterate>
                                    <p:tmAbs val="0"/>
                                  </p:iterate>
                                  <p:childTnLst>
                                    <p:set>
                                      <p:cBhvr>
                                        <p:cTn id="29" fill="hold"/>
                                        <p:tgtEl>
                                          <p:spTgt spid="786"/>
                                        </p:tgtEl>
                                        <p:attrNameLst>
                                          <p:attrName>style.visibility</p:attrName>
                                        </p:attrNameLst>
                                      </p:cBhvr>
                                      <p:to>
                                        <p:strVal val="visible"/>
                                      </p:to>
                                    </p:set>
                                  </p:childTnLst>
                                </p:cTn>
                              </p:par>
                            </p:childTnLst>
                          </p:cTn>
                        </p:par>
                        <p:par>
                          <p:cTn id="30" fill="hold">
                            <p:stCondLst>
                              <p:cond delay="199"/>
                            </p:stCondLst>
                            <p:childTnLst>
                              <p:par>
                                <p:cTn id="31" presetID="9" presetClass="entr" fill="hold" grpId="9" nodeType="afterEffect">
                                  <p:stCondLst>
                                    <p:cond delay="0"/>
                                  </p:stCondLst>
                                  <p:iterate>
                                    <p:tmAbs val="0"/>
                                  </p:iterate>
                                  <p:childTnLst>
                                    <p:set>
                                      <p:cBhvr>
                                        <p:cTn id="32" fill="hold"/>
                                        <p:tgtEl>
                                          <p:spTgt spid="753"/>
                                        </p:tgtEl>
                                        <p:attrNameLst>
                                          <p:attrName>style.visibility</p:attrName>
                                        </p:attrNameLst>
                                      </p:cBhvr>
                                      <p:to>
                                        <p:strVal val="visible"/>
                                      </p:to>
                                    </p:set>
                                    <p:animEffect transition="in" filter="dissolve">
                                      <p:cBhvr>
                                        <p:cTn id="33" dur="199"/>
                                        <p:tgtEl>
                                          <p:spTgt spid="753"/>
                                        </p:tgtEl>
                                      </p:cBhvr>
                                    </p:animEffect>
                                  </p:childTnLst>
                                </p:cTn>
                              </p:par>
                            </p:childTnLst>
                          </p:cTn>
                        </p:par>
                        <p:par>
                          <p:cTn id="34" fill="hold">
                            <p:stCondLst>
                              <p:cond delay="0"/>
                            </p:stCondLst>
                            <p:childTnLst>
                              <p:par>
                                <p:cTn id="35" presetID="-1" presetClass="path" presetSubtype="0" accel="50000" decel="50000" fill="hold" nodeType="afterEffect">
                                  <p:stCondLst>
                                    <p:cond delay="0"/>
                                  </p:stCondLst>
                                  <p:childTnLst>
                                    <p:animMotion origin="layout" path="M 0.000000 0.000000 L 0.000000 0.387271" pathEditMode="relative">
                                      <p:cBhvr>
                                        <p:cTn id="36" dur="199" fill="hold"/>
                                        <p:tgtEl>
                                          <p:spTgt spid="753"/>
                                        </p:tgtEl>
                                        <p:attrNameLst>
                                          <p:attrName>ppt_x</p:attrName>
                                          <p:attrName>ppt_y</p:attrName>
                                        </p:attrNameLst>
                                      </p:cBhvr>
                                    </p:animMotion>
                                  </p:childTnLst>
                                </p:cTn>
                              </p:par>
                            </p:childTnLst>
                          </p:cTn>
                        </p:par>
                        <p:par>
                          <p:cTn id="37" fill="hold">
                            <p:stCondLst>
                              <p:cond delay="199"/>
                            </p:stCondLst>
                            <p:childTnLst>
                              <p:par>
                                <p:cTn id="38" presetID="1" presetClass="exit" presetSubtype="0" fill="hold" grpId="11" nodeType="afterEffect">
                                  <p:stCondLst>
                                    <p:cond delay="0"/>
                                  </p:stCondLst>
                                  <p:iterate>
                                    <p:tmAbs val="0"/>
                                  </p:iterate>
                                  <p:childTnLst>
                                    <p:set>
                                      <p:cBhvr>
                                        <p:cTn id="39" fill="hold">
                                          <p:stCondLst>
                                            <p:cond delay="0"/>
                                          </p:stCondLst>
                                        </p:cTn>
                                        <p:tgtEl>
                                          <p:spTgt spid="788"/>
                                        </p:tgtEl>
                                        <p:attrNameLst>
                                          <p:attrName>style.visibility</p:attrName>
                                        </p:attrNameLst>
                                      </p:cBhvr>
                                      <p:to>
                                        <p:strVal val="hidden"/>
                                      </p:to>
                                    </p:set>
                                  </p:childTnLst>
                                </p:cTn>
                              </p:par>
                            </p:childTnLst>
                          </p:cTn>
                        </p:par>
                        <p:par>
                          <p:cTn id="40" fill="hold">
                            <p:stCondLst>
                              <p:cond delay="199"/>
                            </p:stCondLst>
                            <p:childTnLst>
                              <p:par>
                                <p:cTn id="41" presetID="1" presetClass="entr" presetSubtype="0" fill="hold" grpId="12" nodeType="afterEffect">
                                  <p:stCondLst>
                                    <p:cond delay="0"/>
                                  </p:stCondLst>
                                  <p:iterate>
                                    <p:tmAbs val="0"/>
                                  </p:iterate>
                                  <p:childTnLst>
                                    <p:set>
                                      <p:cBhvr>
                                        <p:cTn id="42" fill="hold"/>
                                        <p:tgtEl>
                                          <p:spTgt spid="789"/>
                                        </p:tgtEl>
                                        <p:attrNameLst>
                                          <p:attrName>style.visibility</p:attrName>
                                        </p:attrNameLst>
                                      </p:cBhvr>
                                      <p:to>
                                        <p:strVal val="visible"/>
                                      </p:to>
                                    </p:set>
                                  </p:childTnLst>
                                </p:cTn>
                              </p:par>
                            </p:childTnLst>
                          </p:cTn>
                        </p:par>
                        <p:par>
                          <p:cTn id="43" fill="hold">
                            <p:stCondLst>
                              <p:cond delay="199"/>
                            </p:stCondLst>
                            <p:childTnLst>
                              <p:par>
                                <p:cTn id="44" presetID="9" presetClass="entr" fill="hold" grpId="13" nodeType="afterEffect">
                                  <p:stCondLst>
                                    <p:cond delay="0"/>
                                  </p:stCondLst>
                                  <p:iterate>
                                    <p:tmAbs val="0"/>
                                  </p:iterate>
                                  <p:childTnLst>
                                    <p:set>
                                      <p:cBhvr>
                                        <p:cTn id="45" fill="hold"/>
                                        <p:tgtEl>
                                          <p:spTgt spid="756"/>
                                        </p:tgtEl>
                                        <p:attrNameLst>
                                          <p:attrName>style.visibility</p:attrName>
                                        </p:attrNameLst>
                                      </p:cBhvr>
                                      <p:to>
                                        <p:strVal val="visible"/>
                                      </p:to>
                                    </p:set>
                                    <p:animEffect transition="in" filter="dissolve">
                                      <p:cBhvr>
                                        <p:cTn id="46" dur="199"/>
                                        <p:tgtEl>
                                          <p:spTgt spid="756"/>
                                        </p:tgtEl>
                                      </p:cBhvr>
                                    </p:animEffect>
                                  </p:childTnLst>
                                </p:cTn>
                              </p:par>
                            </p:childTnLst>
                          </p:cTn>
                        </p:par>
                        <p:par>
                          <p:cTn id="47" fill="hold">
                            <p:stCondLst>
                              <p:cond delay="0"/>
                            </p:stCondLst>
                            <p:childTnLst>
                              <p:par>
                                <p:cTn id="48" presetID="-1" presetClass="path" presetSubtype="0" accel="50000" decel="50000" fill="hold" nodeType="afterEffect">
                                  <p:stCondLst>
                                    <p:cond delay="0"/>
                                  </p:stCondLst>
                                  <p:childTnLst>
                                    <p:animMotion origin="layout" path="M 0.000000 0.000000 L 0.000000 0.387271" pathEditMode="relative">
                                      <p:cBhvr>
                                        <p:cTn id="49" dur="199" fill="hold"/>
                                        <p:tgtEl>
                                          <p:spTgt spid="756"/>
                                        </p:tgtEl>
                                        <p:attrNameLst>
                                          <p:attrName>ppt_x</p:attrName>
                                          <p:attrName>ppt_y</p:attrName>
                                        </p:attrNameLst>
                                      </p:cBhvr>
                                    </p:animMotion>
                                  </p:childTnLst>
                                </p:cTn>
                              </p:par>
                            </p:childTnLst>
                          </p:cTn>
                        </p:par>
                        <p:par>
                          <p:cTn id="50" fill="hold">
                            <p:stCondLst>
                              <p:cond delay="199"/>
                            </p:stCondLst>
                            <p:childTnLst>
                              <p:par>
                                <p:cTn id="51" presetID="1" presetClass="exit" presetSubtype="0" fill="hold" grpId="15" nodeType="afterEffect">
                                  <p:stCondLst>
                                    <p:cond delay="0"/>
                                  </p:stCondLst>
                                  <p:iterate>
                                    <p:tmAbs val="0"/>
                                  </p:iterate>
                                  <p:childTnLst>
                                    <p:set>
                                      <p:cBhvr>
                                        <p:cTn id="52" fill="hold">
                                          <p:stCondLst>
                                            <p:cond delay="0"/>
                                          </p:stCondLst>
                                        </p:cTn>
                                        <p:tgtEl>
                                          <p:spTgt spid="791"/>
                                        </p:tgtEl>
                                        <p:attrNameLst>
                                          <p:attrName>style.visibility</p:attrName>
                                        </p:attrNameLst>
                                      </p:cBhvr>
                                      <p:to>
                                        <p:strVal val="hidden"/>
                                      </p:to>
                                    </p:set>
                                  </p:childTnLst>
                                </p:cTn>
                              </p:par>
                            </p:childTnLst>
                          </p:cTn>
                        </p:par>
                        <p:par>
                          <p:cTn id="53" fill="hold">
                            <p:stCondLst>
                              <p:cond delay="199"/>
                            </p:stCondLst>
                            <p:childTnLst>
                              <p:par>
                                <p:cTn id="54" presetID="1" presetClass="entr" presetSubtype="0" fill="hold" grpId="16" nodeType="afterEffect">
                                  <p:stCondLst>
                                    <p:cond delay="0"/>
                                  </p:stCondLst>
                                  <p:iterate>
                                    <p:tmAbs val="0"/>
                                  </p:iterate>
                                  <p:childTnLst>
                                    <p:set>
                                      <p:cBhvr>
                                        <p:cTn id="55" fill="hold"/>
                                        <p:tgtEl>
                                          <p:spTgt spid="792"/>
                                        </p:tgtEl>
                                        <p:attrNameLst>
                                          <p:attrName>style.visibility</p:attrName>
                                        </p:attrNameLst>
                                      </p:cBhvr>
                                      <p:to>
                                        <p:strVal val="visible"/>
                                      </p:to>
                                    </p:set>
                                  </p:childTnLst>
                                </p:cTn>
                              </p:par>
                            </p:childTnLst>
                          </p:cTn>
                        </p:par>
                        <p:par>
                          <p:cTn id="56" fill="hold">
                            <p:stCondLst>
                              <p:cond delay="199"/>
                            </p:stCondLst>
                            <p:childTnLst>
                              <p:par>
                                <p:cTn id="57" presetID="9" presetClass="exit" fill="hold" grpId="17" nodeType="afterEffect">
                                  <p:stCondLst>
                                    <p:cond delay="0"/>
                                  </p:stCondLst>
                                  <p:iterate>
                                    <p:tmAbs val="0"/>
                                  </p:iterate>
                                  <p:childTnLst>
                                    <p:animEffect transition="out" filter="dissolve">
                                      <p:cBhvr>
                                        <p:cTn id="58" dur="199" fill="hold"/>
                                        <p:tgtEl>
                                          <p:spTgt spid="747"/>
                                        </p:tgtEl>
                                      </p:cBhvr>
                                    </p:animEffect>
                                    <p:set>
                                      <p:cBhvr>
                                        <p:cTn id="59" fill="hold">
                                          <p:stCondLst>
                                            <p:cond delay="198"/>
                                          </p:stCondLst>
                                        </p:cTn>
                                        <p:tgtEl>
                                          <p:spTgt spid="747"/>
                                        </p:tgtEl>
                                        <p:attrNameLst>
                                          <p:attrName>style.visibility</p:attrName>
                                        </p:attrNameLst>
                                      </p:cBhvr>
                                      <p:to>
                                        <p:strVal val="hidden"/>
                                      </p:to>
                                    </p:set>
                                  </p:childTnLst>
                                </p:cTn>
                              </p:par>
                            </p:childTnLst>
                          </p:cTn>
                        </p:par>
                        <p:par>
                          <p:cTn id="60" fill="hold">
                            <p:stCondLst>
                              <p:cond delay="398"/>
                            </p:stCondLst>
                            <p:childTnLst>
                              <p:par>
                                <p:cTn id="61" presetID="9" presetClass="entr" fill="hold" grpId="18" nodeType="afterEffect">
                                  <p:stCondLst>
                                    <p:cond delay="0"/>
                                  </p:stCondLst>
                                  <p:iterate>
                                    <p:tmAbs val="0"/>
                                  </p:iterate>
                                  <p:childTnLst>
                                    <p:set>
                                      <p:cBhvr>
                                        <p:cTn id="62" fill="hold"/>
                                        <p:tgtEl>
                                          <p:spTgt spid="759"/>
                                        </p:tgtEl>
                                        <p:attrNameLst>
                                          <p:attrName>style.visibility</p:attrName>
                                        </p:attrNameLst>
                                      </p:cBhvr>
                                      <p:to>
                                        <p:strVal val="visible"/>
                                      </p:to>
                                    </p:set>
                                    <p:animEffect transition="in" filter="dissolve">
                                      <p:cBhvr>
                                        <p:cTn id="63" dur="199"/>
                                        <p:tgtEl>
                                          <p:spTgt spid="759"/>
                                        </p:tgtEl>
                                      </p:cBhvr>
                                    </p:animEffect>
                                  </p:childTnLst>
                                </p:cTn>
                              </p:par>
                            </p:childTnLst>
                          </p:cTn>
                        </p:par>
                        <p:par>
                          <p:cTn id="64" fill="hold">
                            <p:stCondLst>
                              <p:cond delay="0"/>
                            </p:stCondLst>
                            <p:childTnLst>
                              <p:par>
                                <p:cTn id="65" presetID="-1" presetClass="path" presetSubtype="0" accel="50000" decel="50000" fill="hold" nodeType="afterEffect">
                                  <p:stCondLst>
                                    <p:cond delay="0"/>
                                  </p:stCondLst>
                                  <p:childTnLst>
                                    <p:animMotion origin="layout" path="M 0.000000 0.000000 L 0.000000 0.387271" pathEditMode="relative">
                                      <p:cBhvr>
                                        <p:cTn id="66" dur="199" fill="hold"/>
                                        <p:tgtEl>
                                          <p:spTgt spid="759"/>
                                        </p:tgtEl>
                                        <p:attrNameLst>
                                          <p:attrName>ppt_x</p:attrName>
                                          <p:attrName>ppt_y</p:attrName>
                                        </p:attrNameLst>
                                      </p:cBhvr>
                                    </p:animMotion>
                                  </p:childTnLst>
                                </p:cTn>
                              </p:par>
                            </p:childTnLst>
                          </p:cTn>
                        </p:par>
                        <p:par>
                          <p:cTn id="67" fill="hold">
                            <p:stCondLst>
                              <p:cond delay="199"/>
                            </p:stCondLst>
                            <p:childTnLst>
                              <p:par>
                                <p:cTn id="68" presetID="1" presetClass="exit" presetSubtype="0" fill="hold" grpId="20" nodeType="afterEffect">
                                  <p:stCondLst>
                                    <p:cond delay="0"/>
                                  </p:stCondLst>
                                  <p:iterate>
                                    <p:tmAbs val="0"/>
                                  </p:iterate>
                                  <p:childTnLst>
                                    <p:set>
                                      <p:cBhvr>
                                        <p:cTn id="69" fill="hold">
                                          <p:stCondLst>
                                            <p:cond delay="0"/>
                                          </p:stCondLst>
                                        </p:cTn>
                                        <p:tgtEl>
                                          <p:spTgt spid="783"/>
                                        </p:tgtEl>
                                        <p:attrNameLst>
                                          <p:attrName>style.visibility</p:attrName>
                                        </p:attrNameLst>
                                      </p:cBhvr>
                                      <p:to>
                                        <p:strVal val="hidden"/>
                                      </p:to>
                                    </p:set>
                                  </p:childTnLst>
                                </p:cTn>
                              </p:par>
                            </p:childTnLst>
                          </p:cTn>
                        </p:par>
                        <p:par>
                          <p:cTn id="70" fill="hold">
                            <p:stCondLst>
                              <p:cond delay="199"/>
                            </p:stCondLst>
                            <p:childTnLst>
                              <p:par>
                                <p:cTn id="71" presetID="1" presetClass="entr" presetSubtype="0" fill="hold" grpId="21" nodeType="afterEffect">
                                  <p:stCondLst>
                                    <p:cond delay="0"/>
                                  </p:stCondLst>
                                  <p:iterate>
                                    <p:tmAbs val="0"/>
                                  </p:iterate>
                                  <p:childTnLst>
                                    <p:set>
                                      <p:cBhvr>
                                        <p:cTn id="72" fill="hold"/>
                                        <p:tgtEl>
                                          <p:spTgt spid="784"/>
                                        </p:tgtEl>
                                        <p:attrNameLst>
                                          <p:attrName>style.visibility</p:attrName>
                                        </p:attrNameLst>
                                      </p:cBhvr>
                                      <p:to>
                                        <p:strVal val="visible"/>
                                      </p:to>
                                    </p:set>
                                  </p:childTnLst>
                                </p:cTn>
                              </p:par>
                            </p:childTnLst>
                          </p:cTn>
                        </p:par>
                        <p:par>
                          <p:cTn id="73" fill="hold">
                            <p:stCondLst>
                              <p:cond delay="199"/>
                            </p:stCondLst>
                            <p:childTnLst>
                              <p:par>
                                <p:cTn id="74" presetID="9" presetClass="exit" fill="hold" grpId="22" nodeType="afterEffect">
                                  <p:stCondLst>
                                    <p:cond delay="0"/>
                                  </p:stCondLst>
                                  <p:iterate>
                                    <p:tmAbs val="0"/>
                                  </p:iterate>
                                  <p:childTnLst>
                                    <p:animEffect transition="out" filter="dissolve">
                                      <p:cBhvr>
                                        <p:cTn id="75" dur="199" fill="hold"/>
                                        <p:tgtEl>
                                          <p:spTgt spid="750"/>
                                        </p:tgtEl>
                                      </p:cBhvr>
                                    </p:animEffect>
                                    <p:set>
                                      <p:cBhvr>
                                        <p:cTn id="76" fill="hold">
                                          <p:stCondLst>
                                            <p:cond delay="198"/>
                                          </p:stCondLst>
                                        </p:cTn>
                                        <p:tgtEl>
                                          <p:spTgt spid="750"/>
                                        </p:tgtEl>
                                        <p:attrNameLst>
                                          <p:attrName>style.visibility</p:attrName>
                                        </p:attrNameLst>
                                      </p:cBhvr>
                                      <p:to>
                                        <p:strVal val="hidden"/>
                                      </p:to>
                                    </p:set>
                                  </p:childTnLst>
                                </p:cTn>
                              </p:par>
                            </p:childTnLst>
                          </p:cTn>
                        </p:par>
                        <p:par>
                          <p:cTn id="77" fill="hold">
                            <p:stCondLst>
                              <p:cond delay="398"/>
                            </p:stCondLst>
                            <p:childTnLst>
                              <p:par>
                                <p:cTn id="78" presetID="9" presetClass="entr" fill="hold" grpId="23" nodeType="afterEffect">
                                  <p:stCondLst>
                                    <p:cond delay="0"/>
                                  </p:stCondLst>
                                  <p:iterate>
                                    <p:tmAbs val="0"/>
                                  </p:iterate>
                                  <p:childTnLst>
                                    <p:set>
                                      <p:cBhvr>
                                        <p:cTn id="79" fill="hold"/>
                                        <p:tgtEl>
                                          <p:spTgt spid="762"/>
                                        </p:tgtEl>
                                        <p:attrNameLst>
                                          <p:attrName>style.visibility</p:attrName>
                                        </p:attrNameLst>
                                      </p:cBhvr>
                                      <p:to>
                                        <p:strVal val="visible"/>
                                      </p:to>
                                    </p:set>
                                    <p:animEffect transition="in" filter="dissolve">
                                      <p:cBhvr>
                                        <p:cTn id="80" dur="199"/>
                                        <p:tgtEl>
                                          <p:spTgt spid="762"/>
                                        </p:tgtEl>
                                      </p:cBhvr>
                                    </p:animEffect>
                                  </p:childTnLst>
                                </p:cTn>
                              </p:par>
                            </p:childTnLst>
                          </p:cTn>
                        </p:par>
                        <p:par>
                          <p:cTn id="81" fill="hold">
                            <p:stCondLst>
                              <p:cond delay="0"/>
                            </p:stCondLst>
                            <p:childTnLst>
                              <p:par>
                                <p:cTn id="82" presetID="-1" presetClass="path" presetSubtype="0" accel="50000" decel="50000" fill="hold" nodeType="afterEffect">
                                  <p:stCondLst>
                                    <p:cond delay="0"/>
                                  </p:stCondLst>
                                  <p:childTnLst>
                                    <p:animMotion origin="layout" path="M 0.000000 0.000000 L 0.000000 0.387271" pathEditMode="relative">
                                      <p:cBhvr>
                                        <p:cTn id="83" dur="199" fill="hold"/>
                                        <p:tgtEl>
                                          <p:spTgt spid="762"/>
                                        </p:tgtEl>
                                        <p:attrNameLst>
                                          <p:attrName>ppt_x</p:attrName>
                                          <p:attrName>ppt_y</p:attrName>
                                        </p:attrNameLst>
                                      </p:cBhvr>
                                    </p:animMotion>
                                  </p:childTnLst>
                                </p:cTn>
                              </p:par>
                            </p:childTnLst>
                          </p:cTn>
                        </p:par>
                        <p:par>
                          <p:cTn id="84" fill="hold">
                            <p:stCondLst>
                              <p:cond delay="199"/>
                            </p:stCondLst>
                            <p:childTnLst>
                              <p:par>
                                <p:cTn id="85" presetID="1" presetClass="exit" presetSubtype="0" fill="hold" grpId="25" nodeType="afterEffect">
                                  <p:stCondLst>
                                    <p:cond delay="0"/>
                                  </p:stCondLst>
                                  <p:iterate>
                                    <p:tmAbs val="0"/>
                                  </p:iterate>
                                  <p:childTnLst>
                                    <p:set>
                                      <p:cBhvr>
                                        <p:cTn id="86" fill="hold">
                                          <p:stCondLst>
                                            <p:cond delay="0"/>
                                          </p:stCondLst>
                                        </p:cTn>
                                        <p:tgtEl>
                                          <p:spTgt spid="786"/>
                                        </p:tgtEl>
                                        <p:attrNameLst>
                                          <p:attrName>style.visibility</p:attrName>
                                        </p:attrNameLst>
                                      </p:cBhvr>
                                      <p:to>
                                        <p:strVal val="hidden"/>
                                      </p:to>
                                    </p:set>
                                  </p:childTnLst>
                                </p:cTn>
                              </p:par>
                            </p:childTnLst>
                          </p:cTn>
                        </p:par>
                        <p:par>
                          <p:cTn id="87" fill="hold">
                            <p:stCondLst>
                              <p:cond delay="199"/>
                            </p:stCondLst>
                            <p:childTnLst>
                              <p:par>
                                <p:cTn id="88" presetID="1" presetClass="entr" presetSubtype="0" fill="hold" grpId="26" nodeType="afterEffect">
                                  <p:stCondLst>
                                    <p:cond delay="0"/>
                                  </p:stCondLst>
                                  <p:iterate>
                                    <p:tmAbs val="0"/>
                                  </p:iterate>
                                  <p:childTnLst>
                                    <p:set>
                                      <p:cBhvr>
                                        <p:cTn id="89" fill="hold"/>
                                        <p:tgtEl>
                                          <p:spTgt spid="787"/>
                                        </p:tgtEl>
                                        <p:attrNameLst>
                                          <p:attrName>style.visibility</p:attrName>
                                        </p:attrNameLst>
                                      </p:cBhvr>
                                      <p:to>
                                        <p:strVal val="visible"/>
                                      </p:to>
                                    </p:set>
                                  </p:childTnLst>
                                </p:cTn>
                              </p:par>
                            </p:childTnLst>
                          </p:cTn>
                        </p:par>
                        <p:par>
                          <p:cTn id="90" fill="hold">
                            <p:stCondLst>
                              <p:cond delay="199"/>
                            </p:stCondLst>
                            <p:childTnLst>
                              <p:par>
                                <p:cTn id="91" presetID="9" presetClass="exit" fill="hold" grpId="27" nodeType="afterEffect">
                                  <p:stCondLst>
                                    <p:cond delay="0"/>
                                  </p:stCondLst>
                                  <p:iterate>
                                    <p:tmAbs val="0"/>
                                  </p:iterate>
                                  <p:childTnLst>
                                    <p:animEffect transition="out" filter="dissolve">
                                      <p:cBhvr>
                                        <p:cTn id="92" dur="199" fill="hold"/>
                                        <p:tgtEl>
                                          <p:spTgt spid="753"/>
                                        </p:tgtEl>
                                      </p:cBhvr>
                                    </p:animEffect>
                                    <p:set>
                                      <p:cBhvr>
                                        <p:cTn id="93" fill="hold">
                                          <p:stCondLst>
                                            <p:cond delay="198"/>
                                          </p:stCondLst>
                                        </p:cTn>
                                        <p:tgtEl>
                                          <p:spTgt spid="753"/>
                                        </p:tgtEl>
                                        <p:attrNameLst>
                                          <p:attrName>style.visibility</p:attrName>
                                        </p:attrNameLst>
                                      </p:cBhvr>
                                      <p:to>
                                        <p:strVal val="hidden"/>
                                      </p:to>
                                    </p:set>
                                  </p:childTnLst>
                                </p:cTn>
                              </p:par>
                            </p:childTnLst>
                          </p:cTn>
                        </p:par>
                        <p:par>
                          <p:cTn id="94" fill="hold">
                            <p:stCondLst>
                              <p:cond delay="398"/>
                            </p:stCondLst>
                            <p:childTnLst>
                              <p:par>
                                <p:cTn id="95" presetID="9" presetClass="entr" fill="hold" grpId="28" nodeType="afterEffect">
                                  <p:stCondLst>
                                    <p:cond delay="0"/>
                                  </p:stCondLst>
                                  <p:iterate>
                                    <p:tmAbs val="0"/>
                                  </p:iterate>
                                  <p:childTnLst>
                                    <p:set>
                                      <p:cBhvr>
                                        <p:cTn id="96" fill="hold"/>
                                        <p:tgtEl>
                                          <p:spTgt spid="765"/>
                                        </p:tgtEl>
                                        <p:attrNameLst>
                                          <p:attrName>style.visibility</p:attrName>
                                        </p:attrNameLst>
                                      </p:cBhvr>
                                      <p:to>
                                        <p:strVal val="visible"/>
                                      </p:to>
                                    </p:set>
                                    <p:animEffect transition="in" filter="dissolve">
                                      <p:cBhvr>
                                        <p:cTn id="97" dur="199"/>
                                        <p:tgtEl>
                                          <p:spTgt spid="765"/>
                                        </p:tgtEl>
                                      </p:cBhvr>
                                    </p:animEffect>
                                  </p:childTnLst>
                                </p:cTn>
                              </p:par>
                            </p:childTnLst>
                          </p:cTn>
                        </p:par>
                        <p:par>
                          <p:cTn id="98" fill="hold">
                            <p:stCondLst>
                              <p:cond delay="0"/>
                            </p:stCondLst>
                            <p:childTnLst>
                              <p:par>
                                <p:cTn id="99" presetID="-1" presetClass="path" presetSubtype="0" accel="50000" decel="50000" fill="hold" nodeType="afterEffect">
                                  <p:stCondLst>
                                    <p:cond delay="0"/>
                                  </p:stCondLst>
                                  <p:childTnLst>
                                    <p:animMotion origin="layout" path="M 0.000000 0.000000 L 0.000000 0.387271" pathEditMode="relative">
                                      <p:cBhvr>
                                        <p:cTn id="100" dur="199" fill="hold"/>
                                        <p:tgtEl>
                                          <p:spTgt spid="765"/>
                                        </p:tgtEl>
                                        <p:attrNameLst>
                                          <p:attrName>ppt_x</p:attrName>
                                          <p:attrName>ppt_y</p:attrName>
                                        </p:attrNameLst>
                                      </p:cBhvr>
                                    </p:animMotion>
                                  </p:childTnLst>
                                </p:cTn>
                              </p:par>
                            </p:childTnLst>
                          </p:cTn>
                        </p:par>
                        <p:par>
                          <p:cTn id="101" fill="hold">
                            <p:stCondLst>
                              <p:cond delay="199"/>
                            </p:stCondLst>
                            <p:childTnLst>
                              <p:par>
                                <p:cTn id="102" presetID="1" presetClass="exit" presetSubtype="0" fill="hold" grpId="30" nodeType="afterEffect">
                                  <p:stCondLst>
                                    <p:cond delay="0"/>
                                  </p:stCondLst>
                                  <p:iterate>
                                    <p:tmAbs val="0"/>
                                  </p:iterate>
                                  <p:childTnLst>
                                    <p:set>
                                      <p:cBhvr>
                                        <p:cTn id="103" fill="hold">
                                          <p:stCondLst>
                                            <p:cond delay="0"/>
                                          </p:stCondLst>
                                        </p:cTn>
                                        <p:tgtEl>
                                          <p:spTgt spid="789"/>
                                        </p:tgtEl>
                                        <p:attrNameLst>
                                          <p:attrName>style.visibility</p:attrName>
                                        </p:attrNameLst>
                                      </p:cBhvr>
                                      <p:to>
                                        <p:strVal val="hidden"/>
                                      </p:to>
                                    </p:set>
                                  </p:childTnLst>
                                </p:cTn>
                              </p:par>
                            </p:childTnLst>
                          </p:cTn>
                        </p:par>
                        <p:par>
                          <p:cTn id="104" fill="hold">
                            <p:stCondLst>
                              <p:cond delay="199"/>
                            </p:stCondLst>
                            <p:childTnLst>
                              <p:par>
                                <p:cTn id="105" presetID="1" presetClass="entr" presetSubtype="0" fill="hold" grpId="31" nodeType="afterEffect">
                                  <p:stCondLst>
                                    <p:cond delay="0"/>
                                  </p:stCondLst>
                                  <p:iterate>
                                    <p:tmAbs val="0"/>
                                  </p:iterate>
                                  <p:childTnLst>
                                    <p:set>
                                      <p:cBhvr>
                                        <p:cTn id="106" fill="hold"/>
                                        <p:tgtEl>
                                          <p:spTgt spid="790"/>
                                        </p:tgtEl>
                                        <p:attrNameLst>
                                          <p:attrName>style.visibility</p:attrName>
                                        </p:attrNameLst>
                                      </p:cBhvr>
                                      <p:to>
                                        <p:strVal val="visible"/>
                                      </p:to>
                                    </p:set>
                                  </p:childTnLst>
                                </p:cTn>
                              </p:par>
                            </p:childTnLst>
                          </p:cTn>
                        </p:par>
                        <p:par>
                          <p:cTn id="107" fill="hold">
                            <p:stCondLst>
                              <p:cond delay="199"/>
                            </p:stCondLst>
                            <p:childTnLst>
                              <p:par>
                                <p:cTn id="108" presetID="9" presetClass="exit" fill="hold" grpId="32" nodeType="afterEffect">
                                  <p:stCondLst>
                                    <p:cond delay="0"/>
                                  </p:stCondLst>
                                  <p:iterate>
                                    <p:tmAbs val="0"/>
                                  </p:iterate>
                                  <p:childTnLst>
                                    <p:animEffect transition="out" filter="dissolve">
                                      <p:cBhvr>
                                        <p:cTn id="109" dur="199" fill="hold"/>
                                        <p:tgtEl>
                                          <p:spTgt spid="756"/>
                                        </p:tgtEl>
                                      </p:cBhvr>
                                    </p:animEffect>
                                    <p:set>
                                      <p:cBhvr>
                                        <p:cTn id="110" fill="hold">
                                          <p:stCondLst>
                                            <p:cond delay="198"/>
                                          </p:stCondLst>
                                        </p:cTn>
                                        <p:tgtEl>
                                          <p:spTgt spid="756"/>
                                        </p:tgtEl>
                                        <p:attrNameLst>
                                          <p:attrName>style.visibility</p:attrName>
                                        </p:attrNameLst>
                                      </p:cBhvr>
                                      <p:to>
                                        <p:strVal val="hidden"/>
                                      </p:to>
                                    </p:set>
                                  </p:childTnLst>
                                </p:cTn>
                              </p:par>
                            </p:childTnLst>
                          </p:cTn>
                        </p:par>
                        <p:par>
                          <p:cTn id="111" fill="hold">
                            <p:stCondLst>
                              <p:cond delay="398"/>
                            </p:stCondLst>
                            <p:childTnLst>
                              <p:par>
                                <p:cTn id="112" presetID="9" presetClass="entr" fill="hold" grpId="33" nodeType="afterEffect">
                                  <p:stCondLst>
                                    <p:cond delay="0"/>
                                  </p:stCondLst>
                                  <p:iterate>
                                    <p:tmAbs val="0"/>
                                  </p:iterate>
                                  <p:childTnLst>
                                    <p:set>
                                      <p:cBhvr>
                                        <p:cTn id="113" fill="hold"/>
                                        <p:tgtEl>
                                          <p:spTgt spid="768"/>
                                        </p:tgtEl>
                                        <p:attrNameLst>
                                          <p:attrName>style.visibility</p:attrName>
                                        </p:attrNameLst>
                                      </p:cBhvr>
                                      <p:to>
                                        <p:strVal val="visible"/>
                                      </p:to>
                                    </p:set>
                                    <p:animEffect transition="in" filter="dissolve">
                                      <p:cBhvr>
                                        <p:cTn id="114" dur="199"/>
                                        <p:tgtEl>
                                          <p:spTgt spid="768"/>
                                        </p:tgtEl>
                                      </p:cBhvr>
                                    </p:animEffect>
                                  </p:childTnLst>
                                </p:cTn>
                              </p:par>
                            </p:childTnLst>
                          </p:cTn>
                        </p:par>
                        <p:par>
                          <p:cTn id="115" fill="hold">
                            <p:stCondLst>
                              <p:cond delay="0"/>
                            </p:stCondLst>
                            <p:childTnLst>
                              <p:par>
                                <p:cTn id="116" presetID="-1" presetClass="path" presetSubtype="0" accel="50000" decel="50000" fill="hold" nodeType="afterEffect">
                                  <p:stCondLst>
                                    <p:cond delay="0"/>
                                  </p:stCondLst>
                                  <p:childTnLst>
                                    <p:animMotion origin="layout" path="M 0.000000 0.000000 L 0.000000 0.387271" pathEditMode="relative">
                                      <p:cBhvr>
                                        <p:cTn id="117" dur="199" fill="hold"/>
                                        <p:tgtEl>
                                          <p:spTgt spid="768"/>
                                        </p:tgtEl>
                                        <p:attrNameLst>
                                          <p:attrName>ppt_x</p:attrName>
                                          <p:attrName>ppt_y</p:attrName>
                                        </p:attrNameLst>
                                      </p:cBhvr>
                                    </p:animMotion>
                                  </p:childTnLst>
                                </p:cTn>
                              </p:par>
                            </p:childTnLst>
                          </p:cTn>
                        </p:par>
                        <p:par>
                          <p:cTn id="118" fill="hold">
                            <p:stCondLst>
                              <p:cond delay="199"/>
                            </p:stCondLst>
                            <p:childTnLst>
                              <p:par>
                                <p:cTn id="119" presetID="1" presetClass="exit" presetSubtype="0" fill="hold" grpId="35" nodeType="afterEffect">
                                  <p:stCondLst>
                                    <p:cond delay="0"/>
                                  </p:stCondLst>
                                  <p:iterate>
                                    <p:tmAbs val="0"/>
                                  </p:iterate>
                                  <p:childTnLst>
                                    <p:set>
                                      <p:cBhvr>
                                        <p:cTn id="120" fill="hold">
                                          <p:stCondLst>
                                            <p:cond delay="0"/>
                                          </p:stCondLst>
                                        </p:cTn>
                                        <p:tgtEl>
                                          <p:spTgt spid="792"/>
                                        </p:tgtEl>
                                        <p:attrNameLst>
                                          <p:attrName>style.visibility</p:attrName>
                                        </p:attrNameLst>
                                      </p:cBhvr>
                                      <p:to>
                                        <p:strVal val="hidden"/>
                                      </p:to>
                                    </p:set>
                                  </p:childTnLst>
                                </p:cTn>
                              </p:par>
                            </p:childTnLst>
                          </p:cTn>
                        </p:par>
                        <p:par>
                          <p:cTn id="121" fill="hold">
                            <p:stCondLst>
                              <p:cond delay="199"/>
                            </p:stCondLst>
                            <p:childTnLst>
                              <p:par>
                                <p:cTn id="122" presetID="1" presetClass="entr" presetSubtype="0" fill="hold" grpId="36" nodeType="afterEffect">
                                  <p:stCondLst>
                                    <p:cond delay="0"/>
                                  </p:stCondLst>
                                  <p:iterate>
                                    <p:tmAbs val="0"/>
                                  </p:iterate>
                                  <p:childTnLst>
                                    <p:set>
                                      <p:cBhvr>
                                        <p:cTn id="123" fill="hold"/>
                                        <p:tgtEl>
                                          <p:spTgt spid="793"/>
                                        </p:tgtEl>
                                        <p:attrNameLst>
                                          <p:attrName>style.visibility</p:attrName>
                                        </p:attrNameLst>
                                      </p:cBhvr>
                                      <p:to>
                                        <p:strVal val="visible"/>
                                      </p:to>
                                    </p:set>
                                  </p:childTnLst>
                                </p:cTn>
                              </p:par>
                            </p:childTnLst>
                          </p:cTn>
                        </p:par>
                        <p:par>
                          <p:cTn id="124" fill="hold">
                            <p:stCondLst>
                              <p:cond delay="199"/>
                            </p:stCondLst>
                            <p:childTnLst>
                              <p:par>
                                <p:cTn id="125" presetID="9" presetClass="exit" fill="hold" grpId="37" nodeType="afterEffect">
                                  <p:stCondLst>
                                    <p:cond delay="0"/>
                                  </p:stCondLst>
                                  <p:iterate>
                                    <p:tmAbs val="0"/>
                                  </p:iterate>
                                  <p:childTnLst>
                                    <p:animEffect transition="out" filter="dissolve">
                                      <p:cBhvr>
                                        <p:cTn id="126" dur="199" fill="hold"/>
                                        <p:tgtEl>
                                          <p:spTgt spid="759"/>
                                        </p:tgtEl>
                                      </p:cBhvr>
                                    </p:animEffect>
                                    <p:set>
                                      <p:cBhvr>
                                        <p:cTn id="127" fill="hold">
                                          <p:stCondLst>
                                            <p:cond delay="198"/>
                                          </p:stCondLst>
                                        </p:cTn>
                                        <p:tgtEl>
                                          <p:spTgt spid="759"/>
                                        </p:tgtEl>
                                        <p:attrNameLst>
                                          <p:attrName>style.visibility</p:attrName>
                                        </p:attrNameLst>
                                      </p:cBhvr>
                                      <p:to>
                                        <p:strVal val="hidden"/>
                                      </p:to>
                                    </p:set>
                                  </p:childTnLst>
                                </p:cTn>
                              </p:par>
                            </p:childTnLst>
                          </p:cTn>
                        </p:par>
                        <p:par>
                          <p:cTn id="128" fill="hold">
                            <p:stCondLst>
                              <p:cond delay="398"/>
                            </p:stCondLst>
                            <p:childTnLst>
                              <p:par>
                                <p:cTn id="129" presetID="9" presetClass="entr" fill="hold" grpId="38" nodeType="afterEffect">
                                  <p:stCondLst>
                                    <p:cond delay="0"/>
                                  </p:stCondLst>
                                  <p:iterate>
                                    <p:tmAbs val="0"/>
                                  </p:iterate>
                                  <p:childTnLst>
                                    <p:set>
                                      <p:cBhvr>
                                        <p:cTn id="130" fill="hold"/>
                                        <p:tgtEl>
                                          <p:spTgt spid="771"/>
                                        </p:tgtEl>
                                        <p:attrNameLst>
                                          <p:attrName>style.visibility</p:attrName>
                                        </p:attrNameLst>
                                      </p:cBhvr>
                                      <p:to>
                                        <p:strVal val="visible"/>
                                      </p:to>
                                    </p:set>
                                    <p:animEffect transition="in" filter="dissolve">
                                      <p:cBhvr>
                                        <p:cTn id="131" dur="199"/>
                                        <p:tgtEl>
                                          <p:spTgt spid="771"/>
                                        </p:tgtEl>
                                      </p:cBhvr>
                                    </p:animEffect>
                                  </p:childTnLst>
                                </p:cTn>
                              </p:par>
                            </p:childTnLst>
                          </p:cTn>
                        </p:par>
                        <p:par>
                          <p:cTn id="132" fill="hold">
                            <p:stCondLst>
                              <p:cond delay="0"/>
                            </p:stCondLst>
                            <p:childTnLst>
                              <p:par>
                                <p:cTn id="133" presetID="-1" presetClass="path" presetSubtype="0" accel="50000" decel="50000" fill="hold" nodeType="afterEffect">
                                  <p:stCondLst>
                                    <p:cond delay="0"/>
                                  </p:stCondLst>
                                  <p:childTnLst>
                                    <p:animMotion origin="layout" path="M 0.000000 0.000000 L 0.000000 0.387271" pathEditMode="relative">
                                      <p:cBhvr>
                                        <p:cTn id="134" dur="199" fill="hold"/>
                                        <p:tgtEl>
                                          <p:spTgt spid="771"/>
                                        </p:tgtEl>
                                        <p:attrNameLst>
                                          <p:attrName>ppt_x</p:attrName>
                                          <p:attrName>ppt_y</p:attrName>
                                        </p:attrNameLst>
                                      </p:cBhvr>
                                    </p:animMotion>
                                  </p:childTnLst>
                                </p:cTn>
                              </p:par>
                            </p:childTnLst>
                          </p:cTn>
                        </p:par>
                        <p:par>
                          <p:cTn id="135" fill="hold">
                            <p:stCondLst>
                              <p:cond delay="199"/>
                            </p:stCondLst>
                            <p:childTnLst>
                              <p:par>
                                <p:cTn id="136" presetID="1" presetClass="exit" presetSubtype="0" fill="hold" grpId="40" nodeType="afterEffect">
                                  <p:stCondLst>
                                    <p:cond delay="0"/>
                                  </p:stCondLst>
                                  <p:iterate>
                                    <p:tmAbs val="0"/>
                                  </p:iterate>
                                  <p:childTnLst>
                                    <p:set>
                                      <p:cBhvr>
                                        <p:cTn id="137" fill="hold">
                                          <p:stCondLst>
                                            <p:cond delay="0"/>
                                          </p:stCondLst>
                                        </p:cTn>
                                        <p:tgtEl>
                                          <p:spTgt spid="784"/>
                                        </p:tgtEl>
                                        <p:attrNameLst>
                                          <p:attrName>style.visibility</p:attrName>
                                        </p:attrNameLst>
                                      </p:cBhvr>
                                      <p:to>
                                        <p:strVal val="hidden"/>
                                      </p:to>
                                    </p:set>
                                  </p:childTnLst>
                                </p:cTn>
                              </p:par>
                            </p:childTnLst>
                          </p:cTn>
                        </p:par>
                        <p:par>
                          <p:cTn id="138" fill="hold">
                            <p:stCondLst>
                              <p:cond delay="199"/>
                            </p:stCondLst>
                            <p:childTnLst>
                              <p:par>
                                <p:cTn id="139" presetID="1" presetClass="entr" presetSubtype="0" fill="hold" grpId="41" nodeType="afterEffect">
                                  <p:stCondLst>
                                    <p:cond delay="0"/>
                                  </p:stCondLst>
                                  <p:iterate>
                                    <p:tmAbs val="0"/>
                                  </p:iterate>
                                  <p:childTnLst>
                                    <p:set>
                                      <p:cBhvr>
                                        <p:cTn id="140" fill="hold"/>
                                        <p:tgtEl>
                                          <p:spTgt spid="794"/>
                                        </p:tgtEl>
                                        <p:attrNameLst>
                                          <p:attrName>style.visibility</p:attrName>
                                        </p:attrNameLst>
                                      </p:cBhvr>
                                      <p:to>
                                        <p:strVal val="visible"/>
                                      </p:to>
                                    </p:set>
                                  </p:childTnLst>
                                </p:cTn>
                              </p:par>
                            </p:childTnLst>
                          </p:cTn>
                        </p:par>
                        <p:par>
                          <p:cTn id="141" fill="hold">
                            <p:stCondLst>
                              <p:cond delay="199"/>
                            </p:stCondLst>
                            <p:childTnLst>
                              <p:par>
                                <p:cTn id="142" presetID="9" presetClass="exit" fill="hold" grpId="42" nodeType="afterEffect">
                                  <p:stCondLst>
                                    <p:cond delay="0"/>
                                  </p:stCondLst>
                                  <p:iterate>
                                    <p:tmAbs val="0"/>
                                  </p:iterate>
                                  <p:childTnLst>
                                    <p:animEffect transition="out" filter="dissolve">
                                      <p:cBhvr>
                                        <p:cTn id="143" dur="199" fill="hold"/>
                                        <p:tgtEl>
                                          <p:spTgt spid="762"/>
                                        </p:tgtEl>
                                      </p:cBhvr>
                                    </p:animEffect>
                                    <p:set>
                                      <p:cBhvr>
                                        <p:cTn id="144" fill="hold">
                                          <p:stCondLst>
                                            <p:cond delay="198"/>
                                          </p:stCondLst>
                                        </p:cTn>
                                        <p:tgtEl>
                                          <p:spTgt spid="762"/>
                                        </p:tgtEl>
                                        <p:attrNameLst>
                                          <p:attrName>style.visibility</p:attrName>
                                        </p:attrNameLst>
                                      </p:cBhvr>
                                      <p:to>
                                        <p:strVal val="hidden"/>
                                      </p:to>
                                    </p:set>
                                  </p:childTnLst>
                                </p:cTn>
                              </p:par>
                            </p:childTnLst>
                          </p:cTn>
                        </p:par>
                        <p:par>
                          <p:cTn id="145" fill="hold">
                            <p:stCondLst>
                              <p:cond delay="398"/>
                            </p:stCondLst>
                            <p:childTnLst>
                              <p:par>
                                <p:cTn id="146" presetID="9" presetClass="entr" fill="hold" grpId="43" nodeType="afterEffect">
                                  <p:stCondLst>
                                    <p:cond delay="0"/>
                                  </p:stCondLst>
                                  <p:iterate>
                                    <p:tmAbs val="0"/>
                                  </p:iterate>
                                  <p:childTnLst>
                                    <p:set>
                                      <p:cBhvr>
                                        <p:cTn id="147" fill="hold"/>
                                        <p:tgtEl>
                                          <p:spTgt spid="774"/>
                                        </p:tgtEl>
                                        <p:attrNameLst>
                                          <p:attrName>style.visibility</p:attrName>
                                        </p:attrNameLst>
                                      </p:cBhvr>
                                      <p:to>
                                        <p:strVal val="visible"/>
                                      </p:to>
                                    </p:set>
                                    <p:animEffect transition="in" filter="dissolve">
                                      <p:cBhvr>
                                        <p:cTn id="148" dur="199"/>
                                        <p:tgtEl>
                                          <p:spTgt spid="774"/>
                                        </p:tgtEl>
                                      </p:cBhvr>
                                    </p:animEffect>
                                  </p:childTnLst>
                                </p:cTn>
                              </p:par>
                            </p:childTnLst>
                          </p:cTn>
                        </p:par>
                        <p:par>
                          <p:cTn id="149" fill="hold">
                            <p:stCondLst>
                              <p:cond delay="0"/>
                            </p:stCondLst>
                            <p:childTnLst>
                              <p:par>
                                <p:cTn id="150" presetID="-1" presetClass="path" presetSubtype="0" accel="50000" decel="50000" fill="hold" nodeType="afterEffect">
                                  <p:stCondLst>
                                    <p:cond delay="0"/>
                                  </p:stCondLst>
                                  <p:childTnLst>
                                    <p:animMotion origin="layout" path="M 0.000000 0.000000 L 0.000000 0.387271" pathEditMode="relative">
                                      <p:cBhvr>
                                        <p:cTn id="151" dur="199" fill="hold"/>
                                        <p:tgtEl>
                                          <p:spTgt spid="774"/>
                                        </p:tgtEl>
                                        <p:attrNameLst>
                                          <p:attrName>ppt_x</p:attrName>
                                          <p:attrName>ppt_y</p:attrName>
                                        </p:attrNameLst>
                                      </p:cBhvr>
                                    </p:animMotion>
                                  </p:childTnLst>
                                </p:cTn>
                              </p:par>
                            </p:childTnLst>
                          </p:cTn>
                        </p:par>
                        <p:par>
                          <p:cTn id="152" fill="hold">
                            <p:stCondLst>
                              <p:cond delay="199"/>
                            </p:stCondLst>
                            <p:childTnLst>
                              <p:par>
                                <p:cTn id="153" presetID="1" presetClass="exit" presetSubtype="0" fill="hold" grpId="45" nodeType="afterEffect">
                                  <p:stCondLst>
                                    <p:cond delay="0"/>
                                  </p:stCondLst>
                                  <p:iterate>
                                    <p:tmAbs val="0"/>
                                  </p:iterate>
                                  <p:childTnLst>
                                    <p:set>
                                      <p:cBhvr>
                                        <p:cTn id="154" fill="hold">
                                          <p:stCondLst>
                                            <p:cond delay="0"/>
                                          </p:stCondLst>
                                        </p:cTn>
                                        <p:tgtEl>
                                          <p:spTgt spid="787"/>
                                        </p:tgtEl>
                                        <p:attrNameLst>
                                          <p:attrName>style.visibility</p:attrName>
                                        </p:attrNameLst>
                                      </p:cBhvr>
                                      <p:to>
                                        <p:strVal val="hidden"/>
                                      </p:to>
                                    </p:set>
                                  </p:childTnLst>
                                </p:cTn>
                              </p:par>
                            </p:childTnLst>
                          </p:cTn>
                        </p:par>
                        <p:par>
                          <p:cTn id="155" fill="hold">
                            <p:stCondLst>
                              <p:cond delay="199"/>
                            </p:stCondLst>
                            <p:childTnLst>
                              <p:par>
                                <p:cTn id="156" presetID="1" presetClass="entr" presetSubtype="0" fill="hold" grpId="46" nodeType="afterEffect">
                                  <p:stCondLst>
                                    <p:cond delay="0"/>
                                  </p:stCondLst>
                                  <p:iterate>
                                    <p:tmAbs val="0"/>
                                  </p:iterate>
                                  <p:childTnLst>
                                    <p:set>
                                      <p:cBhvr>
                                        <p:cTn id="157" fill="hold"/>
                                        <p:tgtEl>
                                          <p:spTgt spid="795"/>
                                        </p:tgtEl>
                                        <p:attrNameLst>
                                          <p:attrName>style.visibility</p:attrName>
                                        </p:attrNameLst>
                                      </p:cBhvr>
                                      <p:to>
                                        <p:strVal val="visible"/>
                                      </p:to>
                                    </p:set>
                                  </p:childTnLst>
                                </p:cTn>
                              </p:par>
                            </p:childTnLst>
                          </p:cTn>
                        </p:par>
                        <p:par>
                          <p:cTn id="158" fill="hold">
                            <p:stCondLst>
                              <p:cond delay="199"/>
                            </p:stCondLst>
                            <p:childTnLst>
                              <p:par>
                                <p:cTn id="159" presetID="9" presetClass="exit" fill="hold" grpId="47" nodeType="afterEffect">
                                  <p:stCondLst>
                                    <p:cond delay="0"/>
                                  </p:stCondLst>
                                  <p:iterate>
                                    <p:tmAbs val="0"/>
                                  </p:iterate>
                                  <p:childTnLst>
                                    <p:animEffect transition="out" filter="dissolve">
                                      <p:cBhvr>
                                        <p:cTn id="160" dur="199" fill="hold"/>
                                        <p:tgtEl>
                                          <p:spTgt spid="765"/>
                                        </p:tgtEl>
                                      </p:cBhvr>
                                    </p:animEffect>
                                    <p:set>
                                      <p:cBhvr>
                                        <p:cTn id="161" fill="hold">
                                          <p:stCondLst>
                                            <p:cond delay="198"/>
                                          </p:stCondLst>
                                        </p:cTn>
                                        <p:tgtEl>
                                          <p:spTgt spid="765"/>
                                        </p:tgtEl>
                                        <p:attrNameLst>
                                          <p:attrName>style.visibility</p:attrName>
                                        </p:attrNameLst>
                                      </p:cBhvr>
                                      <p:to>
                                        <p:strVal val="hidden"/>
                                      </p:to>
                                    </p:set>
                                  </p:childTnLst>
                                </p:cTn>
                              </p:par>
                            </p:childTnLst>
                          </p:cTn>
                        </p:par>
                        <p:par>
                          <p:cTn id="162" fill="hold">
                            <p:stCondLst>
                              <p:cond delay="398"/>
                            </p:stCondLst>
                            <p:childTnLst>
                              <p:par>
                                <p:cTn id="163" presetID="9" presetClass="entr" fill="hold" grpId="48" nodeType="afterEffect">
                                  <p:stCondLst>
                                    <p:cond delay="0"/>
                                  </p:stCondLst>
                                  <p:iterate>
                                    <p:tmAbs val="0"/>
                                  </p:iterate>
                                  <p:childTnLst>
                                    <p:set>
                                      <p:cBhvr>
                                        <p:cTn id="164" fill="hold"/>
                                        <p:tgtEl>
                                          <p:spTgt spid="777"/>
                                        </p:tgtEl>
                                        <p:attrNameLst>
                                          <p:attrName>style.visibility</p:attrName>
                                        </p:attrNameLst>
                                      </p:cBhvr>
                                      <p:to>
                                        <p:strVal val="visible"/>
                                      </p:to>
                                    </p:set>
                                    <p:animEffect transition="in" filter="dissolve">
                                      <p:cBhvr>
                                        <p:cTn id="165" dur="199"/>
                                        <p:tgtEl>
                                          <p:spTgt spid="777"/>
                                        </p:tgtEl>
                                      </p:cBhvr>
                                    </p:animEffect>
                                  </p:childTnLst>
                                </p:cTn>
                              </p:par>
                            </p:childTnLst>
                          </p:cTn>
                        </p:par>
                        <p:par>
                          <p:cTn id="166" fill="hold">
                            <p:stCondLst>
                              <p:cond delay="0"/>
                            </p:stCondLst>
                            <p:childTnLst>
                              <p:par>
                                <p:cTn id="167" presetID="-1" presetClass="path" presetSubtype="0" accel="50000" decel="50000" fill="hold" nodeType="afterEffect">
                                  <p:stCondLst>
                                    <p:cond delay="0"/>
                                  </p:stCondLst>
                                  <p:childTnLst>
                                    <p:animMotion origin="layout" path="M 0.000000 0.000000 L 0.000000 0.387271" pathEditMode="relative">
                                      <p:cBhvr>
                                        <p:cTn id="168" dur="199" fill="hold"/>
                                        <p:tgtEl>
                                          <p:spTgt spid="777"/>
                                        </p:tgtEl>
                                        <p:attrNameLst>
                                          <p:attrName>ppt_x</p:attrName>
                                          <p:attrName>ppt_y</p:attrName>
                                        </p:attrNameLst>
                                      </p:cBhvr>
                                    </p:animMotion>
                                  </p:childTnLst>
                                </p:cTn>
                              </p:par>
                            </p:childTnLst>
                          </p:cTn>
                        </p:par>
                        <p:par>
                          <p:cTn id="169" fill="hold">
                            <p:stCondLst>
                              <p:cond delay="199"/>
                            </p:stCondLst>
                            <p:childTnLst>
                              <p:par>
                                <p:cTn id="170" presetID="1" presetClass="exit" presetSubtype="0" fill="hold" grpId="50" nodeType="afterEffect">
                                  <p:stCondLst>
                                    <p:cond delay="0"/>
                                  </p:stCondLst>
                                  <p:iterate>
                                    <p:tmAbs val="0"/>
                                  </p:iterate>
                                  <p:childTnLst>
                                    <p:set>
                                      <p:cBhvr>
                                        <p:cTn id="171" fill="hold">
                                          <p:stCondLst>
                                            <p:cond delay="0"/>
                                          </p:stCondLst>
                                        </p:cTn>
                                        <p:tgtEl>
                                          <p:spTgt spid="790"/>
                                        </p:tgtEl>
                                        <p:attrNameLst>
                                          <p:attrName>style.visibility</p:attrName>
                                        </p:attrNameLst>
                                      </p:cBhvr>
                                      <p:to>
                                        <p:strVal val="hidden"/>
                                      </p:to>
                                    </p:set>
                                  </p:childTnLst>
                                </p:cTn>
                              </p:par>
                            </p:childTnLst>
                          </p:cTn>
                        </p:par>
                        <p:par>
                          <p:cTn id="172" fill="hold">
                            <p:stCondLst>
                              <p:cond delay="199"/>
                            </p:stCondLst>
                            <p:childTnLst>
                              <p:par>
                                <p:cTn id="173" presetID="1" presetClass="entr" presetSubtype="0" fill="hold" grpId="51" nodeType="afterEffect">
                                  <p:stCondLst>
                                    <p:cond delay="0"/>
                                  </p:stCondLst>
                                  <p:iterate>
                                    <p:tmAbs val="0"/>
                                  </p:iterate>
                                  <p:childTnLst>
                                    <p:set>
                                      <p:cBhvr>
                                        <p:cTn id="174" fill="hold"/>
                                        <p:tgtEl>
                                          <p:spTgt spid="796"/>
                                        </p:tgtEl>
                                        <p:attrNameLst>
                                          <p:attrName>style.visibility</p:attrName>
                                        </p:attrNameLst>
                                      </p:cBhvr>
                                      <p:to>
                                        <p:strVal val="visible"/>
                                      </p:to>
                                    </p:set>
                                  </p:childTnLst>
                                </p:cTn>
                              </p:par>
                            </p:childTnLst>
                          </p:cTn>
                        </p:par>
                        <p:par>
                          <p:cTn id="175" fill="hold">
                            <p:stCondLst>
                              <p:cond delay="199"/>
                            </p:stCondLst>
                            <p:childTnLst>
                              <p:par>
                                <p:cTn id="176" presetID="9" presetClass="exit" fill="hold" grpId="52" nodeType="afterEffect">
                                  <p:stCondLst>
                                    <p:cond delay="0"/>
                                  </p:stCondLst>
                                  <p:iterate>
                                    <p:tmAbs val="0"/>
                                  </p:iterate>
                                  <p:childTnLst>
                                    <p:animEffect transition="out" filter="dissolve">
                                      <p:cBhvr>
                                        <p:cTn id="177" dur="199" fill="hold"/>
                                        <p:tgtEl>
                                          <p:spTgt spid="768"/>
                                        </p:tgtEl>
                                      </p:cBhvr>
                                    </p:animEffect>
                                    <p:set>
                                      <p:cBhvr>
                                        <p:cTn id="178" fill="hold">
                                          <p:stCondLst>
                                            <p:cond delay="198"/>
                                          </p:stCondLst>
                                        </p:cTn>
                                        <p:tgtEl>
                                          <p:spTgt spid="768"/>
                                        </p:tgtEl>
                                        <p:attrNameLst>
                                          <p:attrName>style.visibility</p:attrName>
                                        </p:attrNameLst>
                                      </p:cBhvr>
                                      <p:to>
                                        <p:strVal val="hidden"/>
                                      </p:to>
                                    </p:set>
                                  </p:childTnLst>
                                </p:cTn>
                              </p:par>
                            </p:childTnLst>
                          </p:cTn>
                        </p:par>
                        <p:par>
                          <p:cTn id="179" fill="hold">
                            <p:stCondLst>
                              <p:cond delay="398"/>
                            </p:stCondLst>
                            <p:childTnLst>
                              <p:par>
                                <p:cTn id="180" presetID="9" presetClass="entr" fill="hold" grpId="53" nodeType="afterEffect">
                                  <p:stCondLst>
                                    <p:cond delay="0"/>
                                  </p:stCondLst>
                                  <p:iterate>
                                    <p:tmAbs val="0"/>
                                  </p:iterate>
                                  <p:childTnLst>
                                    <p:set>
                                      <p:cBhvr>
                                        <p:cTn id="181" fill="hold"/>
                                        <p:tgtEl>
                                          <p:spTgt spid="780"/>
                                        </p:tgtEl>
                                        <p:attrNameLst>
                                          <p:attrName>style.visibility</p:attrName>
                                        </p:attrNameLst>
                                      </p:cBhvr>
                                      <p:to>
                                        <p:strVal val="visible"/>
                                      </p:to>
                                    </p:set>
                                    <p:animEffect transition="in" filter="dissolve">
                                      <p:cBhvr>
                                        <p:cTn id="182" dur="199"/>
                                        <p:tgtEl>
                                          <p:spTgt spid="780"/>
                                        </p:tgtEl>
                                      </p:cBhvr>
                                    </p:animEffect>
                                  </p:childTnLst>
                                </p:cTn>
                              </p:par>
                            </p:childTnLst>
                          </p:cTn>
                        </p:par>
                        <p:par>
                          <p:cTn id="183" fill="hold">
                            <p:stCondLst>
                              <p:cond delay="0"/>
                            </p:stCondLst>
                            <p:childTnLst>
                              <p:par>
                                <p:cTn id="184" presetID="-1" presetClass="path" presetSubtype="0" accel="50000" decel="50000" fill="hold" nodeType="afterEffect">
                                  <p:stCondLst>
                                    <p:cond delay="0"/>
                                  </p:stCondLst>
                                  <p:childTnLst>
                                    <p:animMotion origin="layout" path="M 0.000000 0.000000 L 0.000000 0.387271" pathEditMode="relative">
                                      <p:cBhvr>
                                        <p:cTn id="185" dur="199" fill="hold"/>
                                        <p:tgtEl>
                                          <p:spTgt spid="780"/>
                                        </p:tgtEl>
                                        <p:attrNameLst>
                                          <p:attrName>ppt_x</p:attrName>
                                          <p:attrName>ppt_y</p:attrName>
                                        </p:attrNameLst>
                                      </p:cBhvr>
                                    </p:animMotion>
                                  </p:childTnLst>
                                </p:cTn>
                              </p:par>
                            </p:childTnLst>
                          </p:cTn>
                        </p:par>
                        <p:par>
                          <p:cTn id="186" fill="hold">
                            <p:stCondLst>
                              <p:cond delay="199"/>
                            </p:stCondLst>
                            <p:childTnLst>
                              <p:par>
                                <p:cTn id="187" presetID="1" presetClass="exit" presetSubtype="0" fill="hold" grpId="55" nodeType="afterEffect">
                                  <p:stCondLst>
                                    <p:cond delay="0"/>
                                  </p:stCondLst>
                                  <p:iterate>
                                    <p:tmAbs val="0"/>
                                  </p:iterate>
                                  <p:childTnLst>
                                    <p:set>
                                      <p:cBhvr>
                                        <p:cTn id="188" fill="hold">
                                          <p:stCondLst>
                                            <p:cond delay="0"/>
                                          </p:stCondLst>
                                        </p:cTn>
                                        <p:tgtEl>
                                          <p:spTgt spid="793"/>
                                        </p:tgtEl>
                                        <p:attrNameLst>
                                          <p:attrName>style.visibility</p:attrName>
                                        </p:attrNameLst>
                                      </p:cBhvr>
                                      <p:to>
                                        <p:strVal val="hidden"/>
                                      </p:to>
                                    </p:set>
                                  </p:childTnLst>
                                </p:cTn>
                              </p:par>
                            </p:childTnLst>
                          </p:cTn>
                        </p:par>
                        <p:par>
                          <p:cTn id="189" fill="hold">
                            <p:stCondLst>
                              <p:cond delay="199"/>
                            </p:stCondLst>
                            <p:childTnLst>
                              <p:par>
                                <p:cTn id="190" presetID="1" presetClass="entr" presetSubtype="0" fill="hold" grpId="56" nodeType="afterEffect">
                                  <p:stCondLst>
                                    <p:cond delay="0"/>
                                  </p:stCondLst>
                                  <p:iterate>
                                    <p:tmAbs val="0"/>
                                  </p:iterate>
                                  <p:childTnLst>
                                    <p:set>
                                      <p:cBhvr>
                                        <p:cTn id="191" fill="hold"/>
                                        <p:tgtEl>
                                          <p:spTgt spid="797"/>
                                        </p:tgtEl>
                                        <p:attrNameLst>
                                          <p:attrName>style.visibility</p:attrName>
                                        </p:attrNameLst>
                                      </p:cBhvr>
                                      <p:to>
                                        <p:strVal val="visible"/>
                                      </p:to>
                                    </p:set>
                                  </p:childTnLst>
                                </p:cTn>
                              </p:par>
                            </p:childTnLst>
                          </p:cTn>
                        </p:par>
                      </p:childTnLst>
                    </p:cTn>
                  </p:par>
                  <p:par>
                    <p:cTn id="192" fill="hold">
                      <p:stCondLst>
                        <p:cond delay="indefinite"/>
                      </p:stCondLst>
                      <p:childTnLst>
                        <p:par>
                          <p:cTn id="193" fill="hold">
                            <p:stCondLst>
                              <p:cond delay="0"/>
                            </p:stCondLst>
                            <p:childTnLst>
                              <p:par>
                                <p:cTn id="194" presetID="1" presetClass="entr" presetSubtype="0" fill="hold" grpId="57" nodeType="clickEffect">
                                  <p:stCondLst>
                                    <p:cond delay="0"/>
                                  </p:stCondLst>
                                  <p:iterate>
                                    <p:tmAbs val="0"/>
                                  </p:iterate>
                                  <p:childTnLst>
                                    <p:set>
                                      <p:cBhvr>
                                        <p:cTn id="195" fill="hold"/>
                                        <p:tgtEl>
                                          <p:spTgt spid="798"/>
                                        </p:tgtEl>
                                        <p:attrNameLst>
                                          <p:attrName>style.visibility</p:attrName>
                                        </p:attrNameLst>
                                      </p:cBhvr>
                                      <p:to>
                                        <p:strVal val="visible"/>
                                      </p:to>
                                    </p:set>
                                  </p:childTnLst>
                                </p:cTn>
                              </p:par>
                            </p:childTnLst>
                          </p:cTn>
                        </p:par>
                        <p:par>
                          <p:cTn id="196" fill="hold">
                            <p:stCondLst>
                              <p:cond delay="0"/>
                            </p:stCondLst>
                            <p:childTnLst>
                              <p:par>
                                <p:cTn id="197" presetID="35" presetClass="emph" presetSubtype="0" fill="hold" grpId="58" nodeType="afterEffect">
                                  <p:stCondLst>
                                    <p:cond delay="0"/>
                                  </p:stCondLst>
                                  <p:childTnLst>
                                    <p:anim calcmode="discrete" valueType="str">
                                      <p:cBhvr>
                                        <p:cTn id="198" dur="499" fill="hold"/>
                                        <p:tgtEl>
                                          <p:spTgt spid="798"/>
                                        </p:tgtEl>
                                        <p:attrNameLst>
                                          <p:attrName>style.visibility</p:attrName>
                                        </p:attrNameLst>
                                      </p:cBhvr>
                                      <p:tavLst>
                                        <p:tav tm="0">
                                          <p:val>
                                            <p:strVal val="hidden"/>
                                          </p:val>
                                        </p:tav>
                                        <p:tav tm="50000">
                                          <p:val>
                                            <p:strVal val="visible"/>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7" grpId="1" animBg="1" advAuto="0"/>
      <p:bldP spid="747" grpId="17" animBg="1" advAuto="0"/>
      <p:bldP spid="750" grpId="5" animBg="1" advAuto="0"/>
      <p:bldP spid="750" grpId="22" animBg="1" advAuto="0"/>
      <p:bldP spid="753" grpId="9" animBg="1" advAuto="0"/>
      <p:bldP spid="753" grpId="27" animBg="1" advAuto="0"/>
      <p:bldP spid="756" grpId="13" animBg="1" advAuto="0"/>
      <p:bldP spid="756" grpId="32" animBg="1" advAuto="0"/>
      <p:bldP spid="759" grpId="18" animBg="1" advAuto="0"/>
      <p:bldP spid="759" grpId="37" animBg="1" advAuto="0"/>
      <p:bldP spid="762" grpId="23" animBg="1" advAuto="0"/>
      <p:bldP spid="762" grpId="42" animBg="1" advAuto="0"/>
      <p:bldP spid="765" grpId="28" animBg="1" advAuto="0"/>
      <p:bldP spid="765" grpId="47" animBg="1" advAuto="0"/>
      <p:bldP spid="768" grpId="33" animBg="1" advAuto="0"/>
      <p:bldP spid="768" grpId="52" animBg="1" advAuto="0"/>
      <p:bldP spid="771" grpId="38" animBg="1" advAuto="0"/>
      <p:bldP spid="774" grpId="43" animBg="1" advAuto="0"/>
      <p:bldP spid="777" grpId="48" animBg="1" advAuto="0"/>
      <p:bldP spid="780" grpId="53" animBg="1" advAuto="0"/>
      <p:bldP spid="782" grpId="3" animBg="1" advAuto="0"/>
      <p:bldP spid="783" grpId="4" animBg="1" advAuto="0"/>
      <p:bldP spid="783" grpId="20" animBg="1" advAuto="0"/>
      <p:bldP spid="784" grpId="21" animBg="1" advAuto="0"/>
      <p:bldP spid="784" grpId="40" animBg="1" advAuto="0"/>
      <p:bldP spid="785" grpId="7" animBg="1" advAuto="0"/>
      <p:bldP spid="786" grpId="8" animBg="1" advAuto="0"/>
      <p:bldP spid="786" grpId="25" animBg="1" advAuto="0"/>
      <p:bldP spid="787" grpId="26" animBg="1" advAuto="0"/>
      <p:bldP spid="787" grpId="45" animBg="1" advAuto="0"/>
      <p:bldP spid="788" grpId="11" animBg="1" advAuto="0"/>
      <p:bldP spid="789" grpId="12" animBg="1" advAuto="0"/>
      <p:bldP spid="789" grpId="30" animBg="1" advAuto="0"/>
      <p:bldP spid="790" grpId="31" animBg="1" advAuto="0"/>
      <p:bldP spid="790" grpId="50" animBg="1" advAuto="0"/>
      <p:bldP spid="791" grpId="15" animBg="1" advAuto="0"/>
      <p:bldP spid="792" grpId="16" animBg="1" advAuto="0"/>
      <p:bldP spid="792" grpId="35" animBg="1" advAuto="0"/>
      <p:bldP spid="793" grpId="36" animBg="1" advAuto="0"/>
      <p:bldP spid="793" grpId="55" animBg="1" advAuto="0"/>
      <p:bldP spid="794" grpId="41" animBg="1" advAuto="0"/>
      <p:bldP spid="795" grpId="46" animBg="1" advAuto="0"/>
      <p:bldP spid="796" grpId="51" animBg="1" advAuto="0"/>
      <p:bldP spid="797" grpId="56" animBg="1" advAuto="0"/>
      <p:bldP spid="798" grpId="57" animBg="1" advAuto="0"/>
      <p:bldP spid="798" grpId="58" animBg="1" advAuto="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16" name="Group 816"/>
          <p:cNvGrpSpPr/>
          <p:nvPr/>
        </p:nvGrpSpPr>
        <p:grpSpPr>
          <a:xfrm>
            <a:off x="772368" y="3887753"/>
            <a:ext cx="5878606" cy="4505887"/>
            <a:chOff x="0" y="0"/>
            <a:chExt cx="5878605" cy="4505885"/>
          </a:xfrm>
        </p:grpSpPr>
        <p:grpSp>
          <p:nvGrpSpPr>
            <p:cNvPr id="809" name="Group 809"/>
            <p:cNvGrpSpPr/>
            <p:nvPr/>
          </p:nvGrpSpPr>
          <p:grpSpPr>
            <a:xfrm>
              <a:off x="0" y="920188"/>
              <a:ext cx="1757263" cy="1756899"/>
              <a:chOff x="0" y="0"/>
              <a:chExt cx="1757262" cy="1756897"/>
            </a:xfrm>
          </p:grpSpPr>
          <p:sp>
            <p:nvSpPr>
              <p:cNvPr id="807" name="Shape 807"/>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808" name="pasted-image.png"/>
              <p:cNvPicPr>
                <a:picLocks noChangeAspect="1"/>
              </p:cNvPicPr>
              <p:nvPr/>
            </p:nvPicPr>
            <p:blipFill>
              <a:blip r:embed="rId2"/>
              <a:srcRect l="29012" t="18518" r="28395" b="29629"/>
              <a:stretch>
                <a:fillRect/>
              </a:stretch>
            </p:blipFill>
            <p:spPr>
              <a:xfrm>
                <a:off x="203745" y="56718"/>
                <a:ext cx="1349934" cy="1643399"/>
              </a:xfrm>
              <a:prstGeom prst="rect">
                <a:avLst/>
              </a:prstGeom>
              <a:ln w="12700" cap="flat">
                <a:noFill/>
                <a:miter lim="400000"/>
              </a:ln>
              <a:effectLst/>
            </p:spPr>
          </p:pic>
        </p:grpSp>
        <p:sp>
          <p:nvSpPr>
            <p:cNvPr id="810" name="Shape 810"/>
            <p:cNvSpPr/>
            <p:nvPr/>
          </p:nvSpPr>
          <p:spPr>
            <a:xfrm>
              <a:off x="1928347" y="0"/>
              <a:ext cx="2378711" cy="9048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lgn="l"/>
            </a:lstStyle>
            <a:p>
              <a:r>
                <a:t>Lifetime</a:t>
              </a:r>
            </a:p>
          </p:txBody>
        </p:sp>
        <p:grpSp>
          <p:nvGrpSpPr>
            <p:cNvPr id="813" name="Group 813"/>
            <p:cNvGrpSpPr/>
            <p:nvPr/>
          </p:nvGrpSpPr>
          <p:grpSpPr>
            <a:xfrm>
              <a:off x="0" y="2748988"/>
              <a:ext cx="1757263" cy="1756899"/>
              <a:chOff x="0" y="0"/>
              <a:chExt cx="1757262" cy="1756897"/>
            </a:xfrm>
          </p:grpSpPr>
          <p:sp>
            <p:nvSpPr>
              <p:cNvPr id="811" name="Shape 811"/>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812" name="pasted-image.png"/>
              <p:cNvPicPr>
                <a:picLocks noChangeAspect="1"/>
              </p:cNvPicPr>
              <p:nvPr/>
            </p:nvPicPr>
            <p:blipFill>
              <a:blip r:embed="rId3"/>
              <a:stretch>
                <a:fillRect/>
              </a:stretch>
            </p:blipFill>
            <p:spPr>
              <a:xfrm>
                <a:off x="99299" y="99116"/>
                <a:ext cx="1558665" cy="1558665"/>
              </a:xfrm>
              <a:prstGeom prst="rect">
                <a:avLst/>
              </a:prstGeom>
              <a:ln w="12700" cap="flat">
                <a:noFill/>
                <a:miter lim="400000"/>
              </a:ln>
              <a:effectLst/>
            </p:spPr>
          </p:pic>
        </p:grpSp>
        <p:sp>
          <p:nvSpPr>
            <p:cNvPr id="814" name="Shape 814"/>
            <p:cNvSpPr/>
            <p:nvPr/>
          </p:nvSpPr>
          <p:spPr>
            <a:xfrm>
              <a:off x="1928347" y="1270000"/>
              <a:ext cx="2213559" cy="9810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lgn="l">
                <a:defRPr sz="5500" b="1">
                  <a:latin typeface="Helvetica"/>
                  <a:ea typeface="Helvetica"/>
                  <a:cs typeface="Helvetica"/>
                  <a:sym typeface="Helvetica"/>
                </a:defRPr>
              </a:lvl1pPr>
            </a:lstStyle>
            <a:p>
              <a:r>
                <a:t> 1 Day</a:t>
              </a:r>
            </a:p>
          </p:txBody>
        </p:sp>
        <p:sp>
          <p:nvSpPr>
            <p:cNvPr id="815" name="Shape 815"/>
            <p:cNvSpPr/>
            <p:nvPr/>
          </p:nvSpPr>
          <p:spPr>
            <a:xfrm>
              <a:off x="1928347" y="3098800"/>
              <a:ext cx="3950259" cy="9810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lgn="l">
                <a:defRPr sz="5500" b="1">
                  <a:latin typeface="Helvetica"/>
                  <a:ea typeface="Helvetica"/>
                  <a:cs typeface="Helvetica"/>
                  <a:sym typeface="Helvetica"/>
                </a:defRPr>
              </a:lvl1pPr>
            </a:lstStyle>
            <a:p>
              <a:r>
                <a:t> 1000 Years</a:t>
              </a:r>
            </a:p>
          </p:txBody>
        </p:sp>
      </p:grpSp>
      <p:sp>
        <p:nvSpPr>
          <p:cNvPr id="817" name="Shape 817"/>
          <p:cNvSpPr>
            <a:spLocks noGrp="1"/>
          </p:cNvSpPr>
          <p:nvPr>
            <p:ph type="title"/>
          </p:nvPr>
        </p:nvSpPr>
        <p:spPr>
          <a:xfrm>
            <a:off x="3955653" y="-31383"/>
            <a:ext cx="17552016" cy="3036095"/>
          </a:xfrm>
          <a:prstGeom prst="rect">
            <a:avLst/>
          </a:prstGeom>
        </p:spPr>
        <p:txBody>
          <a:bodyPr>
            <a:normAutofit fontScale="90000"/>
          </a:bodyPr>
          <a:lstStyle/>
          <a:p>
            <a:pPr defTabSz="698301">
              <a:defRPr sz="9520"/>
            </a:pPr>
            <a:r>
              <a:t>Rule 5: Uniform Data Lifetime </a:t>
            </a:r>
            <a:r>
              <a:rPr>
                <a:solidFill>
                  <a:schemeClr val="accent5">
                    <a:hueOff val="-444211"/>
                    <a:satOff val="-14915"/>
                    <a:lumOff val="22857"/>
                  </a:schemeClr>
                </a:solidFill>
              </a:rPr>
              <a:t>Violation</a:t>
            </a:r>
          </a:p>
        </p:txBody>
      </p:sp>
      <p:grpSp>
        <p:nvGrpSpPr>
          <p:cNvPr id="820" name="Group 820"/>
          <p:cNvGrpSpPr/>
          <p:nvPr/>
        </p:nvGrpSpPr>
        <p:grpSpPr>
          <a:xfrm>
            <a:off x="10373568" y="6204942"/>
            <a:ext cx="1757263" cy="1756898"/>
            <a:chOff x="0" y="0"/>
            <a:chExt cx="1757262" cy="1756897"/>
          </a:xfrm>
        </p:grpSpPr>
        <p:sp>
          <p:nvSpPr>
            <p:cNvPr id="818" name="Shape 818"/>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819" name="pasted-image.png"/>
            <p:cNvPicPr>
              <a:picLocks noChangeAspect="1"/>
            </p:cNvPicPr>
            <p:nvPr/>
          </p:nvPicPr>
          <p:blipFill>
            <a:blip r:embed="rId3"/>
            <a:stretch>
              <a:fillRect/>
            </a:stretch>
          </p:blipFill>
          <p:spPr>
            <a:xfrm>
              <a:off x="99299" y="99116"/>
              <a:ext cx="1558665" cy="1558665"/>
            </a:xfrm>
            <a:prstGeom prst="rect">
              <a:avLst/>
            </a:prstGeom>
            <a:ln w="12700" cap="flat">
              <a:noFill/>
              <a:miter lim="400000"/>
            </a:ln>
            <a:effectLst/>
          </p:spPr>
        </p:pic>
      </p:grpSp>
      <p:sp>
        <p:nvSpPr>
          <p:cNvPr id="821" name="Shape 821"/>
          <p:cNvSpPr/>
          <p:nvPr/>
        </p:nvSpPr>
        <p:spPr>
          <a:xfrm>
            <a:off x="7865208" y="9221132"/>
            <a:ext cx="8653584" cy="2334937"/>
          </a:xfrm>
          <a:prstGeom prst="roundRect">
            <a:avLst>
              <a:gd name="adj" fmla="val 15386"/>
            </a:avLst>
          </a:prstGeom>
          <a:ln w="88900">
            <a:solidFill>
              <a:srgbClr val="000000"/>
            </a:solidFill>
            <a:miter lim="400000"/>
          </a:ln>
        </p:spPr>
        <p:txBody>
          <a:bodyPr lIns="71437" tIns="71437" rIns="71437" bIns="71437" anchor="ctr"/>
          <a:lstStyle/>
          <a:p>
            <a:pPr>
              <a:defRPr sz="3200"/>
            </a:pPr>
            <a:endParaRPr/>
          </a:p>
        </p:txBody>
      </p:sp>
      <p:sp>
        <p:nvSpPr>
          <p:cNvPr id="822" name="Shape 822"/>
          <p:cNvSpPr/>
          <p:nvPr/>
        </p:nvSpPr>
        <p:spPr>
          <a:xfrm>
            <a:off x="6359301" y="9961563"/>
            <a:ext cx="1382894" cy="8540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4700" b="1">
                <a:latin typeface="Helvetica"/>
                <a:ea typeface="Helvetica"/>
                <a:cs typeface="Helvetica"/>
                <a:sym typeface="Helvetica"/>
              </a:defRPr>
            </a:lvl1pPr>
          </a:lstStyle>
          <a:p>
            <a:r>
              <a:t>SSD</a:t>
            </a:r>
          </a:p>
        </p:txBody>
      </p:sp>
      <p:grpSp>
        <p:nvGrpSpPr>
          <p:cNvPr id="825" name="Group 825"/>
          <p:cNvGrpSpPr/>
          <p:nvPr/>
        </p:nvGrpSpPr>
        <p:grpSpPr>
          <a:xfrm>
            <a:off x="8493968" y="4198342"/>
            <a:ext cx="1757263" cy="1756898"/>
            <a:chOff x="0" y="0"/>
            <a:chExt cx="1757262" cy="1756897"/>
          </a:xfrm>
        </p:grpSpPr>
        <p:sp>
          <p:nvSpPr>
            <p:cNvPr id="823" name="Shape 823"/>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824" name="pasted-image.png"/>
            <p:cNvPicPr>
              <a:picLocks noChangeAspect="1"/>
            </p:cNvPicPr>
            <p:nvPr/>
          </p:nvPicPr>
          <p:blipFill>
            <a:blip r:embed="rId2"/>
            <a:srcRect l="29012" t="18518" r="28395" b="29629"/>
            <a:stretch>
              <a:fillRect/>
            </a:stretch>
          </p:blipFill>
          <p:spPr>
            <a:xfrm>
              <a:off x="203745" y="56718"/>
              <a:ext cx="1349934" cy="1643399"/>
            </a:xfrm>
            <a:prstGeom prst="rect">
              <a:avLst/>
            </a:prstGeom>
            <a:ln w="12700" cap="flat">
              <a:noFill/>
              <a:miter lim="400000"/>
            </a:ln>
            <a:effectLst/>
          </p:spPr>
        </p:pic>
      </p:grpSp>
      <p:grpSp>
        <p:nvGrpSpPr>
          <p:cNvPr id="828" name="Group 828"/>
          <p:cNvGrpSpPr/>
          <p:nvPr/>
        </p:nvGrpSpPr>
        <p:grpSpPr>
          <a:xfrm>
            <a:off x="12253168" y="4198342"/>
            <a:ext cx="1757263" cy="1756898"/>
            <a:chOff x="0" y="0"/>
            <a:chExt cx="1757262" cy="1756897"/>
          </a:xfrm>
        </p:grpSpPr>
        <p:sp>
          <p:nvSpPr>
            <p:cNvPr id="826" name="Shape 826"/>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827" name="pasted-image.png"/>
            <p:cNvPicPr>
              <a:picLocks noChangeAspect="1"/>
            </p:cNvPicPr>
            <p:nvPr/>
          </p:nvPicPr>
          <p:blipFill>
            <a:blip r:embed="rId2"/>
            <a:srcRect l="29012" t="18518" r="28395" b="29629"/>
            <a:stretch>
              <a:fillRect/>
            </a:stretch>
          </p:blipFill>
          <p:spPr>
            <a:xfrm>
              <a:off x="203745" y="56718"/>
              <a:ext cx="1349934" cy="1643399"/>
            </a:xfrm>
            <a:prstGeom prst="rect">
              <a:avLst/>
            </a:prstGeom>
            <a:ln w="12700" cap="flat">
              <a:noFill/>
              <a:miter lim="400000"/>
            </a:ln>
            <a:effectLst/>
          </p:spPr>
        </p:pic>
      </p:grpSp>
      <p:grpSp>
        <p:nvGrpSpPr>
          <p:cNvPr id="831" name="Group 831"/>
          <p:cNvGrpSpPr/>
          <p:nvPr/>
        </p:nvGrpSpPr>
        <p:grpSpPr>
          <a:xfrm>
            <a:off x="14132769" y="6204942"/>
            <a:ext cx="1757264" cy="1756898"/>
            <a:chOff x="0" y="0"/>
            <a:chExt cx="1757262" cy="1756897"/>
          </a:xfrm>
        </p:grpSpPr>
        <p:sp>
          <p:nvSpPr>
            <p:cNvPr id="829" name="Shape 829"/>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830" name="pasted-image.png"/>
            <p:cNvPicPr>
              <a:picLocks noChangeAspect="1"/>
            </p:cNvPicPr>
            <p:nvPr/>
          </p:nvPicPr>
          <p:blipFill>
            <a:blip r:embed="rId3"/>
            <a:stretch>
              <a:fillRect/>
            </a:stretch>
          </p:blipFill>
          <p:spPr>
            <a:xfrm>
              <a:off x="99299" y="99116"/>
              <a:ext cx="1558665" cy="1558665"/>
            </a:xfrm>
            <a:prstGeom prst="rect">
              <a:avLst/>
            </a:prstGeom>
            <a:ln w="12700" cap="flat">
              <a:noFill/>
              <a:miter lim="400000"/>
            </a:ln>
            <a:effectLst/>
          </p:spPr>
        </p:pic>
      </p:grpSp>
      <p:grpSp>
        <p:nvGrpSpPr>
          <p:cNvPr id="834" name="Group 834"/>
          <p:cNvGrpSpPr/>
          <p:nvPr/>
        </p:nvGrpSpPr>
        <p:grpSpPr>
          <a:xfrm>
            <a:off x="8493968" y="4198342"/>
            <a:ext cx="1757263" cy="1756898"/>
            <a:chOff x="0" y="0"/>
            <a:chExt cx="1757262" cy="1756897"/>
          </a:xfrm>
        </p:grpSpPr>
        <p:sp>
          <p:nvSpPr>
            <p:cNvPr id="832" name="Shape 832"/>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833" name="pasted-image.png"/>
            <p:cNvPicPr>
              <a:picLocks noChangeAspect="1"/>
            </p:cNvPicPr>
            <p:nvPr/>
          </p:nvPicPr>
          <p:blipFill>
            <a:blip r:embed="rId2"/>
            <a:srcRect l="29012" t="18518" r="28395" b="29629"/>
            <a:stretch>
              <a:fillRect/>
            </a:stretch>
          </p:blipFill>
          <p:spPr>
            <a:xfrm>
              <a:off x="203745" y="56718"/>
              <a:ext cx="1349934" cy="1643399"/>
            </a:xfrm>
            <a:prstGeom prst="rect">
              <a:avLst/>
            </a:prstGeom>
            <a:ln w="12700" cap="flat">
              <a:noFill/>
              <a:miter lim="400000"/>
            </a:ln>
            <a:effectLst/>
          </p:spPr>
        </p:pic>
      </p:grpSp>
      <p:grpSp>
        <p:nvGrpSpPr>
          <p:cNvPr id="837" name="Group 837"/>
          <p:cNvGrpSpPr/>
          <p:nvPr/>
        </p:nvGrpSpPr>
        <p:grpSpPr>
          <a:xfrm>
            <a:off x="12253168" y="4198342"/>
            <a:ext cx="1757263" cy="1756898"/>
            <a:chOff x="0" y="0"/>
            <a:chExt cx="1757262" cy="1756897"/>
          </a:xfrm>
        </p:grpSpPr>
        <p:sp>
          <p:nvSpPr>
            <p:cNvPr id="835" name="Shape 835"/>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836" name="pasted-image.png"/>
            <p:cNvPicPr>
              <a:picLocks noChangeAspect="1"/>
            </p:cNvPicPr>
            <p:nvPr/>
          </p:nvPicPr>
          <p:blipFill>
            <a:blip r:embed="rId2"/>
            <a:srcRect l="29012" t="18518" r="28395" b="29629"/>
            <a:stretch>
              <a:fillRect/>
            </a:stretch>
          </p:blipFill>
          <p:spPr>
            <a:xfrm>
              <a:off x="203745" y="56718"/>
              <a:ext cx="1349934" cy="1643399"/>
            </a:xfrm>
            <a:prstGeom prst="rect">
              <a:avLst/>
            </a:prstGeom>
            <a:ln w="12700" cap="flat">
              <a:noFill/>
              <a:miter lim="400000"/>
            </a:ln>
            <a:effectLst/>
          </p:spPr>
        </p:pic>
      </p:grpSp>
      <p:grpSp>
        <p:nvGrpSpPr>
          <p:cNvPr id="840" name="Group 840"/>
          <p:cNvGrpSpPr/>
          <p:nvPr/>
        </p:nvGrpSpPr>
        <p:grpSpPr>
          <a:xfrm>
            <a:off x="8493968" y="4198342"/>
            <a:ext cx="1757263" cy="1756898"/>
            <a:chOff x="0" y="0"/>
            <a:chExt cx="1757262" cy="1756897"/>
          </a:xfrm>
        </p:grpSpPr>
        <p:sp>
          <p:nvSpPr>
            <p:cNvPr id="838" name="Shape 838"/>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839" name="pasted-image.png"/>
            <p:cNvPicPr>
              <a:picLocks noChangeAspect="1"/>
            </p:cNvPicPr>
            <p:nvPr/>
          </p:nvPicPr>
          <p:blipFill>
            <a:blip r:embed="rId2"/>
            <a:srcRect l="29012" t="18518" r="28395" b="29629"/>
            <a:stretch>
              <a:fillRect/>
            </a:stretch>
          </p:blipFill>
          <p:spPr>
            <a:xfrm>
              <a:off x="203745" y="56718"/>
              <a:ext cx="1349934" cy="1643399"/>
            </a:xfrm>
            <a:prstGeom prst="rect">
              <a:avLst/>
            </a:prstGeom>
            <a:ln w="12700" cap="flat">
              <a:noFill/>
              <a:miter lim="400000"/>
            </a:ln>
            <a:effectLst/>
          </p:spPr>
        </p:pic>
      </p:grpSp>
      <p:grpSp>
        <p:nvGrpSpPr>
          <p:cNvPr id="843" name="Group 843"/>
          <p:cNvGrpSpPr/>
          <p:nvPr/>
        </p:nvGrpSpPr>
        <p:grpSpPr>
          <a:xfrm>
            <a:off x="12253168" y="4198342"/>
            <a:ext cx="1757263" cy="1756898"/>
            <a:chOff x="0" y="0"/>
            <a:chExt cx="1757262" cy="1756897"/>
          </a:xfrm>
        </p:grpSpPr>
        <p:sp>
          <p:nvSpPr>
            <p:cNvPr id="841" name="Shape 841"/>
            <p:cNvSpPr/>
            <p:nvPr/>
          </p:nvSpPr>
          <p:spPr>
            <a:xfrm>
              <a:off x="0" y="0"/>
              <a:ext cx="1757263" cy="1756898"/>
            </a:xfrm>
            <a:prstGeom prst="roundRect">
              <a:avLst>
                <a:gd name="adj" fmla="val 12813"/>
              </a:avLst>
            </a:prstGeom>
            <a:solidFill>
              <a:srgbClr val="000000"/>
            </a:solidFill>
            <a:ln w="12700" cap="flat">
              <a:noFill/>
              <a:miter lim="400000"/>
            </a:ln>
            <a:effectLst/>
          </p:spPr>
          <p:txBody>
            <a:bodyPr wrap="square" lIns="71437" tIns="71437" rIns="71437" bIns="71437" numCol="1" anchor="ctr">
              <a:noAutofit/>
            </a:bodyPr>
            <a:lstStyle/>
            <a:p>
              <a:pPr>
                <a:defRPr sz="3000" b="1">
                  <a:solidFill>
                    <a:srgbClr val="FFFFFF"/>
                  </a:solidFill>
                  <a:latin typeface="Helvetica"/>
                  <a:ea typeface="Helvetica"/>
                  <a:cs typeface="Helvetica"/>
                  <a:sym typeface="Helvetica"/>
                </a:defRPr>
              </a:pPr>
              <a:endParaRPr/>
            </a:p>
          </p:txBody>
        </p:sp>
        <p:pic>
          <p:nvPicPr>
            <p:cNvPr id="842" name="pasted-image.png"/>
            <p:cNvPicPr>
              <a:picLocks noChangeAspect="1"/>
            </p:cNvPicPr>
            <p:nvPr/>
          </p:nvPicPr>
          <p:blipFill>
            <a:blip r:embed="rId2"/>
            <a:srcRect l="29012" t="18518" r="28395" b="29629"/>
            <a:stretch>
              <a:fillRect/>
            </a:stretch>
          </p:blipFill>
          <p:spPr>
            <a:xfrm>
              <a:off x="203745" y="56718"/>
              <a:ext cx="1349934" cy="1643399"/>
            </a:xfrm>
            <a:prstGeom prst="rect">
              <a:avLst/>
            </a:prstGeom>
            <a:ln w="12700" cap="flat">
              <a:noFill/>
              <a:miter lim="400000"/>
            </a:ln>
            <a:effectLst/>
          </p:spPr>
        </p:pic>
      </p:grpSp>
      <p:sp>
        <p:nvSpPr>
          <p:cNvPr id="844" name="Shape 844"/>
          <p:cNvSpPr/>
          <p:nvPr/>
        </p:nvSpPr>
        <p:spPr>
          <a:xfrm>
            <a:off x="9026413" y="114601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0</a:t>
            </a:r>
          </a:p>
        </p:txBody>
      </p:sp>
      <p:sp>
        <p:nvSpPr>
          <p:cNvPr id="845" name="Shape 845"/>
          <p:cNvSpPr/>
          <p:nvPr/>
        </p:nvSpPr>
        <p:spPr>
          <a:xfrm>
            <a:off x="9026413" y="114601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1</a:t>
            </a:r>
          </a:p>
        </p:txBody>
      </p:sp>
      <p:sp>
        <p:nvSpPr>
          <p:cNvPr id="846" name="Shape 846"/>
          <p:cNvSpPr/>
          <p:nvPr/>
        </p:nvSpPr>
        <p:spPr>
          <a:xfrm>
            <a:off x="9026413" y="114601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2</a:t>
            </a:r>
          </a:p>
        </p:txBody>
      </p:sp>
      <p:sp>
        <p:nvSpPr>
          <p:cNvPr id="847" name="Shape 847"/>
          <p:cNvSpPr/>
          <p:nvPr/>
        </p:nvSpPr>
        <p:spPr>
          <a:xfrm>
            <a:off x="10906013" y="114601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0</a:t>
            </a:r>
          </a:p>
        </p:txBody>
      </p:sp>
      <p:sp>
        <p:nvSpPr>
          <p:cNvPr id="848" name="Shape 848"/>
          <p:cNvSpPr/>
          <p:nvPr/>
        </p:nvSpPr>
        <p:spPr>
          <a:xfrm>
            <a:off x="10906013" y="114601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1</a:t>
            </a:r>
          </a:p>
        </p:txBody>
      </p:sp>
      <p:sp>
        <p:nvSpPr>
          <p:cNvPr id="849" name="Shape 849"/>
          <p:cNvSpPr/>
          <p:nvPr/>
        </p:nvSpPr>
        <p:spPr>
          <a:xfrm>
            <a:off x="12785613" y="114601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0</a:t>
            </a:r>
          </a:p>
        </p:txBody>
      </p:sp>
      <p:sp>
        <p:nvSpPr>
          <p:cNvPr id="850" name="Shape 850"/>
          <p:cNvSpPr/>
          <p:nvPr/>
        </p:nvSpPr>
        <p:spPr>
          <a:xfrm>
            <a:off x="12785613" y="114601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1</a:t>
            </a:r>
          </a:p>
        </p:txBody>
      </p:sp>
      <p:sp>
        <p:nvSpPr>
          <p:cNvPr id="851" name="Shape 851"/>
          <p:cNvSpPr/>
          <p:nvPr/>
        </p:nvSpPr>
        <p:spPr>
          <a:xfrm>
            <a:off x="12785613" y="114601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2</a:t>
            </a:r>
          </a:p>
        </p:txBody>
      </p:sp>
      <p:sp>
        <p:nvSpPr>
          <p:cNvPr id="852" name="Shape 852"/>
          <p:cNvSpPr/>
          <p:nvPr/>
        </p:nvSpPr>
        <p:spPr>
          <a:xfrm>
            <a:off x="14665213" y="114601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0</a:t>
            </a:r>
          </a:p>
        </p:txBody>
      </p:sp>
      <p:sp>
        <p:nvSpPr>
          <p:cNvPr id="853" name="Shape 853"/>
          <p:cNvSpPr/>
          <p:nvPr/>
        </p:nvSpPr>
        <p:spPr>
          <a:xfrm>
            <a:off x="14665213" y="114601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1</a:t>
            </a:r>
          </a:p>
        </p:txBody>
      </p:sp>
      <p:sp>
        <p:nvSpPr>
          <p:cNvPr id="854" name="Shape 854"/>
          <p:cNvSpPr/>
          <p:nvPr/>
        </p:nvSpPr>
        <p:spPr>
          <a:xfrm>
            <a:off x="9026413" y="114601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3</a:t>
            </a:r>
          </a:p>
        </p:txBody>
      </p:sp>
      <p:sp>
        <p:nvSpPr>
          <p:cNvPr id="855" name="Shape 855"/>
          <p:cNvSpPr/>
          <p:nvPr/>
        </p:nvSpPr>
        <p:spPr>
          <a:xfrm>
            <a:off x="12785613" y="11460162"/>
            <a:ext cx="692374" cy="12985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7600" b="1">
                <a:latin typeface="Helvetica"/>
                <a:ea typeface="Helvetica"/>
                <a:cs typeface="Helvetica"/>
                <a:sym typeface="Helvetica"/>
              </a:defRPr>
            </a:lvl1pPr>
          </a:lstStyle>
          <a:p>
            <a:r>
              <a:t>3</a:t>
            </a:r>
          </a:p>
        </p:txBody>
      </p:sp>
      <p:sp>
        <p:nvSpPr>
          <p:cNvPr id="856" name="Shape 856"/>
          <p:cNvSpPr/>
          <p:nvPr/>
        </p:nvSpPr>
        <p:spPr>
          <a:xfrm>
            <a:off x="7772052" y="11669712"/>
            <a:ext cx="3201096" cy="9937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5600" b="1">
                <a:solidFill>
                  <a:schemeClr val="accent5">
                    <a:hueOff val="-444211"/>
                    <a:satOff val="-14915"/>
                    <a:lumOff val="22857"/>
                  </a:schemeClr>
                </a:solidFill>
                <a:latin typeface="Helvetica"/>
                <a:ea typeface="Helvetica"/>
                <a:cs typeface="Helvetica"/>
                <a:sym typeface="Helvetica"/>
              </a:defRPr>
            </a:lvl1pPr>
          </a:lstStyle>
          <a:p>
            <a:r>
              <a:t>365*1000</a:t>
            </a:r>
          </a:p>
        </p:txBody>
      </p:sp>
      <p:sp>
        <p:nvSpPr>
          <p:cNvPr id="857" name="Shape 857"/>
          <p:cNvSpPr/>
          <p:nvPr/>
        </p:nvSpPr>
        <p:spPr>
          <a:xfrm>
            <a:off x="11531252" y="11669712"/>
            <a:ext cx="3201096" cy="9937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5600" b="1">
                <a:solidFill>
                  <a:schemeClr val="accent5">
                    <a:hueOff val="-444211"/>
                    <a:satOff val="-14915"/>
                    <a:lumOff val="22857"/>
                  </a:schemeClr>
                </a:solidFill>
                <a:latin typeface="Helvetica"/>
                <a:ea typeface="Helvetica"/>
                <a:cs typeface="Helvetica"/>
                <a:sym typeface="Helvetica"/>
              </a:defRPr>
            </a:lvl1pPr>
          </a:lstStyle>
          <a:p>
            <a:r>
              <a:t>365*1000</a:t>
            </a:r>
          </a:p>
        </p:txBody>
      </p:sp>
      <p:sp>
        <p:nvSpPr>
          <p:cNvPr id="858" name="Shape 858"/>
          <p:cNvSpPr/>
          <p:nvPr/>
        </p:nvSpPr>
        <p:spPr>
          <a:xfrm>
            <a:off x="1807235" y="11739562"/>
            <a:ext cx="4035426" cy="8540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4700" b="1">
                <a:latin typeface="Helvetica"/>
                <a:ea typeface="Helvetica"/>
                <a:cs typeface="Helvetica"/>
                <a:sym typeface="Helvetica"/>
              </a:defRPr>
            </a:lvl1pPr>
          </a:lstStyle>
          <a:p>
            <a:r>
              <a:t>Usage Count:</a:t>
            </a:r>
          </a:p>
        </p:txBody>
      </p:sp>
      <p:sp>
        <p:nvSpPr>
          <p:cNvPr id="859" name="Shape 859"/>
          <p:cNvSpPr/>
          <p:nvPr/>
        </p:nvSpPr>
        <p:spPr>
          <a:xfrm>
            <a:off x="6137785" y="6425844"/>
            <a:ext cx="12530152" cy="3862146"/>
          </a:xfrm>
          <a:prstGeom prst="roundRect">
            <a:avLst>
              <a:gd name="adj" fmla="val 7464"/>
            </a:avLst>
          </a:prstGeom>
          <a:solidFill>
            <a:schemeClr val="accent5">
              <a:hueOff val="-444211"/>
              <a:satOff val="-14915"/>
              <a:lumOff val="22857"/>
            </a:schemeClr>
          </a:solidFill>
          <a:ln w="12700">
            <a:miter lim="400000"/>
          </a:ln>
          <a:extLst>
            <a:ext uri="{C572A759-6A51-4108-AA02-DFA0A04FC94B}">
              <ma14:wrappingTextBoxFlag xmlns="" xmlns:ma14="http://schemas.microsoft.com/office/mac/drawingml/2011/main" val="1"/>
            </a:ext>
          </a:extLst>
        </p:spPr>
        <p:txBody>
          <a:bodyPr lIns="71437" tIns="71437" rIns="71437" bIns="71437" anchor="ctr"/>
          <a:lstStyle/>
          <a:p>
            <a:pPr>
              <a:defRPr sz="5600" b="1">
                <a:solidFill>
                  <a:srgbClr val="FFFFFF"/>
                </a:solidFill>
                <a:latin typeface="Helvetica"/>
                <a:ea typeface="Helvetica"/>
                <a:cs typeface="Helvetica"/>
                <a:sym typeface="Helvetica"/>
              </a:defRPr>
            </a:pPr>
            <a:r>
              <a:t>Some blocks wear out sooner</a:t>
            </a:r>
          </a:p>
          <a:p>
            <a:pPr>
              <a:defRPr sz="5600" b="1">
                <a:solidFill>
                  <a:srgbClr val="FFFFFF"/>
                </a:solidFill>
                <a:latin typeface="Helvetica"/>
                <a:ea typeface="Helvetica"/>
                <a:cs typeface="Helvetica"/>
                <a:sym typeface="Helvetica"/>
              </a:defRPr>
            </a:pPr>
            <a:endParaRPr/>
          </a:p>
          <a:p>
            <a:pPr>
              <a:defRPr sz="5600" b="1">
                <a:solidFill>
                  <a:srgbClr val="FFFFFF"/>
                </a:solidFill>
                <a:latin typeface="Helvetica"/>
                <a:ea typeface="Helvetica"/>
                <a:cs typeface="Helvetica"/>
                <a:sym typeface="Helvetica"/>
              </a:defRPr>
            </a:pPr>
            <a:r>
              <a:t>Frequent wear-leveling needed!!!</a:t>
            </a:r>
          </a:p>
        </p:txBody>
      </p:sp>
      <p:sp>
        <p:nvSpPr>
          <p:cNvPr id="860" name="Shape 860"/>
          <p:cNvSpPr/>
          <p:nvPr/>
        </p:nvSpPr>
        <p:spPr>
          <a:xfrm>
            <a:off x="6159534" y="2915609"/>
            <a:ext cx="12326952" cy="3443807"/>
          </a:xfrm>
          <a:prstGeom prst="roundRect">
            <a:avLst>
              <a:gd name="adj" fmla="val 12000"/>
            </a:avLst>
          </a:prstGeom>
          <a:solidFill>
            <a:srgbClr val="FFFFFF"/>
          </a:solidFill>
          <a:ln w="203200">
            <a:solidFill>
              <a:schemeClr val="accent5">
                <a:hueOff val="-444211"/>
                <a:satOff val="-14915"/>
                <a:lumOff val="22857"/>
              </a:schemeClr>
            </a:solidFill>
            <a:miter lim="400000"/>
          </a:ln>
          <a:extLst>
            <a:ext uri="{C572A759-6A51-4108-AA02-DFA0A04FC94B}">
              <ma14:wrappingTextBoxFlag xmlns="" xmlns:ma14="http://schemas.microsoft.com/office/mac/drawingml/2011/main" val="1"/>
            </a:ext>
          </a:extLst>
        </p:spPr>
        <p:txBody>
          <a:bodyPr lIns="71437" tIns="71437" rIns="71437" bIns="71437" anchor="ctr"/>
          <a:lstStyle/>
          <a:p>
            <a:pPr>
              <a:defRPr sz="6200">
                <a:solidFill>
                  <a:schemeClr val="accent5">
                    <a:hueOff val="-444211"/>
                    <a:satOff val="-14915"/>
                    <a:lumOff val="22857"/>
                  </a:schemeClr>
                </a:solidFill>
              </a:defRPr>
            </a:pPr>
            <a:r>
              <a:t>If you violate the rule:</a:t>
            </a:r>
          </a:p>
          <a:p>
            <a:pPr marL="1371600" indent="-457200" algn="l">
              <a:buSzPct val="75000"/>
              <a:buChar char="-"/>
              <a:defRPr sz="6200" b="1">
                <a:solidFill>
                  <a:schemeClr val="accent5">
                    <a:hueOff val="-444211"/>
                    <a:satOff val="-14915"/>
                    <a:lumOff val="22857"/>
                  </a:schemeClr>
                </a:solidFill>
                <a:latin typeface="Helvetica"/>
                <a:ea typeface="Helvetica"/>
                <a:cs typeface="Helvetica"/>
                <a:sym typeface="Helvetica"/>
              </a:defRPr>
            </a:pPr>
            <a:r>
              <a:t>Performance penalty</a:t>
            </a:r>
          </a:p>
          <a:p>
            <a:pPr marL="1371600" indent="-457200" algn="l">
              <a:buSzPct val="75000"/>
              <a:buChar char="-"/>
              <a:defRPr sz="6200" b="1">
                <a:solidFill>
                  <a:schemeClr val="accent5">
                    <a:hueOff val="-444211"/>
                    <a:satOff val="-14915"/>
                    <a:lumOff val="22857"/>
                  </a:schemeClr>
                </a:solidFill>
                <a:latin typeface="Helvetica"/>
                <a:ea typeface="Helvetica"/>
                <a:cs typeface="Helvetica"/>
                <a:sym typeface="Helvetica"/>
              </a:defRPr>
            </a:pPr>
            <a:r>
              <a:t>Write amplification</a:t>
            </a:r>
          </a:p>
        </p:txBody>
      </p:sp>
      <p:sp>
        <p:nvSpPr>
          <p:cNvPr id="861" name="Shape 861"/>
          <p:cNvSpPr/>
          <p:nvPr/>
        </p:nvSpPr>
        <p:spPr>
          <a:xfrm>
            <a:off x="6221069" y="6785023"/>
            <a:ext cx="12326952" cy="6130648"/>
          </a:xfrm>
          <a:prstGeom prst="roundRect">
            <a:avLst>
              <a:gd name="adj" fmla="val 6741"/>
            </a:avLst>
          </a:prstGeom>
          <a:solidFill>
            <a:srgbClr val="FFFFFF"/>
          </a:solidFill>
          <a:ln w="203200">
            <a:solidFill>
              <a:schemeClr val="accent5">
                <a:hueOff val="-444211"/>
                <a:satOff val="-14915"/>
                <a:lumOff val="22857"/>
              </a:schemeClr>
            </a:solidFill>
            <a:miter lim="400000"/>
          </a:ln>
          <a:extLst>
            <a:ext uri="{C572A759-6A51-4108-AA02-DFA0A04FC94B}">
              <ma14:wrappingTextBoxFlag xmlns="" xmlns:ma14="http://schemas.microsoft.com/office/mac/drawingml/2011/main" val="1"/>
            </a:ext>
          </a:extLst>
        </p:spPr>
        <p:txBody>
          <a:bodyPr lIns="71437" tIns="71437" rIns="71437" bIns="71437" anchor="ctr"/>
          <a:lstStyle/>
          <a:p>
            <a:pPr>
              <a:defRPr sz="5500">
                <a:solidFill>
                  <a:schemeClr val="accent5">
                    <a:hueOff val="-444211"/>
                    <a:satOff val="-14915"/>
                    <a:lumOff val="22857"/>
                  </a:schemeClr>
                </a:solidFill>
              </a:defRPr>
            </a:pPr>
            <a:r>
              <a:t>Performance impact:</a:t>
            </a:r>
          </a:p>
          <a:p>
            <a:pPr defTabSz="584200">
              <a:defRPr sz="5500" b="1">
                <a:solidFill>
                  <a:schemeClr val="accent5">
                    <a:hueOff val="-444211"/>
                    <a:satOff val="-14915"/>
                    <a:lumOff val="22857"/>
                  </a:schemeClr>
                </a:solidFill>
                <a:latin typeface="Helvetica"/>
                <a:ea typeface="Helvetica"/>
                <a:cs typeface="Helvetica"/>
                <a:sym typeface="Helvetica"/>
              </a:defRPr>
            </a:pPr>
            <a:r>
              <a:t>1.6x write latency</a:t>
            </a:r>
          </a:p>
          <a:p>
            <a:pPr defTabSz="584200">
              <a:defRPr sz="1800" b="1">
                <a:solidFill>
                  <a:schemeClr val="accent5">
                    <a:hueOff val="-444211"/>
                    <a:satOff val="-14915"/>
                    <a:lumOff val="22857"/>
                  </a:schemeClr>
                </a:solidFill>
                <a:latin typeface="Helvetica"/>
                <a:ea typeface="Helvetica"/>
                <a:cs typeface="Helvetica"/>
                <a:sym typeface="Helvetica"/>
              </a:defRPr>
            </a:pPr>
            <a:endParaRPr/>
          </a:p>
          <a:p>
            <a:pPr defTabSz="584200">
              <a:defRPr sz="2400" b="1">
                <a:solidFill>
                  <a:schemeClr val="accent5">
                    <a:hueOff val="-444211"/>
                    <a:satOff val="-14915"/>
                    <a:lumOff val="22857"/>
                  </a:schemeClr>
                </a:solidFill>
                <a:latin typeface="Helvetica"/>
                <a:ea typeface="Helvetica"/>
                <a:cs typeface="Helvetica"/>
                <a:sym typeface="Helvetica"/>
              </a:defRPr>
            </a:pPr>
            <a:r>
              <a:t>S. Boboila and P. Desnoyers. Write Endurance in Flash Drives: Measurements and Analysis. In Proceedings of the 8th USENIX Symposium on File and Storage Technologies (FAST ’10), San Jose, California, February 2010.</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825"/>
                                        </p:tgtEl>
                                        <p:attrNameLst>
                                          <p:attrName>style.visibility</p:attrName>
                                        </p:attrNameLst>
                                      </p:cBhvr>
                                      <p:to>
                                        <p:strVal val="visible"/>
                                      </p:to>
                                    </p:set>
                                    <p:animEffect transition="in" filter="dissolve">
                                      <p:cBhvr>
                                        <p:cTn id="7" dur="199"/>
                                        <p:tgtEl>
                                          <p:spTgt spid="825"/>
                                        </p:tgtEl>
                                      </p:cBhvr>
                                    </p:animEffect>
                                  </p:childTnLst>
                                </p:cTn>
                              </p:par>
                            </p:childTnLst>
                          </p:cTn>
                        </p:par>
                        <p:par>
                          <p:cTn id="8" fill="hold">
                            <p:stCondLst>
                              <p:cond delay="0"/>
                            </p:stCondLst>
                            <p:childTnLst>
                              <p:par>
                                <p:cTn id="9" presetID="-1" presetClass="path" presetSubtype="0" accel="50000" decel="50000" fill="hold" nodeType="afterEffect">
                                  <p:stCondLst>
                                    <p:cond delay="0"/>
                                  </p:stCondLst>
                                  <p:childTnLst>
                                    <p:animMotion origin="layout" path="M 0.000000 0.000000 L 0.000000 0.387271" pathEditMode="relative">
                                      <p:cBhvr>
                                        <p:cTn id="10" dur="199" fill="hold"/>
                                        <p:tgtEl>
                                          <p:spTgt spid="825"/>
                                        </p:tgtEl>
                                        <p:attrNameLst>
                                          <p:attrName>ppt_x</p:attrName>
                                          <p:attrName>ppt_y</p:attrName>
                                        </p:attrNameLst>
                                      </p:cBhvr>
                                    </p:animMotion>
                                  </p:childTnLst>
                                </p:cTn>
                              </p:par>
                            </p:childTnLst>
                          </p:cTn>
                        </p:par>
                        <p:par>
                          <p:cTn id="11" fill="hold">
                            <p:stCondLst>
                              <p:cond delay="199"/>
                            </p:stCondLst>
                            <p:childTnLst>
                              <p:par>
                                <p:cTn id="12" presetID="1" presetClass="exit" presetSubtype="0" fill="hold" grpId="3" nodeType="afterEffect">
                                  <p:stCondLst>
                                    <p:cond delay="0"/>
                                  </p:stCondLst>
                                  <p:iterate>
                                    <p:tmAbs val="0"/>
                                  </p:iterate>
                                  <p:childTnLst>
                                    <p:set>
                                      <p:cBhvr>
                                        <p:cTn id="13" fill="hold">
                                          <p:stCondLst>
                                            <p:cond delay="0"/>
                                          </p:stCondLst>
                                        </p:cTn>
                                        <p:tgtEl>
                                          <p:spTgt spid="844"/>
                                        </p:tgtEl>
                                        <p:attrNameLst>
                                          <p:attrName>style.visibility</p:attrName>
                                        </p:attrNameLst>
                                      </p:cBhvr>
                                      <p:to>
                                        <p:strVal val="hidden"/>
                                      </p:to>
                                    </p:set>
                                  </p:childTnLst>
                                </p:cTn>
                              </p:par>
                            </p:childTnLst>
                          </p:cTn>
                        </p:par>
                        <p:par>
                          <p:cTn id="14" fill="hold">
                            <p:stCondLst>
                              <p:cond delay="199"/>
                            </p:stCondLst>
                            <p:childTnLst>
                              <p:par>
                                <p:cTn id="15" presetID="1" presetClass="entr" presetSubtype="0" fill="hold" grpId="4" nodeType="afterEffect">
                                  <p:stCondLst>
                                    <p:cond delay="0"/>
                                  </p:stCondLst>
                                  <p:iterate>
                                    <p:tmAbs val="0"/>
                                  </p:iterate>
                                  <p:childTnLst>
                                    <p:set>
                                      <p:cBhvr>
                                        <p:cTn id="16" fill="hold"/>
                                        <p:tgtEl>
                                          <p:spTgt spid="845"/>
                                        </p:tgtEl>
                                        <p:attrNameLst>
                                          <p:attrName>style.visibility</p:attrName>
                                        </p:attrNameLst>
                                      </p:cBhvr>
                                      <p:to>
                                        <p:strVal val="visible"/>
                                      </p:to>
                                    </p:set>
                                  </p:childTnLst>
                                </p:cTn>
                              </p:par>
                            </p:childTnLst>
                          </p:cTn>
                        </p:par>
                        <p:par>
                          <p:cTn id="17" fill="hold">
                            <p:stCondLst>
                              <p:cond delay="199"/>
                            </p:stCondLst>
                            <p:childTnLst>
                              <p:par>
                                <p:cTn id="18" presetID="1" presetClass="entr" presetSubtype="0" fill="hold" grpId="5" nodeType="afterEffect">
                                  <p:stCondLst>
                                    <p:cond delay="0"/>
                                  </p:stCondLst>
                                  <p:iterate>
                                    <p:tmAbs val="0"/>
                                  </p:iterate>
                                  <p:childTnLst>
                                    <p:set>
                                      <p:cBhvr>
                                        <p:cTn id="19" fill="hold"/>
                                        <p:tgtEl>
                                          <p:spTgt spid="820"/>
                                        </p:tgtEl>
                                        <p:attrNameLst>
                                          <p:attrName>style.visibility</p:attrName>
                                        </p:attrNameLst>
                                      </p:cBhvr>
                                      <p:to>
                                        <p:strVal val="visible"/>
                                      </p:to>
                                    </p:set>
                                  </p:childTnLst>
                                </p:cTn>
                              </p:par>
                            </p:childTnLst>
                          </p:cTn>
                        </p:par>
                        <p:par>
                          <p:cTn id="20" fill="hold">
                            <p:stCondLst>
                              <p:cond delay="0"/>
                            </p:stCondLst>
                            <p:childTnLst>
                              <p:par>
                                <p:cTn id="21" presetID="-1" presetClass="path" presetSubtype="0" accel="50000" decel="50000" fill="hold" nodeType="afterEffect">
                                  <p:stCondLst>
                                    <p:cond delay="0"/>
                                  </p:stCondLst>
                                  <p:childTnLst>
                                    <p:animMotion origin="layout" path="M 0.000000 0.000000 L 0.000000 0.240975" pathEditMode="relative">
                                      <p:cBhvr>
                                        <p:cTn id="22" dur="199" fill="hold"/>
                                        <p:tgtEl>
                                          <p:spTgt spid="820"/>
                                        </p:tgtEl>
                                        <p:attrNameLst>
                                          <p:attrName>ppt_x</p:attrName>
                                          <p:attrName>ppt_y</p:attrName>
                                        </p:attrNameLst>
                                      </p:cBhvr>
                                    </p:animMotion>
                                  </p:childTnLst>
                                </p:cTn>
                              </p:par>
                            </p:childTnLst>
                          </p:cTn>
                        </p:par>
                        <p:par>
                          <p:cTn id="23" fill="hold">
                            <p:stCondLst>
                              <p:cond delay="199"/>
                            </p:stCondLst>
                            <p:childTnLst>
                              <p:par>
                                <p:cTn id="24" presetID="1" presetClass="exit" presetSubtype="0" fill="hold" grpId="7" nodeType="afterEffect">
                                  <p:stCondLst>
                                    <p:cond delay="0"/>
                                  </p:stCondLst>
                                  <p:iterate>
                                    <p:tmAbs val="0"/>
                                  </p:iterate>
                                  <p:childTnLst>
                                    <p:set>
                                      <p:cBhvr>
                                        <p:cTn id="25" fill="hold">
                                          <p:stCondLst>
                                            <p:cond delay="0"/>
                                          </p:stCondLst>
                                        </p:cTn>
                                        <p:tgtEl>
                                          <p:spTgt spid="847"/>
                                        </p:tgtEl>
                                        <p:attrNameLst>
                                          <p:attrName>style.visibility</p:attrName>
                                        </p:attrNameLst>
                                      </p:cBhvr>
                                      <p:to>
                                        <p:strVal val="hidden"/>
                                      </p:to>
                                    </p:set>
                                  </p:childTnLst>
                                </p:cTn>
                              </p:par>
                            </p:childTnLst>
                          </p:cTn>
                        </p:par>
                        <p:par>
                          <p:cTn id="26" fill="hold">
                            <p:stCondLst>
                              <p:cond delay="199"/>
                            </p:stCondLst>
                            <p:childTnLst>
                              <p:par>
                                <p:cTn id="27" presetID="1" presetClass="entr" presetSubtype="0" fill="hold" grpId="8" nodeType="afterEffect">
                                  <p:stCondLst>
                                    <p:cond delay="0"/>
                                  </p:stCondLst>
                                  <p:iterate>
                                    <p:tmAbs val="0"/>
                                  </p:iterate>
                                  <p:childTnLst>
                                    <p:set>
                                      <p:cBhvr>
                                        <p:cTn id="28" fill="hold"/>
                                        <p:tgtEl>
                                          <p:spTgt spid="848"/>
                                        </p:tgtEl>
                                        <p:attrNameLst>
                                          <p:attrName>style.visibility</p:attrName>
                                        </p:attrNameLst>
                                      </p:cBhvr>
                                      <p:to>
                                        <p:strVal val="visible"/>
                                      </p:to>
                                    </p:set>
                                  </p:childTnLst>
                                </p:cTn>
                              </p:par>
                            </p:childTnLst>
                          </p:cTn>
                        </p:par>
                        <p:par>
                          <p:cTn id="29" fill="hold">
                            <p:stCondLst>
                              <p:cond delay="199"/>
                            </p:stCondLst>
                            <p:childTnLst>
                              <p:par>
                                <p:cTn id="30" presetID="9" presetClass="entr" fill="hold" grpId="9" nodeType="afterEffect">
                                  <p:stCondLst>
                                    <p:cond delay="0"/>
                                  </p:stCondLst>
                                  <p:iterate>
                                    <p:tmAbs val="0"/>
                                  </p:iterate>
                                  <p:childTnLst>
                                    <p:set>
                                      <p:cBhvr>
                                        <p:cTn id="31" fill="hold"/>
                                        <p:tgtEl>
                                          <p:spTgt spid="828"/>
                                        </p:tgtEl>
                                        <p:attrNameLst>
                                          <p:attrName>style.visibility</p:attrName>
                                        </p:attrNameLst>
                                      </p:cBhvr>
                                      <p:to>
                                        <p:strVal val="visible"/>
                                      </p:to>
                                    </p:set>
                                    <p:animEffect transition="in" filter="dissolve">
                                      <p:cBhvr>
                                        <p:cTn id="32" dur="199"/>
                                        <p:tgtEl>
                                          <p:spTgt spid="828"/>
                                        </p:tgtEl>
                                      </p:cBhvr>
                                    </p:animEffect>
                                  </p:childTnLst>
                                </p:cTn>
                              </p:par>
                            </p:childTnLst>
                          </p:cTn>
                        </p:par>
                        <p:par>
                          <p:cTn id="33" fill="hold">
                            <p:stCondLst>
                              <p:cond delay="0"/>
                            </p:stCondLst>
                            <p:childTnLst>
                              <p:par>
                                <p:cTn id="34" presetID="-1" presetClass="path" presetSubtype="0" accel="50000" decel="50000" fill="hold" nodeType="afterEffect">
                                  <p:stCondLst>
                                    <p:cond delay="0"/>
                                  </p:stCondLst>
                                  <p:childTnLst>
                                    <p:animMotion origin="layout" path="M 0.000000 0.000000 L 0.000000 0.387271" pathEditMode="relative">
                                      <p:cBhvr>
                                        <p:cTn id="35" dur="199" fill="hold"/>
                                        <p:tgtEl>
                                          <p:spTgt spid="828"/>
                                        </p:tgtEl>
                                        <p:attrNameLst>
                                          <p:attrName>ppt_x</p:attrName>
                                          <p:attrName>ppt_y</p:attrName>
                                        </p:attrNameLst>
                                      </p:cBhvr>
                                    </p:animMotion>
                                  </p:childTnLst>
                                </p:cTn>
                              </p:par>
                            </p:childTnLst>
                          </p:cTn>
                        </p:par>
                        <p:par>
                          <p:cTn id="36" fill="hold">
                            <p:stCondLst>
                              <p:cond delay="199"/>
                            </p:stCondLst>
                            <p:childTnLst>
                              <p:par>
                                <p:cTn id="37" presetID="1" presetClass="exit" presetSubtype="0" fill="hold" grpId="11" nodeType="afterEffect">
                                  <p:stCondLst>
                                    <p:cond delay="0"/>
                                  </p:stCondLst>
                                  <p:iterate>
                                    <p:tmAbs val="0"/>
                                  </p:iterate>
                                  <p:childTnLst>
                                    <p:set>
                                      <p:cBhvr>
                                        <p:cTn id="38" fill="hold">
                                          <p:stCondLst>
                                            <p:cond delay="0"/>
                                          </p:stCondLst>
                                        </p:cTn>
                                        <p:tgtEl>
                                          <p:spTgt spid="849"/>
                                        </p:tgtEl>
                                        <p:attrNameLst>
                                          <p:attrName>style.visibility</p:attrName>
                                        </p:attrNameLst>
                                      </p:cBhvr>
                                      <p:to>
                                        <p:strVal val="hidden"/>
                                      </p:to>
                                    </p:set>
                                  </p:childTnLst>
                                </p:cTn>
                              </p:par>
                            </p:childTnLst>
                          </p:cTn>
                        </p:par>
                        <p:par>
                          <p:cTn id="39" fill="hold">
                            <p:stCondLst>
                              <p:cond delay="199"/>
                            </p:stCondLst>
                            <p:childTnLst>
                              <p:par>
                                <p:cTn id="40" presetID="1" presetClass="entr" presetSubtype="0" fill="hold" grpId="12" nodeType="afterEffect">
                                  <p:stCondLst>
                                    <p:cond delay="0"/>
                                  </p:stCondLst>
                                  <p:iterate>
                                    <p:tmAbs val="0"/>
                                  </p:iterate>
                                  <p:childTnLst>
                                    <p:set>
                                      <p:cBhvr>
                                        <p:cTn id="41" fill="hold"/>
                                        <p:tgtEl>
                                          <p:spTgt spid="850"/>
                                        </p:tgtEl>
                                        <p:attrNameLst>
                                          <p:attrName>style.visibility</p:attrName>
                                        </p:attrNameLst>
                                      </p:cBhvr>
                                      <p:to>
                                        <p:strVal val="visible"/>
                                      </p:to>
                                    </p:set>
                                  </p:childTnLst>
                                </p:cTn>
                              </p:par>
                            </p:childTnLst>
                          </p:cTn>
                        </p:par>
                        <p:par>
                          <p:cTn id="42" fill="hold">
                            <p:stCondLst>
                              <p:cond delay="199"/>
                            </p:stCondLst>
                            <p:childTnLst>
                              <p:par>
                                <p:cTn id="43" presetID="1" presetClass="entr" presetSubtype="0" fill="hold" grpId="13" nodeType="afterEffect">
                                  <p:stCondLst>
                                    <p:cond delay="0"/>
                                  </p:stCondLst>
                                  <p:iterate>
                                    <p:tmAbs val="0"/>
                                  </p:iterate>
                                  <p:childTnLst>
                                    <p:set>
                                      <p:cBhvr>
                                        <p:cTn id="44" fill="hold"/>
                                        <p:tgtEl>
                                          <p:spTgt spid="831"/>
                                        </p:tgtEl>
                                        <p:attrNameLst>
                                          <p:attrName>style.visibility</p:attrName>
                                        </p:attrNameLst>
                                      </p:cBhvr>
                                      <p:to>
                                        <p:strVal val="visible"/>
                                      </p:to>
                                    </p:set>
                                  </p:childTnLst>
                                </p:cTn>
                              </p:par>
                            </p:childTnLst>
                          </p:cTn>
                        </p:par>
                        <p:par>
                          <p:cTn id="45" fill="hold">
                            <p:stCondLst>
                              <p:cond delay="0"/>
                            </p:stCondLst>
                            <p:childTnLst>
                              <p:par>
                                <p:cTn id="46" presetID="-1" presetClass="path" presetSubtype="0" accel="50000" decel="50000" fill="hold" nodeType="afterEffect">
                                  <p:stCondLst>
                                    <p:cond delay="0"/>
                                  </p:stCondLst>
                                  <p:childTnLst>
                                    <p:animMotion origin="layout" path="M 0.000000 0.000000 L 0.000000 0.240975" pathEditMode="relative">
                                      <p:cBhvr>
                                        <p:cTn id="47" dur="199" fill="hold"/>
                                        <p:tgtEl>
                                          <p:spTgt spid="831"/>
                                        </p:tgtEl>
                                        <p:attrNameLst>
                                          <p:attrName>ppt_x</p:attrName>
                                          <p:attrName>ppt_y</p:attrName>
                                        </p:attrNameLst>
                                      </p:cBhvr>
                                    </p:animMotion>
                                  </p:childTnLst>
                                </p:cTn>
                              </p:par>
                            </p:childTnLst>
                          </p:cTn>
                        </p:par>
                        <p:par>
                          <p:cTn id="48" fill="hold">
                            <p:stCondLst>
                              <p:cond delay="199"/>
                            </p:stCondLst>
                            <p:childTnLst>
                              <p:par>
                                <p:cTn id="49" presetID="1" presetClass="exit" presetSubtype="0" fill="hold" grpId="15" nodeType="afterEffect">
                                  <p:stCondLst>
                                    <p:cond delay="0"/>
                                  </p:stCondLst>
                                  <p:iterate>
                                    <p:tmAbs val="0"/>
                                  </p:iterate>
                                  <p:childTnLst>
                                    <p:set>
                                      <p:cBhvr>
                                        <p:cTn id="50" fill="hold">
                                          <p:stCondLst>
                                            <p:cond delay="0"/>
                                          </p:stCondLst>
                                        </p:cTn>
                                        <p:tgtEl>
                                          <p:spTgt spid="852"/>
                                        </p:tgtEl>
                                        <p:attrNameLst>
                                          <p:attrName>style.visibility</p:attrName>
                                        </p:attrNameLst>
                                      </p:cBhvr>
                                      <p:to>
                                        <p:strVal val="hidden"/>
                                      </p:to>
                                    </p:set>
                                  </p:childTnLst>
                                </p:cTn>
                              </p:par>
                            </p:childTnLst>
                          </p:cTn>
                        </p:par>
                        <p:par>
                          <p:cTn id="51" fill="hold">
                            <p:stCondLst>
                              <p:cond delay="199"/>
                            </p:stCondLst>
                            <p:childTnLst>
                              <p:par>
                                <p:cTn id="52" presetID="1" presetClass="entr" presetSubtype="0" fill="hold" grpId="16" nodeType="afterEffect">
                                  <p:stCondLst>
                                    <p:cond delay="0"/>
                                  </p:stCondLst>
                                  <p:iterate>
                                    <p:tmAbs val="0"/>
                                  </p:iterate>
                                  <p:childTnLst>
                                    <p:set>
                                      <p:cBhvr>
                                        <p:cTn id="53" fill="hold"/>
                                        <p:tgtEl>
                                          <p:spTgt spid="853"/>
                                        </p:tgtEl>
                                        <p:attrNameLst>
                                          <p:attrName>style.visibility</p:attrName>
                                        </p:attrNameLst>
                                      </p:cBhvr>
                                      <p:to>
                                        <p:strVal val="visible"/>
                                      </p:to>
                                    </p:set>
                                  </p:childTnLst>
                                </p:cTn>
                              </p:par>
                            </p:childTnLst>
                          </p:cTn>
                        </p:par>
                        <p:par>
                          <p:cTn id="54" fill="hold">
                            <p:stCondLst>
                              <p:cond delay="199"/>
                            </p:stCondLst>
                            <p:childTnLst>
                              <p:par>
                                <p:cTn id="55" presetID="9" presetClass="exit" fill="hold" grpId="17" nodeType="afterEffect">
                                  <p:stCondLst>
                                    <p:cond delay="0"/>
                                  </p:stCondLst>
                                  <p:iterate>
                                    <p:tmAbs val="0"/>
                                  </p:iterate>
                                  <p:childTnLst>
                                    <p:animEffect transition="out" filter="dissolve">
                                      <p:cBhvr>
                                        <p:cTn id="56" dur="199" fill="hold"/>
                                        <p:tgtEl>
                                          <p:spTgt spid="825"/>
                                        </p:tgtEl>
                                      </p:cBhvr>
                                    </p:animEffect>
                                    <p:set>
                                      <p:cBhvr>
                                        <p:cTn id="57" fill="hold">
                                          <p:stCondLst>
                                            <p:cond delay="198"/>
                                          </p:stCondLst>
                                        </p:cTn>
                                        <p:tgtEl>
                                          <p:spTgt spid="825"/>
                                        </p:tgtEl>
                                        <p:attrNameLst>
                                          <p:attrName>style.visibility</p:attrName>
                                        </p:attrNameLst>
                                      </p:cBhvr>
                                      <p:to>
                                        <p:strVal val="hidden"/>
                                      </p:to>
                                    </p:set>
                                  </p:childTnLst>
                                </p:cTn>
                              </p:par>
                            </p:childTnLst>
                          </p:cTn>
                        </p:par>
                        <p:par>
                          <p:cTn id="58" fill="hold">
                            <p:stCondLst>
                              <p:cond delay="398"/>
                            </p:stCondLst>
                            <p:childTnLst>
                              <p:par>
                                <p:cTn id="59" presetID="9" presetClass="entr" fill="hold" grpId="18" nodeType="afterEffect">
                                  <p:stCondLst>
                                    <p:cond delay="0"/>
                                  </p:stCondLst>
                                  <p:iterate>
                                    <p:tmAbs val="0"/>
                                  </p:iterate>
                                  <p:childTnLst>
                                    <p:set>
                                      <p:cBhvr>
                                        <p:cTn id="60" fill="hold"/>
                                        <p:tgtEl>
                                          <p:spTgt spid="834"/>
                                        </p:tgtEl>
                                        <p:attrNameLst>
                                          <p:attrName>style.visibility</p:attrName>
                                        </p:attrNameLst>
                                      </p:cBhvr>
                                      <p:to>
                                        <p:strVal val="visible"/>
                                      </p:to>
                                    </p:set>
                                    <p:animEffect transition="in" filter="dissolve">
                                      <p:cBhvr>
                                        <p:cTn id="61" dur="199"/>
                                        <p:tgtEl>
                                          <p:spTgt spid="834"/>
                                        </p:tgtEl>
                                      </p:cBhvr>
                                    </p:animEffect>
                                  </p:childTnLst>
                                </p:cTn>
                              </p:par>
                            </p:childTnLst>
                          </p:cTn>
                        </p:par>
                        <p:par>
                          <p:cTn id="62" fill="hold">
                            <p:stCondLst>
                              <p:cond delay="0"/>
                            </p:stCondLst>
                            <p:childTnLst>
                              <p:par>
                                <p:cTn id="63" presetID="-1" presetClass="path" presetSubtype="0" accel="50000" decel="50000" fill="hold" nodeType="afterEffect">
                                  <p:stCondLst>
                                    <p:cond delay="0"/>
                                  </p:stCondLst>
                                  <p:childTnLst>
                                    <p:animMotion origin="layout" path="M 0.000000 0.000000 L 0.000000 0.387271" pathEditMode="relative">
                                      <p:cBhvr>
                                        <p:cTn id="64" dur="199" fill="hold"/>
                                        <p:tgtEl>
                                          <p:spTgt spid="834"/>
                                        </p:tgtEl>
                                        <p:attrNameLst>
                                          <p:attrName>ppt_x</p:attrName>
                                          <p:attrName>ppt_y</p:attrName>
                                        </p:attrNameLst>
                                      </p:cBhvr>
                                    </p:animMotion>
                                  </p:childTnLst>
                                </p:cTn>
                              </p:par>
                            </p:childTnLst>
                          </p:cTn>
                        </p:par>
                        <p:par>
                          <p:cTn id="65" fill="hold">
                            <p:stCondLst>
                              <p:cond delay="199"/>
                            </p:stCondLst>
                            <p:childTnLst>
                              <p:par>
                                <p:cTn id="66" presetID="1" presetClass="exit" presetSubtype="0" fill="hold" grpId="20" nodeType="afterEffect">
                                  <p:stCondLst>
                                    <p:cond delay="0"/>
                                  </p:stCondLst>
                                  <p:iterate>
                                    <p:tmAbs val="0"/>
                                  </p:iterate>
                                  <p:childTnLst>
                                    <p:set>
                                      <p:cBhvr>
                                        <p:cTn id="67" fill="hold">
                                          <p:stCondLst>
                                            <p:cond delay="0"/>
                                          </p:stCondLst>
                                        </p:cTn>
                                        <p:tgtEl>
                                          <p:spTgt spid="845"/>
                                        </p:tgtEl>
                                        <p:attrNameLst>
                                          <p:attrName>style.visibility</p:attrName>
                                        </p:attrNameLst>
                                      </p:cBhvr>
                                      <p:to>
                                        <p:strVal val="hidden"/>
                                      </p:to>
                                    </p:set>
                                  </p:childTnLst>
                                </p:cTn>
                              </p:par>
                            </p:childTnLst>
                          </p:cTn>
                        </p:par>
                        <p:par>
                          <p:cTn id="68" fill="hold">
                            <p:stCondLst>
                              <p:cond delay="199"/>
                            </p:stCondLst>
                            <p:childTnLst>
                              <p:par>
                                <p:cTn id="69" presetID="1" presetClass="entr" presetSubtype="0" fill="hold" grpId="21" nodeType="afterEffect">
                                  <p:stCondLst>
                                    <p:cond delay="0"/>
                                  </p:stCondLst>
                                  <p:iterate>
                                    <p:tmAbs val="0"/>
                                  </p:iterate>
                                  <p:childTnLst>
                                    <p:set>
                                      <p:cBhvr>
                                        <p:cTn id="70" fill="hold"/>
                                        <p:tgtEl>
                                          <p:spTgt spid="846"/>
                                        </p:tgtEl>
                                        <p:attrNameLst>
                                          <p:attrName>style.visibility</p:attrName>
                                        </p:attrNameLst>
                                      </p:cBhvr>
                                      <p:to>
                                        <p:strVal val="visible"/>
                                      </p:to>
                                    </p:set>
                                  </p:childTnLst>
                                </p:cTn>
                              </p:par>
                            </p:childTnLst>
                          </p:cTn>
                        </p:par>
                        <p:par>
                          <p:cTn id="71" fill="hold">
                            <p:stCondLst>
                              <p:cond delay="199"/>
                            </p:stCondLst>
                            <p:childTnLst>
                              <p:par>
                                <p:cTn id="72" presetID="9" presetClass="exit" fill="hold" grpId="22" nodeType="afterEffect">
                                  <p:stCondLst>
                                    <p:cond delay="0"/>
                                  </p:stCondLst>
                                  <p:iterate>
                                    <p:tmAbs val="0"/>
                                  </p:iterate>
                                  <p:childTnLst>
                                    <p:animEffect transition="out" filter="dissolve">
                                      <p:cBhvr>
                                        <p:cTn id="73" dur="199" fill="hold"/>
                                        <p:tgtEl>
                                          <p:spTgt spid="828"/>
                                        </p:tgtEl>
                                      </p:cBhvr>
                                    </p:animEffect>
                                    <p:set>
                                      <p:cBhvr>
                                        <p:cTn id="74" fill="hold">
                                          <p:stCondLst>
                                            <p:cond delay="198"/>
                                          </p:stCondLst>
                                        </p:cTn>
                                        <p:tgtEl>
                                          <p:spTgt spid="828"/>
                                        </p:tgtEl>
                                        <p:attrNameLst>
                                          <p:attrName>style.visibility</p:attrName>
                                        </p:attrNameLst>
                                      </p:cBhvr>
                                      <p:to>
                                        <p:strVal val="hidden"/>
                                      </p:to>
                                    </p:set>
                                  </p:childTnLst>
                                </p:cTn>
                              </p:par>
                            </p:childTnLst>
                          </p:cTn>
                        </p:par>
                        <p:par>
                          <p:cTn id="75" fill="hold">
                            <p:stCondLst>
                              <p:cond delay="398"/>
                            </p:stCondLst>
                            <p:childTnLst>
                              <p:par>
                                <p:cTn id="76" presetID="9" presetClass="entr" fill="hold" grpId="23" nodeType="afterEffect">
                                  <p:stCondLst>
                                    <p:cond delay="0"/>
                                  </p:stCondLst>
                                  <p:iterate>
                                    <p:tmAbs val="0"/>
                                  </p:iterate>
                                  <p:childTnLst>
                                    <p:set>
                                      <p:cBhvr>
                                        <p:cTn id="77" fill="hold"/>
                                        <p:tgtEl>
                                          <p:spTgt spid="837"/>
                                        </p:tgtEl>
                                        <p:attrNameLst>
                                          <p:attrName>style.visibility</p:attrName>
                                        </p:attrNameLst>
                                      </p:cBhvr>
                                      <p:to>
                                        <p:strVal val="visible"/>
                                      </p:to>
                                    </p:set>
                                    <p:animEffect transition="in" filter="dissolve">
                                      <p:cBhvr>
                                        <p:cTn id="78" dur="199"/>
                                        <p:tgtEl>
                                          <p:spTgt spid="837"/>
                                        </p:tgtEl>
                                      </p:cBhvr>
                                    </p:animEffect>
                                  </p:childTnLst>
                                </p:cTn>
                              </p:par>
                            </p:childTnLst>
                          </p:cTn>
                        </p:par>
                        <p:par>
                          <p:cTn id="79" fill="hold">
                            <p:stCondLst>
                              <p:cond delay="0"/>
                            </p:stCondLst>
                            <p:childTnLst>
                              <p:par>
                                <p:cTn id="80" presetID="-1" presetClass="path" presetSubtype="0" accel="50000" decel="50000" fill="hold" nodeType="afterEffect">
                                  <p:stCondLst>
                                    <p:cond delay="0"/>
                                  </p:stCondLst>
                                  <p:childTnLst>
                                    <p:animMotion origin="layout" path="M 0.000000 0.000000 L 0.000000 0.387271" pathEditMode="relative">
                                      <p:cBhvr>
                                        <p:cTn id="81" dur="199" fill="hold"/>
                                        <p:tgtEl>
                                          <p:spTgt spid="837"/>
                                        </p:tgtEl>
                                        <p:attrNameLst>
                                          <p:attrName>ppt_x</p:attrName>
                                          <p:attrName>ppt_y</p:attrName>
                                        </p:attrNameLst>
                                      </p:cBhvr>
                                    </p:animMotion>
                                  </p:childTnLst>
                                </p:cTn>
                              </p:par>
                            </p:childTnLst>
                          </p:cTn>
                        </p:par>
                        <p:par>
                          <p:cTn id="82" fill="hold">
                            <p:stCondLst>
                              <p:cond delay="199"/>
                            </p:stCondLst>
                            <p:childTnLst>
                              <p:par>
                                <p:cTn id="83" presetID="1" presetClass="exit" presetSubtype="0" fill="hold" grpId="25" nodeType="afterEffect">
                                  <p:stCondLst>
                                    <p:cond delay="0"/>
                                  </p:stCondLst>
                                  <p:iterate>
                                    <p:tmAbs val="0"/>
                                  </p:iterate>
                                  <p:childTnLst>
                                    <p:set>
                                      <p:cBhvr>
                                        <p:cTn id="84" fill="hold">
                                          <p:stCondLst>
                                            <p:cond delay="0"/>
                                          </p:stCondLst>
                                        </p:cTn>
                                        <p:tgtEl>
                                          <p:spTgt spid="850"/>
                                        </p:tgtEl>
                                        <p:attrNameLst>
                                          <p:attrName>style.visibility</p:attrName>
                                        </p:attrNameLst>
                                      </p:cBhvr>
                                      <p:to>
                                        <p:strVal val="hidden"/>
                                      </p:to>
                                    </p:set>
                                  </p:childTnLst>
                                </p:cTn>
                              </p:par>
                            </p:childTnLst>
                          </p:cTn>
                        </p:par>
                        <p:par>
                          <p:cTn id="85" fill="hold">
                            <p:stCondLst>
                              <p:cond delay="199"/>
                            </p:stCondLst>
                            <p:childTnLst>
                              <p:par>
                                <p:cTn id="86" presetID="1" presetClass="entr" presetSubtype="0" fill="hold" grpId="26" nodeType="afterEffect">
                                  <p:stCondLst>
                                    <p:cond delay="0"/>
                                  </p:stCondLst>
                                  <p:iterate>
                                    <p:tmAbs val="0"/>
                                  </p:iterate>
                                  <p:childTnLst>
                                    <p:set>
                                      <p:cBhvr>
                                        <p:cTn id="87" fill="hold"/>
                                        <p:tgtEl>
                                          <p:spTgt spid="851"/>
                                        </p:tgtEl>
                                        <p:attrNameLst>
                                          <p:attrName>style.visibility</p:attrName>
                                        </p:attrNameLst>
                                      </p:cBhvr>
                                      <p:to>
                                        <p:strVal val="visible"/>
                                      </p:to>
                                    </p:set>
                                  </p:childTnLst>
                                </p:cTn>
                              </p:par>
                            </p:childTnLst>
                          </p:cTn>
                        </p:par>
                        <p:par>
                          <p:cTn id="88" fill="hold">
                            <p:stCondLst>
                              <p:cond delay="199"/>
                            </p:stCondLst>
                            <p:childTnLst>
                              <p:par>
                                <p:cTn id="89" presetID="9" presetClass="exit" fill="hold" grpId="27" nodeType="afterEffect">
                                  <p:stCondLst>
                                    <p:cond delay="0"/>
                                  </p:stCondLst>
                                  <p:iterate>
                                    <p:tmAbs val="0"/>
                                  </p:iterate>
                                  <p:childTnLst>
                                    <p:animEffect transition="out" filter="dissolve">
                                      <p:cBhvr>
                                        <p:cTn id="90" dur="199" fill="hold"/>
                                        <p:tgtEl>
                                          <p:spTgt spid="834"/>
                                        </p:tgtEl>
                                      </p:cBhvr>
                                    </p:animEffect>
                                    <p:set>
                                      <p:cBhvr>
                                        <p:cTn id="91" fill="hold">
                                          <p:stCondLst>
                                            <p:cond delay="198"/>
                                          </p:stCondLst>
                                        </p:cTn>
                                        <p:tgtEl>
                                          <p:spTgt spid="834"/>
                                        </p:tgtEl>
                                        <p:attrNameLst>
                                          <p:attrName>style.visibility</p:attrName>
                                        </p:attrNameLst>
                                      </p:cBhvr>
                                      <p:to>
                                        <p:strVal val="hidden"/>
                                      </p:to>
                                    </p:set>
                                  </p:childTnLst>
                                </p:cTn>
                              </p:par>
                            </p:childTnLst>
                          </p:cTn>
                        </p:par>
                        <p:par>
                          <p:cTn id="92" fill="hold">
                            <p:stCondLst>
                              <p:cond delay="398"/>
                            </p:stCondLst>
                            <p:childTnLst>
                              <p:par>
                                <p:cTn id="93" presetID="9" presetClass="entr" fill="hold" grpId="28" nodeType="afterEffect">
                                  <p:stCondLst>
                                    <p:cond delay="0"/>
                                  </p:stCondLst>
                                  <p:iterate>
                                    <p:tmAbs val="0"/>
                                  </p:iterate>
                                  <p:childTnLst>
                                    <p:set>
                                      <p:cBhvr>
                                        <p:cTn id="94" fill="hold"/>
                                        <p:tgtEl>
                                          <p:spTgt spid="840"/>
                                        </p:tgtEl>
                                        <p:attrNameLst>
                                          <p:attrName>style.visibility</p:attrName>
                                        </p:attrNameLst>
                                      </p:cBhvr>
                                      <p:to>
                                        <p:strVal val="visible"/>
                                      </p:to>
                                    </p:set>
                                    <p:animEffect transition="in" filter="dissolve">
                                      <p:cBhvr>
                                        <p:cTn id="95" dur="199"/>
                                        <p:tgtEl>
                                          <p:spTgt spid="840"/>
                                        </p:tgtEl>
                                      </p:cBhvr>
                                    </p:animEffect>
                                  </p:childTnLst>
                                </p:cTn>
                              </p:par>
                            </p:childTnLst>
                          </p:cTn>
                        </p:par>
                        <p:par>
                          <p:cTn id="96" fill="hold">
                            <p:stCondLst>
                              <p:cond delay="0"/>
                            </p:stCondLst>
                            <p:childTnLst>
                              <p:par>
                                <p:cTn id="97" presetID="-1" presetClass="path" presetSubtype="0" accel="50000" decel="50000" fill="hold" nodeType="afterEffect">
                                  <p:stCondLst>
                                    <p:cond delay="0"/>
                                  </p:stCondLst>
                                  <p:childTnLst>
                                    <p:animMotion origin="layout" path="M 0.000000 0.000000 L 0.000000 0.387271" pathEditMode="relative">
                                      <p:cBhvr>
                                        <p:cTn id="98" dur="199" fill="hold"/>
                                        <p:tgtEl>
                                          <p:spTgt spid="840"/>
                                        </p:tgtEl>
                                        <p:attrNameLst>
                                          <p:attrName>ppt_x</p:attrName>
                                          <p:attrName>ppt_y</p:attrName>
                                        </p:attrNameLst>
                                      </p:cBhvr>
                                    </p:animMotion>
                                  </p:childTnLst>
                                </p:cTn>
                              </p:par>
                            </p:childTnLst>
                          </p:cTn>
                        </p:par>
                        <p:par>
                          <p:cTn id="99" fill="hold">
                            <p:stCondLst>
                              <p:cond delay="199"/>
                            </p:stCondLst>
                            <p:childTnLst>
                              <p:par>
                                <p:cTn id="100" presetID="1" presetClass="exit" presetSubtype="0" fill="hold" grpId="30" nodeType="afterEffect">
                                  <p:stCondLst>
                                    <p:cond delay="0"/>
                                  </p:stCondLst>
                                  <p:iterate>
                                    <p:tmAbs val="0"/>
                                  </p:iterate>
                                  <p:childTnLst>
                                    <p:set>
                                      <p:cBhvr>
                                        <p:cTn id="101" fill="hold">
                                          <p:stCondLst>
                                            <p:cond delay="0"/>
                                          </p:stCondLst>
                                        </p:cTn>
                                        <p:tgtEl>
                                          <p:spTgt spid="846"/>
                                        </p:tgtEl>
                                        <p:attrNameLst>
                                          <p:attrName>style.visibility</p:attrName>
                                        </p:attrNameLst>
                                      </p:cBhvr>
                                      <p:to>
                                        <p:strVal val="hidden"/>
                                      </p:to>
                                    </p:set>
                                  </p:childTnLst>
                                </p:cTn>
                              </p:par>
                            </p:childTnLst>
                          </p:cTn>
                        </p:par>
                        <p:par>
                          <p:cTn id="102" fill="hold">
                            <p:stCondLst>
                              <p:cond delay="199"/>
                            </p:stCondLst>
                            <p:childTnLst>
                              <p:par>
                                <p:cTn id="103" presetID="1" presetClass="entr" presetSubtype="0" fill="hold" grpId="31" nodeType="afterEffect">
                                  <p:stCondLst>
                                    <p:cond delay="0"/>
                                  </p:stCondLst>
                                  <p:iterate>
                                    <p:tmAbs val="0"/>
                                  </p:iterate>
                                  <p:childTnLst>
                                    <p:set>
                                      <p:cBhvr>
                                        <p:cTn id="104" fill="hold"/>
                                        <p:tgtEl>
                                          <p:spTgt spid="854"/>
                                        </p:tgtEl>
                                        <p:attrNameLst>
                                          <p:attrName>style.visibility</p:attrName>
                                        </p:attrNameLst>
                                      </p:cBhvr>
                                      <p:to>
                                        <p:strVal val="visible"/>
                                      </p:to>
                                    </p:set>
                                  </p:childTnLst>
                                </p:cTn>
                              </p:par>
                            </p:childTnLst>
                          </p:cTn>
                        </p:par>
                        <p:par>
                          <p:cTn id="105" fill="hold">
                            <p:stCondLst>
                              <p:cond delay="199"/>
                            </p:stCondLst>
                            <p:childTnLst>
                              <p:par>
                                <p:cTn id="106" presetID="9" presetClass="exit" fill="hold" grpId="32" nodeType="afterEffect">
                                  <p:stCondLst>
                                    <p:cond delay="0"/>
                                  </p:stCondLst>
                                  <p:iterate>
                                    <p:tmAbs val="0"/>
                                  </p:iterate>
                                  <p:childTnLst>
                                    <p:animEffect transition="out" filter="dissolve">
                                      <p:cBhvr>
                                        <p:cTn id="107" dur="199" fill="hold"/>
                                        <p:tgtEl>
                                          <p:spTgt spid="837"/>
                                        </p:tgtEl>
                                      </p:cBhvr>
                                    </p:animEffect>
                                    <p:set>
                                      <p:cBhvr>
                                        <p:cTn id="108" fill="hold">
                                          <p:stCondLst>
                                            <p:cond delay="198"/>
                                          </p:stCondLst>
                                        </p:cTn>
                                        <p:tgtEl>
                                          <p:spTgt spid="837"/>
                                        </p:tgtEl>
                                        <p:attrNameLst>
                                          <p:attrName>style.visibility</p:attrName>
                                        </p:attrNameLst>
                                      </p:cBhvr>
                                      <p:to>
                                        <p:strVal val="hidden"/>
                                      </p:to>
                                    </p:set>
                                  </p:childTnLst>
                                </p:cTn>
                              </p:par>
                            </p:childTnLst>
                          </p:cTn>
                        </p:par>
                        <p:par>
                          <p:cTn id="109" fill="hold">
                            <p:stCondLst>
                              <p:cond delay="398"/>
                            </p:stCondLst>
                            <p:childTnLst>
                              <p:par>
                                <p:cTn id="110" presetID="9" presetClass="entr" fill="hold" grpId="33" nodeType="afterEffect">
                                  <p:stCondLst>
                                    <p:cond delay="0"/>
                                  </p:stCondLst>
                                  <p:iterate>
                                    <p:tmAbs val="0"/>
                                  </p:iterate>
                                  <p:childTnLst>
                                    <p:set>
                                      <p:cBhvr>
                                        <p:cTn id="111" fill="hold"/>
                                        <p:tgtEl>
                                          <p:spTgt spid="843"/>
                                        </p:tgtEl>
                                        <p:attrNameLst>
                                          <p:attrName>style.visibility</p:attrName>
                                        </p:attrNameLst>
                                      </p:cBhvr>
                                      <p:to>
                                        <p:strVal val="visible"/>
                                      </p:to>
                                    </p:set>
                                    <p:animEffect transition="in" filter="dissolve">
                                      <p:cBhvr>
                                        <p:cTn id="112" dur="199"/>
                                        <p:tgtEl>
                                          <p:spTgt spid="843"/>
                                        </p:tgtEl>
                                      </p:cBhvr>
                                    </p:animEffect>
                                  </p:childTnLst>
                                </p:cTn>
                              </p:par>
                            </p:childTnLst>
                          </p:cTn>
                        </p:par>
                        <p:par>
                          <p:cTn id="113" fill="hold">
                            <p:stCondLst>
                              <p:cond delay="0"/>
                            </p:stCondLst>
                            <p:childTnLst>
                              <p:par>
                                <p:cTn id="114" presetID="-1" presetClass="path" presetSubtype="0" accel="50000" decel="50000" fill="hold" nodeType="afterEffect">
                                  <p:stCondLst>
                                    <p:cond delay="0"/>
                                  </p:stCondLst>
                                  <p:childTnLst>
                                    <p:animMotion origin="layout" path="M 0.000000 0.000000 L 0.000000 0.387271" pathEditMode="relative">
                                      <p:cBhvr>
                                        <p:cTn id="115" dur="199" fill="hold"/>
                                        <p:tgtEl>
                                          <p:spTgt spid="843"/>
                                        </p:tgtEl>
                                        <p:attrNameLst>
                                          <p:attrName>ppt_x</p:attrName>
                                          <p:attrName>ppt_y</p:attrName>
                                        </p:attrNameLst>
                                      </p:cBhvr>
                                    </p:animMotion>
                                  </p:childTnLst>
                                </p:cTn>
                              </p:par>
                            </p:childTnLst>
                          </p:cTn>
                        </p:par>
                        <p:par>
                          <p:cTn id="116" fill="hold">
                            <p:stCondLst>
                              <p:cond delay="199"/>
                            </p:stCondLst>
                            <p:childTnLst>
                              <p:par>
                                <p:cTn id="117" presetID="1" presetClass="exit" presetSubtype="0" fill="hold" grpId="35" nodeType="afterEffect">
                                  <p:stCondLst>
                                    <p:cond delay="0"/>
                                  </p:stCondLst>
                                  <p:iterate>
                                    <p:tmAbs val="0"/>
                                  </p:iterate>
                                  <p:childTnLst>
                                    <p:set>
                                      <p:cBhvr>
                                        <p:cTn id="118" fill="hold">
                                          <p:stCondLst>
                                            <p:cond delay="0"/>
                                          </p:stCondLst>
                                        </p:cTn>
                                        <p:tgtEl>
                                          <p:spTgt spid="851"/>
                                        </p:tgtEl>
                                        <p:attrNameLst>
                                          <p:attrName>style.visibility</p:attrName>
                                        </p:attrNameLst>
                                      </p:cBhvr>
                                      <p:to>
                                        <p:strVal val="hidden"/>
                                      </p:to>
                                    </p:set>
                                  </p:childTnLst>
                                </p:cTn>
                              </p:par>
                            </p:childTnLst>
                          </p:cTn>
                        </p:par>
                        <p:par>
                          <p:cTn id="119" fill="hold">
                            <p:stCondLst>
                              <p:cond delay="199"/>
                            </p:stCondLst>
                            <p:childTnLst>
                              <p:par>
                                <p:cTn id="120" presetID="1" presetClass="entr" presetSubtype="0" fill="hold" grpId="36" nodeType="afterEffect">
                                  <p:stCondLst>
                                    <p:cond delay="0"/>
                                  </p:stCondLst>
                                  <p:iterate>
                                    <p:tmAbs val="0"/>
                                  </p:iterate>
                                  <p:childTnLst>
                                    <p:set>
                                      <p:cBhvr>
                                        <p:cTn id="121" fill="hold"/>
                                        <p:tgtEl>
                                          <p:spTgt spid="855"/>
                                        </p:tgtEl>
                                        <p:attrNameLst>
                                          <p:attrName>style.visibility</p:attrName>
                                        </p:attrNameLst>
                                      </p:cBhvr>
                                      <p:to>
                                        <p:strVal val="visible"/>
                                      </p:to>
                                    </p:set>
                                  </p:childTnLst>
                                </p:cTn>
                              </p:par>
                            </p:childTnLst>
                          </p:cTn>
                        </p:par>
                        <p:par>
                          <p:cTn id="122" fill="hold">
                            <p:stCondLst>
                              <p:cond delay="0"/>
                            </p:stCondLst>
                            <p:childTnLst>
                              <p:par>
                                <p:cTn id="123" presetID="35" presetClass="emph" presetSubtype="0" repeatCount="4000" fill="hold" grpId="37" nodeType="afterEffect">
                                  <p:stCondLst>
                                    <p:cond delay="0"/>
                                  </p:stCondLst>
                                  <p:childTnLst>
                                    <p:anim calcmode="discrete" valueType="str">
                                      <p:cBhvr>
                                        <p:cTn id="124" dur="199" fill="hold"/>
                                        <p:tgtEl>
                                          <p:spTgt spid="840"/>
                                        </p:tgtEl>
                                        <p:attrNameLst>
                                          <p:attrName>style.visibility</p:attrName>
                                        </p:attrNameLst>
                                      </p:cBhvr>
                                      <p:tavLst>
                                        <p:tav tm="0">
                                          <p:val>
                                            <p:strVal val="hidden"/>
                                          </p:val>
                                        </p:tav>
                                        <p:tav tm="50000">
                                          <p:val>
                                            <p:strVal val="visible"/>
                                          </p:val>
                                        </p:tav>
                                      </p:tavLst>
                                    </p:anim>
                                  </p:childTnLst>
                                </p:cTn>
                              </p:par>
                            </p:childTnLst>
                          </p:cTn>
                        </p:par>
                        <p:par>
                          <p:cTn id="125" fill="hold">
                            <p:stCondLst>
                              <p:cond delay="0"/>
                            </p:stCondLst>
                            <p:childTnLst>
                              <p:par>
                                <p:cTn id="126" presetID="35" presetClass="emph" presetSubtype="0" repeatCount="4000" fill="hold" grpId="38" nodeType="afterEffect">
                                  <p:stCondLst>
                                    <p:cond delay="0"/>
                                  </p:stCondLst>
                                  <p:childTnLst>
                                    <p:anim calcmode="discrete" valueType="str">
                                      <p:cBhvr>
                                        <p:cTn id="127" dur="200" fill="hold"/>
                                        <p:tgtEl>
                                          <p:spTgt spid="843"/>
                                        </p:tgtEl>
                                        <p:attrNameLst>
                                          <p:attrName>style.visibility</p:attrName>
                                        </p:attrNameLst>
                                      </p:cBhvr>
                                      <p:tavLst>
                                        <p:tav tm="0">
                                          <p:val>
                                            <p:strVal val="hidden"/>
                                          </p:val>
                                        </p:tav>
                                        <p:tav tm="50000">
                                          <p:val>
                                            <p:strVal val="visible"/>
                                          </p:val>
                                        </p:tav>
                                      </p:tavLst>
                                    </p:anim>
                                  </p:childTnLst>
                                </p:cTn>
                              </p:par>
                            </p:childTnLst>
                          </p:cTn>
                        </p:par>
                        <p:par>
                          <p:cTn id="128" fill="hold">
                            <p:stCondLst>
                              <p:cond delay="200"/>
                            </p:stCondLst>
                            <p:childTnLst>
                              <p:par>
                                <p:cTn id="129" presetID="1" presetClass="exit" presetSubtype="0" fill="hold" grpId="39" nodeType="afterEffect">
                                  <p:stCondLst>
                                    <p:cond delay="0"/>
                                  </p:stCondLst>
                                  <p:iterate>
                                    <p:tmAbs val="0"/>
                                  </p:iterate>
                                  <p:childTnLst>
                                    <p:set>
                                      <p:cBhvr>
                                        <p:cTn id="130" fill="hold">
                                          <p:stCondLst>
                                            <p:cond delay="0"/>
                                          </p:stCondLst>
                                        </p:cTn>
                                        <p:tgtEl>
                                          <p:spTgt spid="855"/>
                                        </p:tgtEl>
                                        <p:attrNameLst>
                                          <p:attrName>style.visibility</p:attrName>
                                        </p:attrNameLst>
                                      </p:cBhvr>
                                      <p:to>
                                        <p:strVal val="hidden"/>
                                      </p:to>
                                    </p:set>
                                  </p:childTnLst>
                                </p:cTn>
                              </p:par>
                            </p:childTnLst>
                          </p:cTn>
                        </p:par>
                        <p:par>
                          <p:cTn id="131" fill="hold">
                            <p:stCondLst>
                              <p:cond delay="200"/>
                            </p:stCondLst>
                            <p:childTnLst>
                              <p:par>
                                <p:cTn id="132" presetID="1" presetClass="exit" presetSubtype="0" fill="hold" grpId="40" nodeType="afterEffect">
                                  <p:stCondLst>
                                    <p:cond delay="0"/>
                                  </p:stCondLst>
                                  <p:iterate>
                                    <p:tmAbs val="0"/>
                                  </p:iterate>
                                  <p:childTnLst>
                                    <p:set>
                                      <p:cBhvr>
                                        <p:cTn id="133" fill="hold">
                                          <p:stCondLst>
                                            <p:cond delay="0"/>
                                          </p:stCondLst>
                                        </p:cTn>
                                        <p:tgtEl>
                                          <p:spTgt spid="854"/>
                                        </p:tgtEl>
                                        <p:attrNameLst>
                                          <p:attrName>style.visibility</p:attrName>
                                        </p:attrNameLst>
                                      </p:cBhvr>
                                      <p:to>
                                        <p:strVal val="hidden"/>
                                      </p:to>
                                    </p:set>
                                  </p:childTnLst>
                                </p:cTn>
                              </p:par>
                            </p:childTnLst>
                          </p:cTn>
                        </p:par>
                        <p:par>
                          <p:cTn id="134" fill="hold">
                            <p:stCondLst>
                              <p:cond delay="200"/>
                            </p:stCondLst>
                            <p:childTnLst>
                              <p:par>
                                <p:cTn id="135" presetID="1" presetClass="entr" presetSubtype="0" fill="hold" grpId="41" nodeType="afterEffect">
                                  <p:stCondLst>
                                    <p:cond delay="0"/>
                                  </p:stCondLst>
                                  <p:iterate>
                                    <p:tmAbs val="0"/>
                                  </p:iterate>
                                  <p:childTnLst>
                                    <p:set>
                                      <p:cBhvr>
                                        <p:cTn id="136" fill="hold"/>
                                        <p:tgtEl>
                                          <p:spTgt spid="856"/>
                                        </p:tgtEl>
                                        <p:attrNameLst>
                                          <p:attrName>style.visibility</p:attrName>
                                        </p:attrNameLst>
                                      </p:cBhvr>
                                      <p:to>
                                        <p:strVal val="visible"/>
                                      </p:to>
                                    </p:set>
                                  </p:childTnLst>
                                </p:cTn>
                              </p:par>
                            </p:childTnLst>
                          </p:cTn>
                        </p:par>
                        <p:par>
                          <p:cTn id="137" fill="hold">
                            <p:stCondLst>
                              <p:cond delay="200"/>
                            </p:stCondLst>
                            <p:childTnLst>
                              <p:par>
                                <p:cTn id="138" presetID="1" presetClass="entr" presetSubtype="0" fill="hold" grpId="42" nodeType="afterEffect">
                                  <p:stCondLst>
                                    <p:cond delay="0"/>
                                  </p:stCondLst>
                                  <p:iterate>
                                    <p:tmAbs val="0"/>
                                  </p:iterate>
                                  <p:childTnLst>
                                    <p:set>
                                      <p:cBhvr>
                                        <p:cTn id="139" fill="hold"/>
                                        <p:tgtEl>
                                          <p:spTgt spid="857"/>
                                        </p:tgtEl>
                                        <p:attrNameLst>
                                          <p:attrName>style.visibility</p:attrName>
                                        </p:attrNameLst>
                                      </p:cBhvr>
                                      <p:to>
                                        <p:strVal val="visible"/>
                                      </p:to>
                                    </p:set>
                                  </p:childTnLst>
                                </p:cTn>
                              </p:par>
                            </p:childTnLst>
                          </p:cTn>
                        </p:par>
                      </p:childTnLst>
                    </p:cTn>
                  </p:par>
                  <p:par>
                    <p:cTn id="140" fill="hold">
                      <p:stCondLst>
                        <p:cond delay="indefinite"/>
                      </p:stCondLst>
                      <p:childTnLst>
                        <p:par>
                          <p:cTn id="141" fill="hold">
                            <p:stCondLst>
                              <p:cond delay="0"/>
                            </p:stCondLst>
                            <p:childTnLst>
                              <p:par>
                                <p:cTn id="142" presetID="1" presetClass="entr" presetSubtype="0" fill="hold" grpId="43" nodeType="clickEffect">
                                  <p:stCondLst>
                                    <p:cond delay="0"/>
                                  </p:stCondLst>
                                  <p:iterate>
                                    <p:tmAbs val="0"/>
                                  </p:iterate>
                                  <p:childTnLst>
                                    <p:set>
                                      <p:cBhvr>
                                        <p:cTn id="143" fill="hold"/>
                                        <p:tgtEl>
                                          <p:spTgt spid="859"/>
                                        </p:tgtEl>
                                        <p:attrNameLst>
                                          <p:attrName>style.visibility</p:attrName>
                                        </p:attrNameLst>
                                      </p:cBhvr>
                                      <p:to>
                                        <p:strVal val="visible"/>
                                      </p:to>
                                    </p:set>
                                  </p:childTnLst>
                                </p:cTn>
                              </p:par>
                            </p:childTnLst>
                          </p:cTn>
                        </p:par>
                        <p:par>
                          <p:cTn id="144" fill="hold">
                            <p:stCondLst>
                              <p:cond delay="0"/>
                            </p:stCondLst>
                            <p:childTnLst>
                              <p:par>
                                <p:cTn id="145" presetID="35" presetClass="emph" presetSubtype="0" fill="hold" grpId="44" nodeType="afterEffect">
                                  <p:stCondLst>
                                    <p:cond delay="0"/>
                                  </p:stCondLst>
                                  <p:childTnLst>
                                    <p:anim calcmode="discrete" valueType="str">
                                      <p:cBhvr>
                                        <p:cTn id="146" dur="500" fill="hold"/>
                                        <p:tgtEl>
                                          <p:spTgt spid="859"/>
                                        </p:tgtEl>
                                        <p:attrNameLst>
                                          <p:attrName>style.visibility</p:attrName>
                                        </p:attrNameLst>
                                      </p:cBhvr>
                                      <p:tavLst>
                                        <p:tav tm="0">
                                          <p:val>
                                            <p:strVal val="hidden"/>
                                          </p:val>
                                        </p:tav>
                                        <p:tav tm="50000">
                                          <p:val>
                                            <p:strVal val="visible"/>
                                          </p:val>
                                        </p:tav>
                                      </p:tavLst>
                                    </p:anim>
                                  </p:childTnLst>
                                </p:cTn>
                              </p:par>
                            </p:childTnLst>
                          </p:cTn>
                        </p:par>
                      </p:childTnLst>
                    </p:cTn>
                  </p:par>
                  <p:par>
                    <p:cTn id="147" fill="hold">
                      <p:stCondLst>
                        <p:cond delay="indefinite"/>
                      </p:stCondLst>
                      <p:childTnLst>
                        <p:par>
                          <p:cTn id="148" fill="hold">
                            <p:stCondLst>
                              <p:cond delay="0"/>
                            </p:stCondLst>
                            <p:childTnLst>
                              <p:par>
                                <p:cTn id="149" presetID="1" presetClass="entr" presetSubtype="0" fill="hold" grpId="45" nodeType="clickEffect">
                                  <p:stCondLst>
                                    <p:cond delay="0"/>
                                  </p:stCondLst>
                                  <p:iterate>
                                    <p:tmAbs val="0"/>
                                  </p:iterate>
                                  <p:childTnLst>
                                    <p:set>
                                      <p:cBhvr>
                                        <p:cTn id="150" fill="hold"/>
                                        <p:tgtEl>
                                          <p:spTgt spid="860"/>
                                        </p:tgtEl>
                                        <p:attrNameLst>
                                          <p:attrName>style.visibility</p:attrName>
                                        </p:attrNameLst>
                                      </p:cBhvr>
                                      <p:to>
                                        <p:strVal val="visible"/>
                                      </p:to>
                                    </p:set>
                                  </p:childTnLst>
                                </p:cTn>
                              </p:par>
                            </p:childTnLst>
                          </p:cTn>
                        </p:par>
                      </p:childTnLst>
                    </p:cTn>
                  </p:par>
                  <p:par>
                    <p:cTn id="151" fill="hold">
                      <p:stCondLst>
                        <p:cond delay="indefinite"/>
                      </p:stCondLst>
                      <p:childTnLst>
                        <p:par>
                          <p:cTn id="152" fill="hold">
                            <p:stCondLst>
                              <p:cond delay="0"/>
                            </p:stCondLst>
                            <p:childTnLst>
                              <p:par>
                                <p:cTn id="153" presetID="1" presetClass="entr" presetSubtype="0" fill="hold" grpId="46" nodeType="clickEffect">
                                  <p:stCondLst>
                                    <p:cond delay="0"/>
                                  </p:stCondLst>
                                  <p:iterate>
                                    <p:tmAbs val="0"/>
                                  </p:iterate>
                                  <p:childTnLst>
                                    <p:set>
                                      <p:cBhvr>
                                        <p:cTn id="154" fill="hold"/>
                                        <p:tgtEl>
                                          <p:spTgt spid="8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0" grpId="5" animBg="1" advAuto="0"/>
      <p:bldP spid="825" grpId="1" animBg="1" advAuto="0"/>
      <p:bldP spid="825" grpId="17" animBg="1" advAuto="0"/>
      <p:bldP spid="828" grpId="9" animBg="1" advAuto="0"/>
      <p:bldP spid="828" grpId="22" animBg="1" advAuto="0"/>
      <p:bldP spid="831" grpId="13" animBg="1" advAuto="0"/>
      <p:bldP spid="834" grpId="18" animBg="1" advAuto="0"/>
      <p:bldP spid="834" grpId="27" animBg="1" advAuto="0"/>
      <p:bldP spid="837" grpId="23" animBg="1" advAuto="0"/>
      <p:bldP spid="837" grpId="32" animBg="1" advAuto="0"/>
      <p:bldP spid="840" grpId="28" animBg="1" advAuto="0"/>
      <p:bldP spid="840" grpId="37" animBg="1" advAuto="0"/>
      <p:bldP spid="843" grpId="33" animBg="1" advAuto="0"/>
      <p:bldP spid="843" grpId="38" animBg="1" advAuto="0"/>
      <p:bldP spid="844" grpId="3" animBg="1" advAuto="0"/>
      <p:bldP spid="845" grpId="4" animBg="1" advAuto="0"/>
      <p:bldP spid="845" grpId="20" animBg="1" advAuto="0"/>
      <p:bldP spid="846" grpId="21" animBg="1" advAuto="0"/>
      <p:bldP spid="846" grpId="30" animBg="1" advAuto="0"/>
      <p:bldP spid="847" grpId="7" animBg="1" advAuto="0"/>
      <p:bldP spid="848" grpId="8" animBg="1" advAuto="0"/>
      <p:bldP spid="849" grpId="11" animBg="1" advAuto="0"/>
      <p:bldP spid="850" grpId="12" animBg="1" advAuto="0"/>
      <p:bldP spid="850" grpId="25" animBg="1" advAuto="0"/>
      <p:bldP spid="851" grpId="26" animBg="1" advAuto="0"/>
      <p:bldP spid="851" grpId="35" animBg="1" advAuto="0"/>
      <p:bldP spid="852" grpId="15" animBg="1" advAuto="0"/>
      <p:bldP spid="853" grpId="16" animBg="1" advAuto="0"/>
      <p:bldP spid="854" grpId="31" animBg="1" advAuto="0"/>
      <p:bldP spid="854" grpId="40" animBg="1" advAuto="0"/>
      <p:bldP spid="855" grpId="36" animBg="1" advAuto="0"/>
      <p:bldP spid="855" grpId="39" animBg="1" advAuto="0"/>
      <p:bldP spid="856" grpId="41" animBg="1" advAuto="0"/>
      <p:bldP spid="857" grpId="42" animBg="1" advAuto="0"/>
      <p:bldP spid="859" grpId="43" animBg="1" advAuto="0"/>
      <p:bldP spid="859" grpId="44" animBg="1" advAuto="0"/>
      <p:bldP spid="860" grpId="45" animBg="1" advAuto="0"/>
      <p:bldP spid="861" grpId="46" animBg="1" advAuto="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4" name="Shape 984"/>
          <p:cNvSpPr>
            <a:spLocks noGrp="1"/>
          </p:cNvSpPr>
          <p:nvPr>
            <p:ph type="title"/>
          </p:nvPr>
        </p:nvSpPr>
        <p:spPr>
          <a:prstGeom prst="rect">
            <a:avLst/>
          </a:prstGeom>
        </p:spPr>
        <p:txBody>
          <a:bodyPr/>
          <a:lstStyle/>
          <a:p>
            <a:r>
              <a:t>Conclusions</a:t>
            </a:r>
          </a:p>
        </p:txBody>
      </p:sp>
      <p:sp>
        <p:nvSpPr>
          <p:cNvPr id="985" name="Shape 985"/>
          <p:cNvSpPr>
            <a:spLocks noGrp="1"/>
          </p:cNvSpPr>
          <p:nvPr>
            <p:ph type="body" sz="half" idx="1"/>
          </p:nvPr>
        </p:nvSpPr>
        <p:spPr>
          <a:xfrm>
            <a:off x="1180010" y="3661172"/>
            <a:ext cx="22929670" cy="9719548"/>
          </a:xfrm>
          <a:prstGeom prst="rect">
            <a:avLst/>
          </a:prstGeom>
        </p:spPr>
        <p:txBody>
          <a:bodyPr>
            <a:normAutofit/>
          </a:bodyPr>
          <a:lstStyle/>
          <a:p>
            <a:pPr marL="0" indent="0">
              <a:spcBef>
                <a:spcPts val="6400"/>
              </a:spcBef>
              <a:buSzTx/>
              <a:buNone/>
              <a:defRPr b="1">
                <a:latin typeface="Helvetica"/>
                <a:ea typeface="Helvetica"/>
                <a:cs typeface="Helvetica"/>
                <a:sym typeface="Helvetica"/>
              </a:defRPr>
            </a:pPr>
            <a:r>
              <a:rPr dirty="0"/>
              <a:t>Understanding the unwritten contract is crucial for designing high performance application and file systems</a:t>
            </a:r>
          </a:p>
          <a:p>
            <a:pPr marL="0" indent="0">
              <a:spcBef>
                <a:spcPts val="6400"/>
              </a:spcBef>
              <a:buSzTx/>
              <a:buNone/>
              <a:defRPr b="1">
                <a:latin typeface="Helvetica"/>
                <a:ea typeface="Helvetica"/>
                <a:cs typeface="Helvetica"/>
                <a:sym typeface="Helvetica"/>
              </a:defRPr>
            </a:pPr>
            <a:endParaRPr lang="en-US" dirty="0"/>
          </a:p>
          <a:p>
            <a:pPr marL="0" indent="0">
              <a:spcBef>
                <a:spcPts val="6400"/>
              </a:spcBef>
              <a:buSzTx/>
              <a:buNone/>
              <a:defRPr b="1">
                <a:latin typeface="Helvetica"/>
                <a:ea typeface="Helvetica"/>
                <a:cs typeface="Helvetica"/>
                <a:sym typeface="Helvetica"/>
              </a:defRPr>
            </a:pPr>
            <a:endParaRPr lang="en-US" dirty="0"/>
          </a:p>
          <a:p>
            <a:pPr marL="0" indent="0">
              <a:spcBef>
                <a:spcPts val="6400"/>
              </a:spcBef>
              <a:buSzTx/>
              <a:buNone/>
              <a:defRPr b="1">
                <a:latin typeface="Helvetica"/>
                <a:ea typeface="Helvetica"/>
                <a:cs typeface="Helvetica"/>
                <a:sym typeface="Helvetica"/>
              </a:defRPr>
            </a:pPr>
            <a:endParaRPr lang="en-US" dirty="0"/>
          </a:p>
          <a:p>
            <a:pPr marL="0" indent="0">
              <a:spcBef>
                <a:spcPts val="6400"/>
              </a:spcBef>
              <a:buSzTx/>
              <a:buNone/>
              <a:defRPr b="1">
                <a:latin typeface="Helvetica"/>
                <a:ea typeface="Helvetica"/>
                <a:cs typeface="Helvetica"/>
                <a:sym typeface="Helvetica"/>
              </a:defRPr>
            </a:pPr>
            <a:endParaRPr lang="en-US" dirty="0"/>
          </a:p>
          <a:p>
            <a:pPr marL="0" indent="0">
              <a:spcBef>
                <a:spcPts val="6400"/>
              </a:spcBef>
              <a:buSzTx/>
              <a:buNone/>
              <a:defRPr b="1">
                <a:latin typeface="Helvetica"/>
                <a:ea typeface="Helvetica"/>
                <a:cs typeface="Helvetica"/>
                <a:sym typeface="Helvetica"/>
              </a:defRPr>
            </a:pPr>
            <a:r>
              <a:rPr dirty="0"/>
              <a:t>System designing demands more vertical analysis</a:t>
            </a:r>
          </a:p>
        </p:txBody>
      </p:sp>
      <p:sp>
        <p:nvSpPr>
          <p:cNvPr id="2" name="Rectangle 1">
            <a:extLst>
              <a:ext uri="{FF2B5EF4-FFF2-40B4-BE49-F238E27FC236}">
                <a16:creationId xmlns:a16="http://schemas.microsoft.com/office/drawing/2014/main" id="{3930F232-571C-2F47-9657-A4150477799F}"/>
              </a:ext>
            </a:extLst>
          </p:cNvPr>
          <p:cNvSpPr/>
          <p:nvPr/>
        </p:nvSpPr>
        <p:spPr>
          <a:xfrm>
            <a:off x="5730242" y="6148984"/>
            <a:ext cx="12192000" cy="5581015"/>
          </a:xfrm>
          <a:prstGeom prst="rect">
            <a:avLst/>
          </a:prstGeom>
        </p:spPr>
        <p:txBody>
          <a:bodyPr>
            <a:spAutoFit/>
          </a:bodyPr>
          <a:lstStyle/>
          <a:p>
            <a:pPr algn="l">
              <a:spcBef>
                <a:spcPts val="2300"/>
              </a:spcBef>
              <a:defRPr sz="5600"/>
            </a:pPr>
            <a:r>
              <a:rPr lang="en-US" dirty="0"/>
              <a:t>#1 Request Scale</a:t>
            </a:r>
          </a:p>
          <a:p>
            <a:pPr algn="l">
              <a:spcBef>
                <a:spcPts val="2300"/>
              </a:spcBef>
              <a:defRPr sz="5600"/>
            </a:pPr>
            <a:r>
              <a:rPr lang="en-US" dirty="0"/>
              <a:t>#2 Locality</a:t>
            </a:r>
          </a:p>
          <a:p>
            <a:pPr algn="l">
              <a:spcBef>
                <a:spcPts val="2300"/>
              </a:spcBef>
              <a:defRPr sz="5600"/>
            </a:pPr>
            <a:r>
              <a:rPr lang="en-US" dirty="0"/>
              <a:t>#3 Aligned </a:t>
            </a:r>
            <a:r>
              <a:rPr lang="en-US" dirty="0" err="1"/>
              <a:t>Sequentiality</a:t>
            </a:r>
            <a:endParaRPr lang="en-US" dirty="0"/>
          </a:p>
          <a:p>
            <a:pPr algn="l">
              <a:spcBef>
                <a:spcPts val="2300"/>
              </a:spcBef>
              <a:defRPr sz="5600"/>
            </a:pPr>
            <a:r>
              <a:rPr lang="en-US" dirty="0"/>
              <a:t>#4 Grouping by Death Time</a:t>
            </a:r>
          </a:p>
          <a:p>
            <a:pPr algn="l">
              <a:spcBef>
                <a:spcPts val="2300"/>
              </a:spcBef>
              <a:defRPr sz="5600"/>
            </a:pPr>
            <a:r>
              <a:rPr lang="en-US" dirty="0"/>
              <a:t>#5 Uniform Data Lifetime</a:t>
            </a:r>
          </a:p>
        </p:txBody>
      </p:sp>
    </p:spTree>
    <p:extLst>
      <p:ext uri="{BB962C8B-B14F-4D97-AF65-F5344CB8AC3E}">
        <p14:creationId xmlns:p14="http://schemas.microsoft.com/office/powerpoint/2010/main" val="1822714287"/>
      </p:ext>
    </p:extLst>
  </p:cSld>
  <p:clrMapOvr>
    <a:masterClrMapping/>
  </p:clrMapOvr>
  <p:transition spd="slow"/>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625078"/>
            <a:ext cx="22189439" cy="3036094"/>
          </a:xfrm>
        </p:spPr>
        <p:txBody>
          <a:bodyPr>
            <a:normAutofit fontScale="90000"/>
          </a:bodyPr>
          <a:lstStyle/>
          <a:p>
            <a:r>
              <a:rPr lang="en-US" dirty="0"/>
              <a:t>Learned Indexes for </a:t>
            </a:r>
            <a:br>
              <a:rPr lang="en-US" dirty="0"/>
            </a:br>
            <a:r>
              <a:rPr lang="en-US" dirty="0"/>
              <a:t>SSD-Optimized LSMs</a:t>
            </a:r>
          </a:p>
        </p:txBody>
      </p:sp>
      <p:sp>
        <p:nvSpPr>
          <p:cNvPr id="3" name="Text Placeholder 2"/>
          <p:cNvSpPr>
            <a:spLocks noGrp="1"/>
          </p:cNvSpPr>
          <p:nvPr>
            <p:ph type="body" idx="1"/>
          </p:nvPr>
        </p:nvSpPr>
        <p:spPr>
          <a:xfrm>
            <a:off x="1767840" y="4114799"/>
            <a:ext cx="21457920" cy="8976123"/>
          </a:xfrm>
        </p:spPr>
        <p:txBody>
          <a:bodyPr>
            <a:normAutofit/>
          </a:bodyPr>
          <a:lstStyle/>
          <a:p>
            <a:r>
              <a:rPr lang="en-US" i="1" dirty="0" err="1"/>
              <a:t>Yifan</a:t>
            </a:r>
            <a:r>
              <a:rPr lang="en-US" i="1" dirty="0"/>
              <a:t> Dai, </a:t>
            </a:r>
            <a:r>
              <a:rPr lang="en-US" i="1" dirty="0" err="1"/>
              <a:t>Yien</a:t>
            </a:r>
            <a:r>
              <a:rPr lang="en-US" i="1" dirty="0"/>
              <a:t> Xu, Aishwarya Ganesan, </a:t>
            </a:r>
            <a:r>
              <a:rPr lang="en-US" i="1" dirty="0" err="1"/>
              <a:t>Ramnatthan</a:t>
            </a:r>
            <a:r>
              <a:rPr lang="en-US" i="1" dirty="0"/>
              <a:t> </a:t>
            </a:r>
            <a:r>
              <a:rPr lang="en-US" i="1" dirty="0" err="1"/>
              <a:t>Alagappan</a:t>
            </a:r>
            <a:r>
              <a:rPr lang="en-US" i="1" dirty="0"/>
              <a:t>, Brian </a:t>
            </a:r>
            <a:r>
              <a:rPr lang="en-US" i="1" dirty="0" err="1"/>
              <a:t>Kroth</a:t>
            </a:r>
            <a:r>
              <a:rPr lang="en-US" i="1" dirty="0"/>
              <a:t>, Andrea </a:t>
            </a:r>
            <a:r>
              <a:rPr lang="en-US" i="1" dirty="0" err="1"/>
              <a:t>Arpaci-Dusseau</a:t>
            </a:r>
            <a:r>
              <a:rPr lang="en-US" i="1" dirty="0"/>
              <a:t>, and </a:t>
            </a:r>
            <a:r>
              <a:rPr lang="en-US" i="1" dirty="0" err="1"/>
              <a:t>Remzi</a:t>
            </a:r>
            <a:r>
              <a:rPr lang="en-US" i="1" dirty="0"/>
              <a:t> </a:t>
            </a:r>
            <a:r>
              <a:rPr lang="en-US" i="1" dirty="0" err="1"/>
              <a:t>Arpaci-Dusseau</a:t>
            </a:r>
            <a:r>
              <a:rPr lang="en-US" dirty="0"/>
              <a:t>. </a:t>
            </a:r>
          </a:p>
          <a:p>
            <a:r>
              <a:rPr lang="en-US" dirty="0"/>
              <a:t>From </a:t>
            </a:r>
            <a:r>
              <a:rPr lang="en-US" dirty="0" err="1"/>
              <a:t>WiscKey</a:t>
            </a:r>
            <a:r>
              <a:rPr lang="en-US" dirty="0"/>
              <a:t> to Bourbon: A Learned Index for Log-Structured Merge Trees. </a:t>
            </a:r>
          </a:p>
          <a:p>
            <a:r>
              <a:rPr lang="en-US" i="1" dirty="0"/>
              <a:t>In 14th USENIX Symposium on Operating Systems Design and Implementation (OSDI’20), October 2020.</a:t>
            </a:r>
          </a:p>
          <a:p>
            <a:r>
              <a:rPr lang="en-US" dirty="0"/>
              <a:t>Small-groups</a:t>
            </a:r>
          </a:p>
          <a:p>
            <a:pPr lvl="1"/>
            <a:r>
              <a:rPr lang="en-US" dirty="0"/>
              <a:t>List of 12 questions to cover; find list in Canvas</a:t>
            </a:r>
          </a:p>
          <a:p>
            <a:pPr lvl="1"/>
            <a:r>
              <a:rPr lang="en-US" dirty="0"/>
              <a:t>Will be poll questions when you return to whole class</a:t>
            </a:r>
          </a:p>
          <a:p>
            <a:pPr lvl="1"/>
            <a:r>
              <a:rPr lang="en-US" dirty="0"/>
              <a:t>Go over answers</a:t>
            </a:r>
          </a:p>
        </p:txBody>
      </p:sp>
    </p:spTree>
    <p:extLst>
      <p:ext uri="{BB962C8B-B14F-4D97-AF65-F5344CB8AC3E}">
        <p14:creationId xmlns:p14="http://schemas.microsoft.com/office/powerpoint/2010/main" val="1368146683"/>
      </p:ext>
    </p:extLst>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Shape 204"/>
          <p:cNvSpPr/>
          <p:nvPr/>
        </p:nvSpPr>
        <p:spPr>
          <a:xfrm>
            <a:off x="12745641" y="8661797"/>
            <a:ext cx="8090297" cy="4536281"/>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pPr algn="l" defTabSz="821560">
              <a:spcBef>
                <a:spcPts val="2813"/>
              </a:spcBef>
              <a:defRPr sz="4400">
                <a:solidFill>
                  <a:srgbClr val="FF2600"/>
                </a:solidFill>
              </a:defRPr>
            </a:pPr>
            <a:r>
              <a:rPr sz="6188">
                <a:solidFill>
                  <a:srgbClr val="FF2600"/>
                </a:solidFill>
                <a:latin typeface="Gill Sans"/>
                <a:cs typeface="Gill Sans"/>
                <a:sym typeface="Gill Sans"/>
              </a:rPr>
              <a:t>Problems: </a:t>
            </a:r>
          </a:p>
          <a:p>
            <a:pPr algn="l" defTabSz="821560">
              <a:spcBef>
                <a:spcPts val="2813"/>
              </a:spcBef>
              <a:defRPr sz="4400"/>
            </a:pPr>
            <a:r>
              <a:rPr sz="6188">
                <a:latin typeface="Gill Sans"/>
                <a:cs typeface="Gill Sans"/>
                <a:sym typeface="Gill Sans"/>
              </a:rPr>
              <a:t>large write amplification</a:t>
            </a:r>
          </a:p>
          <a:p>
            <a:pPr algn="l" defTabSz="821560">
              <a:spcBef>
                <a:spcPts val="2813"/>
              </a:spcBef>
              <a:defRPr sz="4400"/>
            </a:pPr>
            <a:r>
              <a:rPr sz="6188">
                <a:latin typeface="Gill Sans"/>
                <a:cs typeface="Gill Sans"/>
                <a:sym typeface="Gill Sans"/>
              </a:rPr>
              <a:t>large read amplification</a:t>
            </a:r>
          </a:p>
        </p:txBody>
      </p:sp>
      <p:sp>
        <p:nvSpPr>
          <p:cNvPr id="205" name="Shape 205"/>
          <p:cNvSpPr/>
          <p:nvPr/>
        </p:nvSpPr>
        <p:spPr>
          <a:xfrm>
            <a:off x="14176248" y="2986792"/>
            <a:ext cx="6715126" cy="4688464"/>
          </a:xfrm>
          <a:prstGeom prst="rect">
            <a:avLst/>
          </a:prstGeom>
          <a:ln w="12700">
            <a:miter lim="400000"/>
          </a:ln>
          <a:extLst>
            <a:ext uri="{C572A759-6A51-4108-AA02-DFA0A04FC94B}">
              <ma14:wrappingTextBoxFlag xmlns="" xmlns:ma14="http://schemas.microsoft.com/office/mac/drawingml/2011/main" val="1"/>
            </a:ext>
          </a:extLst>
        </p:spPr>
        <p:txBody>
          <a:bodyPr lIns="71438" tIns="71438" rIns="71438" bIns="71438" anchor="ctr">
            <a:spAutoFit/>
          </a:bodyPr>
          <a:lstStyle/>
          <a:p>
            <a:pPr algn="l" defTabSz="821560"/>
            <a:r>
              <a:rPr sz="5906">
                <a:latin typeface="Gill Sans"/>
                <a:cs typeface="Gill Sans"/>
                <a:sym typeface="Gill Sans"/>
              </a:rPr>
              <a:t>Random load: </a:t>
            </a:r>
          </a:p>
          <a:p>
            <a:pPr algn="l" defTabSz="821560"/>
            <a:r>
              <a:rPr sz="5906">
                <a:latin typeface="Gill Sans"/>
                <a:cs typeface="Gill Sans"/>
                <a:sym typeface="Gill Sans"/>
              </a:rPr>
              <a:t>a 100GB database</a:t>
            </a:r>
          </a:p>
          <a:p>
            <a:pPr algn="l" defTabSz="821560"/>
            <a:endParaRPr sz="5906">
              <a:latin typeface="Gill Sans"/>
              <a:cs typeface="Gill Sans"/>
              <a:sym typeface="Gill Sans"/>
            </a:endParaRPr>
          </a:p>
          <a:p>
            <a:pPr algn="l" defTabSz="821560"/>
            <a:r>
              <a:rPr sz="5906">
                <a:latin typeface="Gill Sans"/>
                <a:cs typeface="Gill Sans"/>
                <a:sym typeface="Gill Sans"/>
              </a:rPr>
              <a:t>Random lookup:</a:t>
            </a:r>
          </a:p>
          <a:p>
            <a:pPr algn="l" defTabSz="821560"/>
            <a:r>
              <a:rPr sz="5906">
                <a:latin typeface="Gill Sans"/>
                <a:cs typeface="Gill Sans"/>
                <a:sym typeface="Gill Sans"/>
              </a:rPr>
              <a:t>100,000 lookups</a:t>
            </a:r>
          </a:p>
        </p:txBody>
      </p:sp>
      <p:sp>
        <p:nvSpPr>
          <p:cNvPr id="206" name="Shape 206"/>
          <p:cNvSpPr/>
          <p:nvPr/>
        </p:nvSpPr>
        <p:spPr>
          <a:xfrm>
            <a:off x="3476625" y="71438"/>
            <a:ext cx="14716125" cy="2339578"/>
          </a:xfrm>
          <a:prstGeom prst="rect">
            <a:avLst/>
          </a:prstGeom>
          <a:ln w="12700">
            <a:miter lim="400000"/>
          </a:ln>
          <a:extLst>
            <a:ext uri="{C572A759-6A51-4108-AA02-DFA0A04FC94B}">
              <ma14:wrappingTextBoxFlag xmlns="" xmlns:ma14="http://schemas.microsoft.com/office/mac/drawingml/2011/main" val="1"/>
            </a:ext>
          </a:extLst>
        </p:spPr>
        <p:txBody>
          <a:bodyPr lIns="71438" tIns="71438" rIns="71438" bIns="71438" anchor="ctr">
            <a:normAutofit/>
          </a:bodyPr>
          <a:lstStyle>
            <a:lvl1pPr algn="l">
              <a:buFont typeface="Zapf Dingbats"/>
              <a:defRPr sz="6400"/>
            </a:lvl1pPr>
          </a:lstStyle>
          <a:p>
            <a:pPr defTabSz="821560"/>
            <a:r>
              <a:rPr sz="9000">
                <a:latin typeface="Gill Sans"/>
                <a:cs typeface="Gill Sans"/>
                <a:sym typeface="Gill Sans"/>
              </a:rPr>
              <a:t>I/O Amplification in LSM-trees</a:t>
            </a:r>
          </a:p>
        </p:txBody>
      </p:sp>
      <p:pic>
        <p:nvPicPr>
          <p:cNvPr id="207" name="wa-ra-motiv.pdf"/>
          <p:cNvPicPr>
            <a:picLocks noChangeAspect="1"/>
          </p:cNvPicPr>
          <p:nvPr/>
        </p:nvPicPr>
        <p:blipFill>
          <a:blip r:embed="rId3"/>
          <a:stretch>
            <a:fillRect/>
          </a:stretch>
        </p:blipFill>
        <p:spPr>
          <a:xfrm>
            <a:off x="3219378" y="2683560"/>
            <a:ext cx="6988375" cy="9983391"/>
          </a:xfrm>
          <a:prstGeom prst="rect">
            <a:avLst/>
          </a:prstGeom>
          <a:ln w="12700">
            <a:miter lim="400000"/>
          </a:ln>
        </p:spPr>
      </p:pic>
    </p:spTree>
    <p:extLst>
      <p:ext uri="{BB962C8B-B14F-4D97-AF65-F5344CB8AC3E}">
        <p14:creationId xmlns:p14="http://schemas.microsoft.com/office/powerpoint/2010/main" val="575201174"/>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Shape 182"/>
          <p:cNvSpPr>
            <a:spLocks noGrp="1"/>
          </p:cNvSpPr>
          <p:nvPr>
            <p:ph type="title"/>
          </p:nvPr>
        </p:nvSpPr>
        <p:spPr>
          <a:prstGeom prst="rect">
            <a:avLst/>
          </a:prstGeom>
        </p:spPr>
        <p:txBody>
          <a:bodyPr/>
          <a:lstStyle>
            <a:lvl1pPr defTabSz="583287">
              <a:defRPr sz="7951"/>
            </a:lvl1pPr>
          </a:lstStyle>
          <a:p>
            <a:r>
              <a:t>What is the right way to achieve high performance on SSDs?</a:t>
            </a:r>
          </a:p>
        </p:txBody>
      </p:sp>
      <p:sp>
        <p:nvSpPr>
          <p:cNvPr id="183" name="Shape 183"/>
          <p:cNvSpPr/>
          <p:nvPr/>
        </p:nvSpPr>
        <p:spPr>
          <a:xfrm>
            <a:off x="2409843" y="4155139"/>
            <a:ext cx="19564314" cy="9048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p>
            <a:pPr>
              <a:defRPr b="1">
                <a:latin typeface="Helvetica"/>
                <a:ea typeface="Helvetica"/>
                <a:cs typeface="Helvetica"/>
                <a:sym typeface="Helvetica"/>
              </a:defRPr>
            </a:pPr>
            <a:r>
              <a:t>Block Device Interface: </a:t>
            </a:r>
            <a:r>
              <a:rPr i="1"/>
              <a:t>read(range), write(range), discard(range)</a:t>
            </a:r>
          </a:p>
        </p:txBody>
      </p:sp>
      <p:sp>
        <p:nvSpPr>
          <p:cNvPr id="184" name="Shape 184"/>
          <p:cNvSpPr/>
          <p:nvPr/>
        </p:nvSpPr>
        <p:spPr>
          <a:xfrm>
            <a:off x="1275335" y="7615147"/>
            <a:ext cx="9557871" cy="44608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b">
            <a:normAutofit lnSpcReduction="10000"/>
          </a:bodyPr>
          <a:lstStyle/>
          <a:p>
            <a:pPr marL="457200" indent="-457200" algn="l">
              <a:buClr>
                <a:srgbClr val="000000"/>
              </a:buClr>
              <a:buSzPct val="100000"/>
              <a:buChar char="•"/>
              <a:defRPr sz="4000" b="1">
                <a:latin typeface="Helvetica"/>
                <a:ea typeface="Helvetica"/>
                <a:cs typeface="Helvetica"/>
                <a:sym typeface="Helvetica"/>
              </a:defRPr>
            </a:pPr>
            <a:r>
              <a:rPr dirty="0"/>
              <a:t>Sequential accesses are best</a:t>
            </a:r>
          </a:p>
          <a:p>
            <a:pPr marL="457200" indent="-457200" algn="l">
              <a:buClr>
                <a:srgbClr val="000000"/>
              </a:buClr>
              <a:buSzPct val="100000"/>
              <a:buChar char="•"/>
              <a:defRPr sz="4000" b="1">
                <a:latin typeface="Helvetica"/>
                <a:ea typeface="Helvetica"/>
                <a:cs typeface="Helvetica"/>
                <a:sym typeface="Helvetica"/>
              </a:defRPr>
            </a:pPr>
            <a:r>
              <a:rPr dirty="0"/>
              <a:t>Nearby accesses are more efficient than farther ones</a:t>
            </a:r>
          </a:p>
          <a:p>
            <a:pPr>
              <a:defRPr sz="4000" b="1">
                <a:latin typeface="Helvetica"/>
                <a:ea typeface="Helvetica"/>
                <a:cs typeface="Helvetica"/>
                <a:sym typeface="Helvetica"/>
              </a:defRPr>
            </a:pPr>
            <a:endParaRPr dirty="0"/>
          </a:p>
          <a:p>
            <a:pPr>
              <a:defRPr sz="3100" b="1">
                <a:latin typeface="Helvetica"/>
                <a:ea typeface="Helvetica"/>
                <a:cs typeface="Helvetica"/>
                <a:sym typeface="Helvetica"/>
              </a:defRPr>
            </a:pPr>
            <a:r>
              <a:rPr dirty="0"/>
              <a:t>MEMS-based storage devices and standard disk interfaces: A square peg in a round hole?</a:t>
            </a:r>
          </a:p>
          <a:p>
            <a:pPr>
              <a:defRPr sz="3100" i="1"/>
            </a:pPr>
            <a:r>
              <a:rPr dirty="0"/>
              <a:t>Steven W. Schlosser, Gregory R. Ganger</a:t>
            </a:r>
          </a:p>
          <a:p>
            <a:pPr>
              <a:defRPr sz="3100" i="1"/>
            </a:pPr>
            <a:r>
              <a:rPr dirty="0"/>
              <a:t>FAST’04</a:t>
            </a:r>
          </a:p>
        </p:txBody>
      </p:sp>
      <p:sp>
        <p:nvSpPr>
          <p:cNvPr id="187" name="Shape 187"/>
          <p:cNvSpPr/>
          <p:nvPr/>
        </p:nvSpPr>
        <p:spPr>
          <a:xfrm>
            <a:off x="13228057" y="5704249"/>
            <a:ext cx="8792072" cy="1057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p>
            <a:pPr>
              <a:defRPr sz="6000" b="1">
                <a:latin typeface="Helvetica"/>
                <a:ea typeface="Helvetica"/>
                <a:cs typeface="Helvetica"/>
                <a:sym typeface="Helvetica"/>
              </a:defRPr>
            </a:pPr>
            <a:r>
              <a:rPr>
                <a:solidFill>
                  <a:schemeClr val="accent5">
                    <a:hueOff val="-444211"/>
                    <a:satOff val="-14915"/>
                    <a:lumOff val="22857"/>
                  </a:schemeClr>
                </a:solidFill>
              </a:rPr>
              <a:t>SSD</a:t>
            </a:r>
            <a:r>
              <a:t> Unwritten Contract</a:t>
            </a:r>
          </a:p>
        </p:txBody>
      </p:sp>
      <p:sp>
        <p:nvSpPr>
          <p:cNvPr id="2" name="Rectangle 1">
            <a:extLst>
              <a:ext uri="{FF2B5EF4-FFF2-40B4-BE49-F238E27FC236}">
                <a16:creationId xmlns:a16="http://schemas.microsoft.com/office/drawing/2014/main" id="{A2A53112-0904-BD45-A9A9-E0052A2431CC}"/>
              </a:ext>
            </a:extLst>
          </p:cNvPr>
          <p:cNvSpPr/>
          <p:nvPr/>
        </p:nvSpPr>
        <p:spPr>
          <a:xfrm>
            <a:off x="1356378" y="5710089"/>
            <a:ext cx="8991564" cy="1015663"/>
          </a:xfrm>
          <a:prstGeom prst="rect">
            <a:avLst/>
          </a:prstGeom>
        </p:spPr>
        <p:txBody>
          <a:bodyPr wrap="none">
            <a:spAutoFit/>
          </a:bodyPr>
          <a:lstStyle/>
          <a:p>
            <a:pPr>
              <a:defRPr sz="6000" b="1">
                <a:latin typeface="Helvetica"/>
                <a:ea typeface="Helvetica"/>
                <a:cs typeface="Helvetica"/>
                <a:sym typeface="Helvetica"/>
              </a:defRPr>
            </a:pPr>
            <a:r>
              <a:rPr lang="en-US" dirty="0">
                <a:solidFill>
                  <a:schemeClr val="accent5">
                    <a:hueOff val="-444211"/>
                    <a:satOff val="-14915"/>
                    <a:lumOff val="22857"/>
                  </a:schemeClr>
                </a:solidFill>
              </a:rPr>
              <a:t>HDD</a:t>
            </a:r>
            <a:r>
              <a:rPr lang="en-US" dirty="0"/>
              <a:t> Unwritten Contract</a:t>
            </a:r>
          </a:p>
        </p:txBody>
      </p:sp>
      <p:sp>
        <p:nvSpPr>
          <p:cNvPr id="3" name="Rectangle 2">
            <a:extLst>
              <a:ext uri="{FF2B5EF4-FFF2-40B4-BE49-F238E27FC236}">
                <a16:creationId xmlns:a16="http://schemas.microsoft.com/office/drawing/2014/main" id="{8FFBC7B1-34FE-C54B-886C-6774562F04B4}"/>
              </a:ext>
            </a:extLst>
          </p:cNvPr>
          <p:cNvSpPr/>
          <p:nvPr/>
        </p:nvSpPr>
        <p:spPr>
          <a:xfrm>
            <a:off x="13228057" y="7696259"/>
            <a:ext cx="12192000" cy="4619726"/>
          </a:xfrm>
          <a:prstGeom prst="rect">
            <a:avLst/>
          </a:prstGeom>
        </p:spPr>
        <p:txBody>
          <a:bodyPr>
            <a:spAutoFit/>
          </a:bodyPr>
          <a:lstStyle/>
          <a:p>
            <a:pPr marL="621792" indent="-621792" algn="l">
              <a:lnSpc>
                <a:spcPct val="150000"/>
              </a:lnSpc>
              <a:buSzPct val="100000"/>
              <a:buAutoNum type="arabicPeriod"/>
              <a:defRPr sz="3400" b="1">
                <a:latin typeface="Helvetica"/>
                <a:ea typeface="Helvetica"/>
                <a:cs typeface="Helvetica"/>
                <a:sym typeface="Helvetica"/>
              </a:defRPr>
            </a:pPr>
            <a:r>
              <a:rPr lang="en-US" sz="4000" dirty="0"/>
              <a:t>Request Scale</a:t>
            </a:r>
          </a:p>
          <a:p>
            <a:pPr marL="621792" indent="-621792" algn="l">
              <a:lnSpc>
                <a:spcPct val="150000"/>
              </a:lnSpc>
              <a:buSzPct val="100000"/>
              <a:buAutoNum type="arabicPeriod"/>
              <a:defRPr sz="3400" b="1">
                <a:latin typeface="Helvetica"/>
                <a:ea typeface="Helvetica"/>
                <a:cs typeface="Helvetica"/>
                <a:sym typeface="Helvetica"/>
              </a:defRPr>
            </a:pPr>
            <a:r>
              <a:rPr lang="en-US" sz="4000" dirty="0"/>
              <a:t>Locality</a:t>
            </a:r>
          </a:p>
          <a:p>
            <a:pPr marL="621792" indent="-621792" algn="l">
              <a:lnSpc>
                <a:spcPct val="150000"/>
              </a:lnSpc>
              <a:buSzPct val="100000"/>
              <a:buAutoNum type="arabicPeriod"/>
              <a:defRPr sz="3400" b="1">
                <a:latin typeface="Helvetica"/>
                <a:ea typeface="Helvetica"/>
                <a:cs typeface="Helvetica"/>
                <a:sym typeface="Helvetica"/>
              </a:defRPr>
            </a:pPr>
            <a:r>
              <a:rPr lang="en-US" sz="4000" dirty="0"/>
              <a:t>Aligned </a:t>
            </a:r>
            <a:r>
              <a:rPr lang="en-US" sz="4000" dirty="0" err="1"/>
              <a:t>Sequentiality</a:t>
            </a:r>
            <a:endParaRPr lang="en-US" sz="4000" dirty="0"/>
          </a:p>
          <a:p>
            <a:pPr marL="621792" indent="-621792" algn="l">
              <a:lnSpc>
                <a:spcPct val="150000"/>
              </a:lnSpc>
              <a:buSzPct val="100000"/>
              <a:buAutoNum type="arabicPeriod"/>
              <a:defRPr sz="3400" b="1">
                <a:latin typeface="Helvetica"/>
                <a:ea typeface="Helvetica"/>
                <a:cs typeface="Helvetica"/>
                <a:sym typeface="Helvetica"/>
              </a:defRPr>
            </a:pPr>
            <a:r>
              <a:rPr lang="en-US" sz="4000" dirty="0"/>
              <a:t>Grouping by Death Time</a:t>
            </a:r>
          </a:p>
          <a:p>
            <a:pPr marL="621792" indent="-621792" algn="l">
              <a:lnSpc>
                <a:spcPct val="150000"/>
              </a:lnSpc>
              <a:buSzPct val="100000"/>
              <a:buAutoNum type="arabicPeriod"/>
              <a:defRPr sz="3400" b="1">
                <a:latin typeface="Helvetica"/>
                <a:ea typeface="Helvetica"/>
                <a:cs typeface="Helvetica"/>
                <a:sym typeface="Helvetica"/>
              </a:defRPr>
            </a:pPr>
            <a:r>
              <a:rPr lang="en-US" sz="4000" dirty="0"/>
              <a:t>Uniform Data Lifetime</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4"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p:nvPr/>
        </p:nvSpPr>
        <p:spPr>
          <a:xfrm>
            <a:off x="3476625" y="71438"/>
            <a:ext cx="14716125" cy="2339578"/>
          </a:xfrm>
          <a:prstGeom prst="rect">
            <a:avLst/>
          </a:prstGeom>
          <a:ln w="12700">
            <a:miter lim="400000"/>
          </a:ln>
          <a:extLst>
            <a:ext uri="{C572A759-6A51-4108-AA02-DFA0A04FC94B}">
              <ma14:wrappingTextBoxFlag xmlns="" xmlns:ma14="http://schemas.microsoft.com/office/mac/drawingml/2011/main" val="1"/>
            </a:ext>
          </a:extLst>
        </p:spPr>
        <p:txBody>
          <a:bodyPr lIns="71438" tIns="71438" rIns="71438" bIns="71438" anchor="ctr">
            <a:normAutofit/>
          </a:bodyPr>
          <a:lstStyle>
            <a:lvl1pPr algn="l">
              <a:buFont typeface="Zapf Dingbats"/>
              <a:defRPr sz="6400"/>
            </a:lvl1pPr>
          </a:lstStyle>
          <a:p>
            <a:pPr defTabSz="821560"/>
            <a:r>
              <a:rPr sz="9000">
                <a:latin typeface="Gill Sans"/>
                <a:cs typeface="Gill Sans"/>
                <a:sym typeface="Gill Sans"/>
              </a:rPr>
              <a:t>LSM-trees: Insertion</a:t>
            </a:r>
          </a:p>
        </p:txBody>
      </p:sp>
      <p:pic>
        <p:nvPicPr>
          <p:cNvPr id="165" name="leveldb-present.pdf"/>
          <p:cNvPicPr>
            <a:picLocks noChangeAspect="1"/>
          </p:cNvPicPr>
          <p:nvPr/>
        </p:nvPicPr>
        <p:blipFill>
          <a:blip r:embed="rId3"/>
          <a:stretch>
            <a:fillRect/>
          </a:stretch>
        </p:blipFill>
        <p:spPr>
          <a:xfrm>
            <a:off x="6512719" y="7072313"/>
            <a:ext cx="12501563" cy="6538060"/>
          </a:xfrm>
          <a:prstGeom prst="rect">
            <a:avLst/>
          </a:prstGeom>
          <a:ln w="12700">
            <a:miter lim="400000"/>
          </a:ln>
        </p:spPr>
      </p:pic>
      <p:sp>
        <p:nvSpPr>
          <p:cNvPr id="166" name="Shape 166"/>
          <p:cNvSpPr/>
          <p:nvPr/>
        </p:nvSpPr>
        <p:spPr>
          <a:xfrm>
            <a:off x="3835804" y="6048045"/>
            <a:ext cx="2353209"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3600"/>
            </a:lvl1pPr>
          </a:lstStyle>
          <a:p>
            <a:pPr defTabSz="821560"/>
            <a:r>
              <a:rPr sz="5063">
                <a:latin typeface="Gill Sans"/>
                <a:cs typeface="Gill Sans"/>
                <a:sym typeface="Gill Sans"/>
              </a:rPr>
              <a:t>memory</a:t>
            </a:r>
          </a:p>
        </p:txBody>
      </p:sp>
      <p:sp>
        <p:nvSpPr>
          <p:cNvPr id="167" name="Shape 167"/>
          <p:cNvSpPr/>
          <p:nvPr/>
        </p:nvSpPr>
        <p:spPr>
          <a:xfrm>
            <a:off x="18392919" y="6351654"/>
            <a:ext cx="469680"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3600">
                <a:solidFill>
                  <a:srgbClr val="FF2600"/>
                </a:solidFill>
              </a:defRPr>
            </a:lvl1pPr>
          </a:lstStyle>
          <a:p>
            <a:pPr defTabSz="821560"/>
            <a:r>
              <a:rPr sz="5063">
                <a:latin typeface="Gill Sans"/>
                <a:cs typeface="Gill Sans"/>
                <a:sym typeface="Gill Sans"/>
              </a:rPr>
              <a:t>1</a:t>
            </a:r>
          </a:p>
        </p:txBody>
      </p:sp>
      <p:sp>
        <p:nvSpPr>
          <p:cNvPr id="168" name="Shape 168"/>
          <p:cNvSpPr/>
          <p:nvPr/>
        </p:nvSpPr>
        <p:spPr>
          <a:xfrm>
            <a:off x="17371219" y="5250656"/>
            <a:ext cx="1282165" cy="1178719"/>
          </a:xfrm>
          <a:prstGeom prst="roundRect">
            <a:avLst>
              <a:gd name="adj" fmla="val 22727"/>
            </a:avLst>
          </a:prstGeom>
          <a:solidFill>
            <a:srgbClr val="FFFFFF"/>
          </a:solidFill>
          <a:ln w="12700">
            <a:miter lim="400000"/>
          </a:ln>
          <a:extLst>
            <a:ext uri="{C572A759-6A51-4108-AA02-DFA0A04FC94B}">
              <ma14:wrappingTextBoxFlag xmlns="" xmlns:ma14="http://schemas.microsoft.com/office/mac/drawingml/2011/main" val="1"/>
            </a:ext>
          </a:extLst>
        </p:spPr>
        <p:txBody>
          <a:bodyPr lIns="71438" tIns="71438" rIns="71438" bIns="71438" anchor="ctr"/>
          <a:lstStyle>
            <a:lvl1pPr>
              <a:defRPr sz="4000">
                <a:effectLst>
                  <a:outerShdw blurRad="38100" dist="12700" dir="5400000" rotWithShape="0">
                    <a:srgbClr val="000000">
                      <a:alpha val="50000"/>
                    </a:srgbClr>
                  </a:outerShdw>
                </a:effectLst>
              </a:defRPr>
            </a:lvl1pPr>
          </a:lstStyle>
          <a:p>
            <a:pPr defTabSz="821560"/>
            <a:r>
              <a:rPr sz="5625">
                <a:latin typeface="Gill Sans"/>
                <a:cs typeface="Gill Sans"/>
                <a:sym typeface="Gill Sans"/>
              </a:rPr>
              <a:t>KV</a:t>
            </a:r>
          </a:p>
        </p:txBody>
      </p:sp>
      <p:sp>
        <p:nvSpPr>
          <p:cNvPr id="169" name="Shape 169"/>
          <p:cNvSpPr/>
          <p:nvPr/>
        </p:nvSpPr>
        <p:spPr>
          <a:xfrm flipH="1" flipV="1">
            <a:off x="17924860" y="6465094"/>
            <a:ext cx="21022" cy="1366428"/>
          </a:xfrm>
          <a:prstGeom prst="line">
            <a:avLst/>
          </a:prstGeom>
          <a:ln w="63500">
            <a:solidFill>
              <a:srgbClr val="000000"/>
            </a:solidFill>
            <a:miter lim="400000"/>
            <a:headEnd type="arrow"/>
          </a:ln>
        </p:spPr>
        <p:txBody>
          <a:bodyPr lIns="71438" tIns="71438" rIns="71438" bIns="71438" anchor="ctr"/>
          <a:lstStyle/>
          <a:p>
            <a:pPr algn="l" defTabSz="642960">
              <a:defRPr sz="1200">
                <a:latin typeface="Helvetica"/>
                <a:ea typeface="Helvetica"/>
                <a:cs typeface="Helvetica"/>
                <a:sym typeface="Helvetica"/>
              </a:defRPr>
            </a:pPr>
            <a:endParaRPr sz="1688">
              <a:latin typeface="Helvetica"/>
              <a:sym typeface="Helvetica"/>
            </a:endParaRPr>
          </a:p>
        </p:txBody>
      </p:sp>
      <p:sp>
        <p:nvSpPr>
          <p:cNvPr id="170" name="Shape 170"/>
          <p:cNvSpPr/>
          <p:nvPr/>
        </p:nvSpPr>
        <p:spPr>
          <a:xfrm>
            <a:off x="13602891" y="5197078"/>
            <a:ext cx="2432505" cy="1357313"/>
          </a:xfrm>
          <a:prstGeom prst="roundRect">
            <a:avLst>
              <a:gd name="adj" fmla="val 19737"/>
            </a:avLst>
          </a:prstGeom>
          <a:solidFill>
            <a:srgbClr val="797979"/>
          </a:solidFill>
          <a:ln w="12700">
            <a:miter lim="400000"/>
          </a:ln>
          <a:extLst>
            <a:ext uri="{C572A759-6A51-4108-AA02-DFA0A04FC94B}">
              <ma14:wrappingTextBoxFlag xmlns="" xmlns:ma14="http://schemas.microsoft.com/office/mac/drawingml/2011/main" val="1"/>
            </a:ext>
          </a:extLst>
        </p:spPr>
        <p:txBody>
          <a:bodyPr lIns="71438" tIns="71438" rIns="71438" bIns="71438" anchor="ctr"/>
          <a:lstStyle>
            <a:lvl1pPr>
              <a:defRPr sz="4000">
                <a:solidFill>
                  <a:srgbClr val="FFFFFF"/>
                </a:solidFill>
                <a:effectLst>
                  <a:outerShdw blurRad="38100" dist="12700" dir="5400000" rotWithShape="0">
                    <a:srgbClr val="000000">
                      <a:alpha val="50000"/>
                    </a:srgbClr>
                  </a:outerShdw>
                </a:effectLst>
              </a:defRPr>
            </a:lvl1pPr>
          </a:lstStyle>
          <a:p>
            <a:pPr defTabSz="821560"/>
            <a:r>
              <a:rPr sz="5625">
                <a:latin typeface="Gill Sans"/>
                <a:cs typeface="Gill Sans"/>
                <a:sym typeface="Gill Sans"/>
              </a:rPr>
              <a:t>memT</a:t>
            </a:r>
          </a:p>
        </p:txBody>
      </p:sp>
      <p:sp>
        <p:nvSpPr>
          <p:cNvPr id="171" name="Shape 171"/>
          <p:cNvSpPr/>
          <p:nvPr/>
        </p:nvSpPr>
        <p:spPr>
          <a:xfrm>
            <a:off x="9495235" y="5197078"/>
            <a:ext cx="2432505" cy="1357313"/>
          </a:xfrm>
          <a:prstGeom prst="roundRect">
            <a:avLst>
              <a:gd name="adj" fmla="val 19737"/>
            </a:avLst>
          </a:prstGeom>
          <a:solidFill>
            <a:srgbClr val="000000"/>
          </a:solidFill>
          <a:ln w="12700">
            <a:miter lim="400000"/>
          </a:ln>
          <a:extLst>
            <a:ext uri="{C572A759-6A51-4108-AA02-DFA0A04FC94B}">
              <ma14:wrappingTextBoxFlag xmlns="" xmlns:ma14="http://schemas.microsoft.com/office/mac/drawingml/2011/main" val="1"/>
            </a:ext>
          </a:extLst>
        </p:spPr>
        <p:txBody>
          <a:bodyPr lIns="71438" tIns="71438" rIns="71438" bIns="71438" anchor="ctr"/>
          <a:lstStyle>
            <a:lvl1pPr>
              <a:defRPr sz="4000">
                <a:solidFill>
                  <a:srgbClr val="FFFFFF"/>
                </a:solidFill>
                <a:effectLst>
                  <a:outerShdw blurRad="38100" dist="12700" dir="5400000" rotWithShape="0">
                    <a:srgbClr val="000000">
                      <a:alpha val="50000"/>
                    </a:srgbClr>
                  </a:outerShdw>
                </a:effectLst>
              </a:defRPr>
            </a:lvl1pPr>
          </a:lstStyle>
          <a:p>
            <a:pPr defTabSz="821560"/>
            <a:r>
              <a:rPr sz="5625">
                <a:latin typeface="Gill Sans"/>
                <a:cs typeface="Gill Sans"/>
                <a:sym typeface="Gill Sans"/>
              </a:rPr>
              <a:t>memT</a:t>
            </a:r>
          </a:p>
        </p:txBody>
      </p:sp>
      <p:sp>
        <p:nvSpPr>
          <p:cNvPr id="172" name="Shape 172"/>
          <p:cNvSpPr/>
          <p:nvPr/>
        </p:nvSpPr>
        <p:spPr>
          <a:xfrm>
            <a:off x="16111947" y="5882524"/>
            <a:ext cx="1223554" cy="11083"/>
          </a:xfrm>
          <a:prstGeom prst="line">
            <a:avLst/>
          </a:prstGeom>
          <a:ln w="63500">
            <a:solidFill>
              <a:srgbClr val="000000"/>
            </a:solidFill>
            <a:miter lim="400000"/>
            <a:headEnd type="arrow"/>
          </a:ln>
        </p:spPr>
        <p:txBody>
          <a:bodyPr lIns="71438" tIns="71438" rIns="71438" bIns="71438" anchor="ctr"/>
          <a:lstStyle/>
          <a:p>
            <a:pPr algn="l" defTabSz="642960">
              <a:defRPr sz="1200">
                <a:latin typeface="Helvetica"/>
                <a:ea typeface="Helvetica"/>
                <a:cs typeface="Helvetica"/>
                <a:sym typeface="Helvetica"/>
              </a:defRPr>
            </a:pPr>
            <a:endParaRPr sz="1688">
              <a:latin typeface="Helvetica"/>
              <a:sym typeface="Helvetica"/>
            </a:endParaRPr>
          </a:p>
        </p:txBody>
      </p:sp>
      <p:sp>
        <p:nvSpPr>
          <p:cNvPr id="173" name="Shape 173"/>
          <p:cNvSpPr/>
          <p:nvPr/>
        </p:nvSpPr>
        <p:spPr>
          <a:xfrm>
            <a:off x="12120563" y="5893594"/>
            <a:ext cx="1223554" cy="11081"/>
          </a:xfrm>
          <a:prstGeom prst="line">
            <a:avLst/>
          </a:prstGeom>
          <a:ln w="63500">
            <a:solidFill>
              <a:srgbClr val="000000"/>
            </a:solidFill>
            <a:miter lim="400000"/>
            <a:headEnd type="arrow"/>
          </a:ln>
        </p:spPr>
        <p:txBody>
          <a:bodyPr lIns="71438" tIns="71438" rIns="71438" bIns="71438" anchor="ctr"/>
          <a:lstStyle/>
          <a:p>
            <a:pPr algn="l" defTabSz="642960">
              <a:defRPr sz="1200">
                <a:latin typeface="Helvetica"/>
                <a:ea typeface="Helvetica"/>
                <a:cs typeface="Helvetica"/>
                <a:sym typeface="Helvetica"/>
              </a:defRPr>
            </a:pPr>
            <a:endParaRPr sz="1688">
              <a:latin typeface="Helvetica"/>
              <a:sym typeface="Helvetica"/>
            </a:endParaRPr>
          </a:p>
        </p:txBody>
      </p:sp>
      <p:sp>
        <p:nvSpPr>
          <p:cNvPr id="174" name="Shape 174"/>
          <p:cNvSpPr/>
          <p:nvPr/>
        </p:nvSpPr>
        <p:spPr>
          <a:xfrm flipH="1" flipV="1">
            <a:off x="10745391" y="6732984"/>
            <a:ext cx="21022" cy="1366428"/>
          </a:xfrm>
          <a:prstGeom prst="line">
            <a:avLst/>
          </a:prstGeom>
          <a:ln w="63500">
            <a:solidFill>
              <a:srgbClr val="000000"/>
            </a:solidFill>
            <a:miter lim="400000"/>
            <a:headEnd type="arrow"/>
          </a:ln>
        </p:spPr>
        <p:txBody>
          <a:bodyPr lIns="71438" tIns="71438" rIns="71438" bIns="71438" anchor="ctr"/>
          <a:lstStyle/>
          <a:p>
            <a:pPr algn="l" defTabSz="642960">
              <a:defRPr sz="1200">
                <a:latin typeface="Helvetica"/>
                <a:ea typeface="Helvetica"/>
                <a:cs typeface="Helvetica"/>
                <a:sym typeface="Helvetica"/>
              </a:defRPr>
            </a:pPr>
            <a:endParaRPr sz="1688">
              <a:latin typeface="Helvetica"/>
              <a:sym typeface="Helvetica"/>
            </a:endParaRPr>
          </a:p>
        </p:txBody>
      </p:sp>
      <p:sp>
        <p:nvSpPr>
          <p:cNvPr id="175" name="Shape 175"/>
          <p:cNvSpPr/>
          <p:nvPr/>
        </p:nvSpPr>
        <p:spPr>
          <a:xfrm>
            <a:off x="13028050" y="8399394"/>
            <a:ext cx="1375173" cy="1160861"/>
          </a:xfrm>
          <a:custGeom>
            <a:avLst/>
            <a:gdLst/>
            <a:ahLst/>
            <a:cxnLst>
              <a:cxn ang="0">
                <a:pos x="wd2" y="hd2"/>
              </a:cxn>
              <a:cxn ang="5400000">
                <a:pos x="wd2" y="hd2"/>
              </a:cxn>
              <a:cxn ang="10800000">
                <a:pos x="wd2" y="hd2"/>
              </a:cxn>
              <a:cxn ang="16200000">
                <a:pos x="wd2" y="hd2"/>
              </a:cxn>
            </a:cxnLst>
            <a:rect l="0" t="0" r="r" b="b"/>
            <a:pathLst>
              <a:path w="16622" h="20290" extrusionOk="0">
                <a:moveTo>
                  <a:pt x="0" y="248"/>
                </a:moveTo>
                <a:cubicBezTo>
                  <a:pt x="14017" y="-1310"/>
                  <a:pt x="21600" y="4665"/>
                  <a:pt x="12958" y="12477"/>
                </a:cubicBezTo>
                <a:cubicBezTo>
                  <a:pt x="4317" y="20290"/>
                  <a:pt x="4317" y="20290"/>
                  <a:pt x="4317" y="20290"/>
                </a:cubicBezTo>
              </a:path>
            </a:pathLst>
          </a:custGeom>
          <a:ln w="63500">
            <a:solidFill>
              <a:srgbClr val="000000"/>
            </a:solidFill>
            <a:miter lim="400000"/>
            <a:tailEnd type="arrow"/>
          </a:ln>
        </p:spPr>
        <p:txBody>
          <a:bodyPr lIns="71438" tIns="71438" rIns="71438" bIns="71438" anchor="ctr"/>
          <a:lstStyle/>
          <a:p>
            <a:pPr defTabSz="821560"/>
            <a:endParaRPr sz="5906">
              <a:latin typeface="Gill Sans"/>
              <a:cs typeface="Gill Sans"/>
              <a:sym typeface="Gill Sans"/>
            </a:endParaRPr>
          </a:p>
        </p:txBody>
      </p:sp>
      <p:sp>
        <p:nvSpPr>
          <p:cNvPr id="176" name="Shape 176"/>
          <p:cNvSpPr/>
          <p:nvPr/>
        </p:nvSpPr>
        <p:spPr>
          <a:xfrm>
            <a:off x="16680965" y="4762170"/>
            <a:ext cx="469680"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3600">
                <a:solidFill>
                  <a:srgbClr val="FF2600"/>
                </a:solidFill>
              </a:defRPr>
            </a:lvl1pPr>
          </a:lstStyle>
          <a:p>
            <a:pPr defTabSz="821560"/>
            <a:r>
              <a:rPr sz="5063">
                <a:latin typeface="Gill Sans"/>
                <a:cs typeface="Gill Sans"/>
                <a:sym typeface="Gill Sans"/>
              </a:rPr>
              <a:t>2</a:t>
            </a:r>
          </a:p>
        </p:txBody>
      </p:sp>
      <p:sp>
        <p:nvSpPr>
          <p:cNvPr id="177" name="Shape 177"/>
          <p:cNvSpPr/>
          <p:nvPr/>
        </p:nvSpPr>
        <p:spPr>
          <a:xfrm>
            <a:off x="12501871" y="4762170"/>
            <a:ext cx="469680"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3600">
                <a:solidFill>
                  <a:srgbClr val="FF2600"/>
                </a:solidFill>
              </a:defRPr>
            </a:lvl1pPr>
          </a:lstStyle>
          <a:p>
            <a:pPr defTabSz="821560"/>
            <a:r>
              <a:rPr sz="5063">
                <a:latin typeface="Gill Sans"/>
                <a:cs typeface="Gill Sans"/>
                <a:sym typeface="Gill Sans"/>
              </a:rPr>
              <a:t>3</a:t>
            </a:r>
          </a:p>
        </p:txBody>
      </p:sp>
      <p:sp>
        <p:nvSpPr>
          <p:cNvPr id="178" name="Shape 178"/>
          <p:cNvSpPr/>
          <p:nvPr/>
        </p:nvSpPr>
        <p:spPr>
          <a:xfrm>
            <a:off x="9822965" y="7048170"/>
            <a:ext cx="469680"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3600">
                <a:solidFill>
                  <a:srgbClr val="FF2600"/>
                </a:solidFill>
              </a:defRPr>
            </a:lvl1pPr>
          </a:lstStyle>
          <a:p>
            <a:pPr defTabSz="821560"/>
            <a:r>
              <a:rPr sz="5063">
                <a:latin typeface="Gill Sans"/>
                <a:cs typeface="Gill Sans"/>
                <a:sym typeface="Gill Sans"/>
              </a:rPr>
              <a:t>4</a:t>
            </a:r>
          </a:p>
        </p:txBody>
      </p:sp>
      <p:sp>
        <p:nvSpPr>
          <p:cNvPr id="179" name="Shape 179"/>
          <p:cNvSpPr/>
          <p:nvPr/>
        </p:nvSpPr>
        <p:spPr>
          <a:xfrm>
            <a:off x="14770012" y="8209029"/>
            <a:ext cx="469680"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3600">
                <a:solidFill>
                  <a:srgbClr val="FF2600"/>
                </a:solidFill>
              </a:defRPr>
            </a:lvl1pPr>
          </a:lstStyle>
          <a:p>
            <a:pPr defTabSz="821560"/>
            <a:r>
              <a:rPr sz="5063">
                <a:latin typeface="Gill Sans"/>
                <a:cs typeface="Gill Sans"/>
                <a:sym typeface="Gill Sans"/>
              </a:rPr>
              <a:t>5</a:t>
            </a:r>
          </a:p>
        </p:txBody>
      </p:sp>
      <p:sp>
        <p:nvSpPr>
          <p:cNvPr id="180" name="Shape 180"/>
          <p:cNvSpPr/>
          <p:nvPr/>
        </p:nvSpPr>
        <p:spPr>
          <a:xfrm>
            <a:off x="4215499" y="7244623"/>
            <a:ext cx="117820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3600"/>
            </a:lvl1pPr>
          </a:lstStyle>
          <a:p>
            <a:pPr defTabSz="821560"/>
            <a:r>
              <a:rPr sz="5063">
                <a:latin typeface="Gill Sans"/>
                <a:cs typeface="Gill Sans"/>
                <a:sym typeface="Gill Sans"/>
              </a:rPr>
              <a:t>disk</a:t>
            </a:r>
          </a:p>
        </p:txBody>
      </p:sp>
      <p:sp>
        <p:nvSpPr>
          <p:cNvPr id="181" name="Shape 181"/>
          <p:cNvSpPr/>
          <p:nvPr/>
        </p:nvSpPr>
        <p:spPr>
          <a:xfrm>
            <a:off x="4119563" y="2589609"/>
            <a:ext cx="16430625" cy="11233547"/>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pPr algn="l" defTabSz="821560">
              <a:spcBef>
                <a:spcPts val="2813"/>
              </a:spcBef>
              <a:defRPr sz="4000"/>
            </a:pPr>
            <a:r>
              <a:rPr sz="5625">
                <a:latin typeface="Gill Sans"/>
                <a:cs typeface="Gill Sans"/>
                <a:sym typeface="Gill Sans"/>
              </a:rPr>
              <a:t>1. Write sequentially   2. Sort data for quick lookups</a:t>
            </a:r>
          </a:p>
          <a:p>
            <a:pPr algn="l" defTabSz="821560">
              <a:defRPr sz="4000"/>
            </a:pPr>
            <a:r>
              <a:rPr sz="5625">
                <a:latin typeface="Gill Sans"/>
                <a:cs typeface="Gill Sans"/>
                <a:sym typeface="Gill Sans"/>
              </a:rPr>
              <a:t>3. Sorting and garbage collection are coupled </a:t>
            </a:r>
          </a:p>
        </p:txBody>
      </p:sp>
      <p:sp>
        <p:nvSpPr>
          <p:cNvPr id="182" name="Shape 182"/>
          <p:cNvSpPr/>
          <p:nvPr/>
        </p:nvSpPr>
        <p:spPr>
          <a:xfrm>
            <a:off x="3638899" y="9358610"/>
            <a:ext cx="2733121" cy="1053110"/>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defTabSz="821560"/>
            <a:r>
              <a:rPr sz="5906">
                <a:latin typeface="Gill Sans"/>
                <a:cs typeface="Gill Sans"/>
                <a:sym typeface="Gill Sans"/>
              </a:rPr>
              <a:t>LevelDB</a:t>
            </a:r>
          </a:p>
        </p:txBody>
      </p:sp>
    </p:spTree>
    <p:extLst>
      <p:ext uri="{BB962C8B-B14F-4D97-AF65-F5344CB8AC3E}">
        <p14:creationId xmlns:p14="http://schemas.microsoft.com/office/powerpoint/2010/main" val="4193956399"/>
      </p:ext>
    </p:extLst>
  </p:cSld>
  <p:clrMapOvr>
    <a:masterClrMapping/>
  </p:clrMapOvr>
  <p:transition spd="slow"/>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p:nvPr/>
        </p:nvSpPr>
        <p:spPr>
          <a:xfrm>
            <a:off x="3476625" y="71438"/>
            <a:ext cx="14716125" cy="2339578"/>
          </a:xfrm>
          <a:prstGeom prst="rect">
            <a:avLst/>
          </a:prstGeom>
          <a:ln w="12700">
            <a:miter lim="400000"/>
          </a:ln>
          <a:extLst>
            <a:ext uri="{C572A759-6A51-4108-AA02-DFA0A04FC94B}">
              <ma14:wrappingTextBoxFlag xmlns="" xmlns:ma14="http://schemas.microsoft.com/office/mac/drawingml/2011/main" val="1"/>
            </a:ext>
          </a:extLst>
        </p:spPr>
        <p:txBody>
          <a:bodyPr lIns="71438" tIns="71438" rIns="71438" bIns="71438" anchor="ctr">
            <a:normAutofit/>
          </a:bodyPr>
          <a:lstStyle>
            <a:lvl1pPr algn="l">
              <a:buFont typeface="Zapf Dingbats"/>
              <a:defRPr sz="6400"/>
            </a:lvl1pPr>
          </a:lstStyle>
          <a:p>
            <a:pPr defTabSz="821560"/>
            <a:r>
              <a:rPr sz="9000">
                <a:latin typeface="Gill Sans"/>
                <a:cs typeface="Gill Sans"/>
                <a:sym typeface="Gill Sans"/>
              </a:rPr>
              <a:t>LSM-trees: Lookup</a:t>
            </a:r>
          </a:p>
        </p:txBody>
      </p:sp>
      <p:pic>
        <p:nvPicPr>
          <p:cNvPr id="187" name="leveldb-present.pdf"/>
          <p:cNvPicPr>
            <a:picLocks noChangeAspect="1"/>
          </p:cNvPicPr>
          <p:nvPr/>
        </p:nvPicPr>
        <p:blipFill>
          <a:blip r:embed="rId3"/>
          <a:stretch>
            <a:fillRect/>
          </a:stretch>
        </p:blipFill>
        <p:spPr>
          <a:xfrm>
            <a:off x="6512719" y="7072313"/>
            <a:ext cx="12501563" cy="6538060"/>
          </a:xfrm>
          <a:prstGeom prst="rect">
            <a:avLst/>
          </a:prstGeom>
          <a:ln w="12700">
            <a:miter lim="400000"/>
          </a:ln>
        </p:spPr>
      </p:pic>
      <p:sp>
        <p:nvSpPr>
          <p:cNvPr id="188" name="Shape 188"/>
          <p:cNvSpPr/>
          <p:nvPr/>
        </p:nvSpPr>
        <p:spPr>
          <a:xfrm>
            <a:off x="3835804" y="6048045"/>
            <a:ext cx="2353209"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3600"/>
            </a:lvl1pPr>
          </a:lstStyle>
          <a:p>
            <a:pPr defTabSz="821560"/>
            <a:r>
              <a:rPr sz="5063">
                <a:latin typeface="Gill Sans"/>
                <a:cs typeface="Gill Sans"/>
                <a:sym typeface="Gill Sans"/>
              </a:rPr>
              <a:t>memory</a:t>
            </a:r>
          </a:p>
        </p:txBody>
      </p:sp>
      <p:sp>
        <p:nvSpPr>
          <p:cNvPr id="189" name="Shape 189"/>
          <p:cNvSpPr/>
          <p:nvPr/>
        </p:nvSpPr>
        <p:spPr>
          <a:xfrm>
            <a:off x="14795412" y="4610491"/>
            <a:ext cx="1282167" cy="1178720"/>
          </a:xfrm>
          <a:prstGeom prst="roundRect">
            <a:avLst>
              <a:gd name="adj" fmla="val 22727"/>
            </a:avLst>
          </a:prstGeom>
          <a:solidFill>
            <a:srgbClr val="FFFFFF"/>
          </a:solidFill>
          <a:ln w="12700">
            <a:miter lim="400000"/>
          </a:ln>
          <a:extLst>
            <a:ext uri="{C572A759-6A51-4108-AA02-DFA0A04FC94B}">
              <ma14:wrappingTextBoxFlag xmlns="" xmlns:ma14="http://schemas.microsoft.com/office/mac/drawingml/2011/main" val="1"/>
            </a:ext>
          </a:extLst>
        </p:spPr>
        <p:txBody>
          <a:bodyPr lIns="71438" tIns="71438" rIns="71438" bIns="71438" anchor="ctr"/>
          <a:lstStyle>
            <a:lvl1pPr>
              <a:defRPr sz="4000">
                <a:effectLst>
                  <a:outerShdw blurRad="38100" dist="12700" dir="5400000" rotWithShape="0">
                    <a:srgbClr val="000000">
                      <a:alpha val="50000"/>
                    </a:srgbClr>
                  </a:outerShdw>
                </a:effectLst>
              </a:defRPr>
            </a:lvl1pPr>
          </a:lstStyle>
          <a:p>
            <a:pPr defTabSz="821560"/>
            <a:r>
              <a:rPr sz="5625">
                <a:latin typeface="Gill Sans"/>
                <a:cs typeface="Gill Sans"/>
                <a:sym typeface="Gill Sans"/>
              </a:rPr>
              <a:t>K</a:t>
            </a:r>
          </a:p>
        </p:txBody>
      </p:sp>
      <p:sp>
        <p:nvSpPr>
          <p:cNvPr id="190" name="Shape 190"/>
          <p:cNvSpPr/>
          <p:nvPr/>
        </p:nvSpPr>
        <p:spPr>
          <a:xfrm>
            <a:off x="9449422" y="4643437"/>
            <a:ext cx="2432506" cy="1357313"/>
          </a:xfrm>
          <a:prstGeom prst="roundRect">
            <a:avLst>
              <a:gd name="adj" fmla="val 19737"/>
            </a:avLst>
          </a:prstGeom>
          <a:solidFill>
            <a:srgbClr val="797979"/>
          </a:solidFill>
          <a:ln w="12700">
            <a:miter lim="400000"/>
          </a:ln>
          <a:extLst>
            <a:ext uri="{C572A759-6A51-4108-AA02-DFA0A04FC94B}">
              <ma14:wrappingTextBoxFlag xmlns="" xmlns:ma14="http://schemas.microsoft.com/office/mac/drawingml/2011/main" val="1"/>
            </a:ext>
          </a:extLst>
        </p:spPr>
        <p:txBody>
          <a:bodyPr lIns="71438" tIns="71438" rIns="71438" bIns="71438" anchor="ctr"/>
          <a:lstStyle>
            <a:lvl1pPr>
              <a:defRPr sz="4000">
                <a:solidFill>
                  <a:srgbClr val="FFFFFF"/>
                </a:solidFill>
                <a:effectLst>
                  <a:outerShdw blurRad="38100" dist="12700" dir="5400000" rotWithShape="0">
                    <a:srgbClr val="000000">
                      <a:alpha val="50000"/>
                    </a:srgbClr>
                  </a:outerShdw>
                </a:effectLst>
              </a:defRPr>
            </a:lvl1pPr>
          </a:lstStyle>
          <a:p>
            <a:pPr defTabSz="821560"/>
            <a:r>
              <a:rPr sz="5625">
                <a:latin typeface="Gill Sans"/>
                <a:cs typeface="Gill Sans"/>
                <a:sym typeface="Gill Sans"/>
              </a:rPr>
              <a:t>memT</a:t>
            </a:r>
          </a:p>
        </p:txBody>
      </p:sp>
      <p:sp>
        <p:nvSpPr>
          <p:cNvPr id="191" name="Shape 191"/>
          <p:cNvSpPr/>
          <p:nvPr/>
        </p:nvSpPr>
        <p:spPr>
          <a:xfrm flipV="1">
            <a:off x="11961947" y="5271288"/>
            <a:ext cx="3084099" cy="1"/>
          </a:xfrm>
          <a:prstGeom prst="line">
            <a:avLst/>
          </a:prstGeom>
          <a:ln w="63500">
            <a:solidFill>
              <a:srgbClr val="000000"/>
            </a:solidFill>
            <a:miter lim="400000"/>
            <a:headEnd type="arrow"/>
          </a:ln>
        </p:spPr>
        <p:txBody>
          <a:bodyPr lIns="71438" tIns="71438" rIns="71438" bIns="71438" anchor="ctr"/>
          <a:lstStyle/>
          <a:p>
            <a:pPr algn="l" defTabSz="642960">
              <a:defRPr sz="1200">
                <a:latin typeface="Helvetica"/>
                <a:ea typeface="Helvetica"/>
                <a:cs typeface="Helvetica"/>
                <a:sym typeface="Helvetica"/>
              </a:defRPr>
            </a:pPr>
            <a:endParaRPr sz="1688">
              <a:latin typeface="Helvetica"/>
              <a:sym typeface="Helvetica"/>
            </a:endParaRPr>
          </a:p>
        </p:txBody>
      </p:sp>
      <p:sp>
        <p:nvSpPr>
          <p:cNvPr id="192" name="Shape 192"/>
          <p:cNvSpPr/>
          <p:nvPr/>
        </p:nvSpPr>
        <p:spPr>
          <a:xfrm flipV="1">
            <a:off x="15420488" y="6154513"/>
            <a:ext cx="3" cy="3473144"/>
          </a:xfrm>
          <a:prstGeom prst="line">
            <a:avLst/>
          </a:prstGeom>
          <a:ln w="63500">
            <a:solidFill>
              <a:srgbClr val="000000"/>
            </a:solidFill>
            <a:miter lim="400000"/>
            <a:headEnd type="arrow"/>
          </a:ln>
        </p:spPr>
        <p:txBody>
          <a:bodyPr lIns="71438" tIns="71438" rIns="71438" bIns="71438" anchor="ctr"/>
          <a:lstStyle/>
          <a:p>
            <a:pPr algn="l" defTabSz="642960">
              <a:defRPr sz="1200">
                <a:latin typeface="Helvetica"/>
                <a:ea typeface="Helvetica"/>
                <a:cs typeface="Helvetica"/>
                <a:sym typeface="Helvetica"/>
              </a:defRPr>
            </a:pPr>
            <a:endParaRPr sz="1688">
              <a:latin typeface="Helvetica"/>
              <a:sym typeface="Helvetica"/>
            </a:endParaRPr>
          </a:p>
        </p:txBody>
      </p:sp>
      <p:sp>
        <p:nvSpPr>
          <p:cNvPr id="193" name="Shape 193"/>
          <p:cNvSpPr/>
          <p:nvPr/>
        </p:nvSpPr>
        <p:spPr>
          <a:xfrm>
            <a:off x="13586787" y="4279967"/>
            <a:ext cx="469680"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3600">
                <a:solidFill>
                  <a:srgbClr val="FF2600"/>
                </a:solidFill>
              </a:defRPr>
            </a:lvl1pPr>
          </a:lstStyle>
          <a:p>
            <a:pPr defTabSz="821560"/>
            <a:r>
              <a:rPr sz="5063">
                <a:latin typeface="Gill Sans"/>
                <a:cs typeface="Gill Sans"/>
                <a:sym typeface="Gill Sans"/>
              </a:rPr>
              <a:t>1</a:t>
            </a:r>
          </a:p>
        </p:txBody>
      </p:sp>
      <p:sp>
        <p:nvSpPr>
          <p:cNvPr id="194" name="Shape 194"/>
          <p:cNvSpPr/>
          <p:nvPr/>
        </p:nvSpPr>
        <p:spPr>
          <a:xfrm>
            <a:off x="12311330" y="5820329"/>
            <a:ext cx="469680"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3600">
                <a:solidFill>
                  <a:srgbClr val="FF2600"/>
                </a:solidFill>
              </a:defRPr>
            </a:lvl1pPr>
          </a:lstStyle>
          <a:p>
            <a:pPr defTabSz="821560"/>
            <a:r>
              <a:rPr sz="5063">
                <a:latin typeface="Gill Sans"/>
                <a:cs typeface="Gill Sans"/>
                <a:sym typeface="Gill Sans"/>
              </a:rPr>
              <a:t>2</a:t>
            </a:r>
          </a:p>
        </p:txBody>
      </p:sp>
      <p:sp>
        <p:nvSpPr>
          <p:cNvPr id="195" name="Shape 195"/>
          <p:cNvSpPr/>
          <p:nvPr/>
        </p:nvSpPr>
        <p:spPr>
          <a:xfrm>
            <a:off x="15753562" y="6048045"/>
            <a:ext cx="287578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defTabSz="821560">
              <a:defRPr sz="3600">
                <a:solidFill>
                  <a:srgbClr val="FF2600"/>
                </a:solidFill>
              </a:defRPr>
            </a:pPr>
            <a:r>
              <a:rPr sz="5063">
                <a:solidFill>
                  <a:srgbClr val="FF2600"/>
                </a:solidFill>
                <a:latin typeface="Gill Sans"/>
                <a:cs typeface="Gill Sans"/>
                <a:sym typeface="Gill Sans"/>
              </a:rPr>
              <a:t>3 </a:t>
            </a:r>
            <a:r>
              <a:rPr sz="5063">
                <a:latin typeface="Gill Sans"/>
                <a:cs typeface="Gill Sans"/>
                <a:sym typeface="Gill Sans"/>
              </a:rPr>
              <a:t>L1 to L6</a:t>
            </a:r>
          </a:p>
        </p:txBody>
      </p:sp>
      <p:sp>
        <p:nvSpPr>
          <p:cNvPr id="196" name="Shape 196"/>
          <p:cNvSpPr/>
          <p:nvPr/>
        </p:nvSpPr>
        <p:spPr>
          <a:xfrm>
            <a:off x="4215499" y="7244623"/>
            <a:ext cx="1178208"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3600"/>
            </a:lvl1pPr>
          </a:lstStyle>
          <a:p>
            <a:pPr defTabSz="821560"/>
            <a:r>
              <a:rPr sz="5063">
                <a:latin typeface="Gill Sans"/>
                <a:cs typeface="Gill Sans"/>
                <a:sym typeface="Gill Sans"/>
              </a:rPr>
              <a:t>disk</a:t>
            </a:r>
          </a:p>
        </p:txBody>
      </p:sp>
      <p:sp>
        <p:nvSpPr>
          <p:cNvPr id="197" name="Shape 197"/>
          <p:cNvSpPr/>
          <p:nvPr/>
        </p:nvSpPr>
        <p:spPr>
          <a:xfrm>
            <a:off x="3638899" y="9358610"/>
            <a:ext cx="2733121" cy="1053110"/>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defTabSz="821560"/>
            <a:r>
              <a:rPr sz="5906">
                <a:latin typeface="Gill Sans"/>
                <a:cs typeface="Gill Sans"/>
                <a:sym typeface="Gill Sans"/>
              </a:rPr>
              <a:t>LevelDB</a:t>
            </a:r>
          </a:p>
        </p:txBody>
      </p:sp>
      <p:sp>
        <p:nvSpPr>
          <p:cNvPr id="198" name="Shape 198"/>
          <p:cNvSpPr/>
          <p:nvPr/>
        </p:nvSpPr>
        <p:spPr>
          <a:xfrm flipV="1">
            <a:off x="10478171" y="5663177"/>
            <a:ext cx="4588183" cy="2244074"/>
          </a:xfrm>
          <a:prstGeom prst="line">
            <a:avLst/>
          </a:prstGeom>
          <a:ln w="63500">
            <a:solidFill>
              <a:srgbClr val="000000"/>
            </a:solidFill>
            <a:miter lim="400000"/>
            <a:headEnd type="arrow"/>
          </a:ln>
        </p:spPr>
        <p:txBody>
          <a:bodyPr lIns="71438" tIns="71438" rIns="71438" bIns="71438" anchor="ctr"/>
          <a:lstStyle/>
          <a:p>
            <a:pPr algn="l" defTabSz="642960">
              <a:defRPr sz="1200">
                <a:latin typeface="Helvetica"/>
                <a:ea typeface="Helvetica"/>
                <a:cs typeface="Helvetica"/>
                <a:sym typeface="Helvetica"/>
              </a:defRPr>
            </a:pPr>
            <a:endParaRPr sz="1688">
              <a:latin typeface="Helvetica"/>
              <a:sym typeface="Helvetica"/>
            </a:endParaRPr>
          </a:p>
        </p:txBody>
      </p:sp>
      <p:sp>
        <p:nvSpPr>
          <p:cNvPr id="199" name="Shape 199"/>
          <p:cNvSpPr/>
          <p:nvPr/>
        </p:nvSpPr>
        <p:spPr>
          <a:xfrm flipV="1">
            <a:off x="11849899" y="5793136"/>
            <a:ext cx="3457043" cy="2145523"/>
          </a:xfrm>
          <a:prstGeom prst="line">
            <a:avLst/>
          </a:prstGeom>
          <a:ln w="63500">
            <a:solidFill>
              <a:srgbClr val="000000"/>
            </a:solidFill>
            <a:miter lim="400000"/>
            <a:headEnd type="arrow"/>
          </a:ln>
        </p:spPr>
        <p:txBody>
          <a:bodyPr lIns="71438" tIns="71438" rIns="71438" bIns="71438" anchor="ctr"/>
          <a:lstStyle/>
          <a:p>
            <a:pPr algn="l" defTabSz="642960">
              <a:defRPr sz="1200">
                <a:latin typeface="Helvetica"/>
                <a:ea typeface="Helvetica"/>
                <a:cs typeface="Helvetica"/>
                <a:sym typeface="Helvetica"/>
              </a:defRPr>
            </a:pPr>
            <a:endParaRPr sz="1688">
              <a:latin typeface="Helvetica"/>
              <a:sym typeface="Helvetica"/>
            </a:endParaRPr>
          </a:p>
        </p:txBody>
      </p:sp>
      <p:sp>
        <p:nvSpPr>
          <p:cNvPr id="200" name="Shape 200"/>
          <p:cNvSpPr/>
          <p:nvPr/>
        </p:nvSpPr>
        <p:spPr>
          <a:xfrm>
            <a:off x="4119563" y="2589610"/>
            <a:ext cx="16430625" cy="2108496"/>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pPr marL="992222" indent="-992222" algn="l" defTabSz="821560">
              <a:spcBef>
                <a:spcPts val="703"/>
              </a:spcBef>
              <a:buSzPct val="100000"/>
              <a:buFontTx/>
              <a:buAutoNum type="arabicPeriod"/>
              <a:defRPr sz="4000"/>
            </a:pPr>
            <a:r>
              <a:rPr sz="5625">
                <a:latin typeface="Gill Sans"/>
                <a:cs typeface="Gill Sans"/>
                <a:sym typeface="Gill Sans"/>
              </a:rPr>
              <a:t>Random reads   </a:t>
            </a:r>
          </a:p>
          <a:p>
            <a:pPr marL="992222" indent="-992222" algn="l" defTabSz="821560">
              <a:spcBef>
                <a:spcPts val="703"/>
              </a:spcBef>
              <a:buSzPct val="100000"/>
              <a:buFontTx/>
              <a:buAutoNum type="arabicPeriod"/>
              <a:defRPr sz="4000"/>
            </a:pPr>
            <a:r>
              <a:rPr sz="5625">
                <a:latin typeface="Gill Sans"/>
                <a:cs typeface="Gill Sans"/>
                <a:sym typeface="Gill Sans"/>
              </a:rPr>
              <a:t>Travel many levels for a large LSM-tree</a:t>
            </a:r>
          </a:p>
        </p:txBody>
      </p:sp>
    </p:spTree>
    <p:extLst>
      <p:ext uri="{BB962C8B-B14F-4D97-AF65-F5344CB8AC3E}">
        <p14:creationId xmlns:p14="http://schemas.microsoft.com/office/powerpoint/2010/main" val="1486383404"/>
      </p:ext>
    </p:extLst>
  </p:cSld>
  <p:clrMapOvr>
    <a:masterClrMapping/>
  </p:clrMapOvr>
  <p:transition spd="slow"/>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30709" y="3928534"/>
            <a:ext cx="18410090" cy="5779912"/>
          </a:xfrm>
          <a:prstGeom prst="rect">
            <a:avLst/>
          </a:prstGeom>
        </p:spPr>
      </p:pic>
      <p:sp>
        <p:nvSpPr>
          <p:cNvPr id="5" name="矩形 4"/>
          <p:cNvSpPr/>
          <p:nvPr/>
        </p:nvSpPr>
        <p:spPr>
          <a:xfrm>
            <a:off x="287425" y="489762"/>
            <a:ext cx="10160474" cy="1538883"/>
          </a:xfrm>
          <a:prstGeom prst="rect">
            <a:avLst/>
          </a:prstGeom>
          <a:noFill/>
        </p:spPr>
        <p:txBody>
          <a:bodyPr wrap="none" lIns="182880" tIns="91440" rIns="182880" bIns="91440">
            <a:spAutoFit/>
          </a:bodyPr>
          <a:lstStyle/>
          <a:p>
            <a:pPr algn="ctr"/>
            <a:r>
              <a:rPr lang="en-US" altLang="zh-CN" sz="8800" b="1" dirty="0">
                <a:ln w="0"/>
                <a:latin typeface="+mj-lt"/>
              </a:rPr>
              <a:t>Full Lookup Path</a:t>
            </a:r>
            <a:endParaRPr lang="zh-CN" altLang="en-US" sz="8800" b="1" dirty="0">
              <a:ln w="0"/>
              <a:latin typeface="+mj-lt"/>
            </a:endParaRPr>
          </a:p>
        </p:txBody>
      </p:sp>
    </p:spTree>
    <p:extLst>
      <p:ext uri="{BB962C8B-B14F-4D97-AF65-F5344CB8AC3E}">
        <p14:creationId xmlns:p14="http://schemas.microsoft.com/office/powerpoint/2010/main" val="410628761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2726" y="405424"/>
            <a:ext cx="15200315" cy="1538883"/>
          </a:xfrm>
          <a:prstGeom prst="rect">
            <a:avLst/>
          </a:prstGeom>
          <a:noFill/>
        </p:spPr>
        <p:txBody>
          <a:bodyPr wrap="none" lIns="182880" tIns="91440" rIns="182880" bIns="91440">
            <a:spAutoFit/>
          </a:bodyPr>
          <a:lstStyle/>
          <a:p>
            <a:pPr algn="ctr"/>
            <a:r>
              <a:rPr lang="en-US" altLang="zh-CN" sz="8800" b="1" dirty="0">
                <a:ln w="0"/>
                <a:latin typeface="+mj-lt"/>
              </a:rPr>
              <a:t>Wisckey in Get Workload</a:t>
            </a:r>
            <a:endParaRPr lang="zh-CN" altLang="en-US" sz="8800" b="1" dirty="0">
              <a:ln w="0"/>
              <a:latin typeface="+mj-lt"/>
            </a:endParaRPr>
          </a:p>
        </p:txBody>
      </p:sp>
      <p:grpSp>
        <p:nvGrpSpPr>
          <p:cNvPr id="3" name="组合 2"/>
          <p:cNvGrpSpPr/>
          <p:nvPr/>
        </p:nvGrpSpPr>
        <p:grpSpPr>
          <a:xfrm>
            <a:off x="1000760" y="2540000"/>
            <a:ext cx="22377400" cy="10731582"/>
            <a:chOff x="1079500" y="4013200"/>
            <a:chExt cx="11188700" cy="5365791"/>
          </a:xfrm>
        </p:grpSpPr>
        <p:sp>
          <p:nvSpPr>
            <p:cNvPr id="4" name="Shape 214"/>
            <p:cNvSpPr/>
            <p:nvPr/>
          </p:nvSpPr>
          <p:spPr>
            <a:xfrm>
              <a:off x="4856480" y="4013200"/>
              <a:ext cx="1226820" cy="1257300"/>
            </a:xfrm>
            <a:prstGeom prst="roundRect">
              <a:avLst>
                <a:gd name="adj" fmla="val 20742"/>
              </a:avLst>
            </a:prstGeom>
            <a:solidFill>
              <a:srgbClr val="000000"/>
            </a:solidFill>
            <a:ln w="12700">
              <a:miter lim="400000"/>
            </a:ln>
            <a:extLst>
              <a:ext uri="{C572A759-6A51-4108-AA02-DFA0A04FC94B}">
                <ma14:wrappingTextBoxFlag xmlns:ma14="http://schemas.microsoft.com/office/mac/drawingml/2011/main" xmlns="" val="1"/>
              </a:ext>
            </a:extLst>
          </p:spPr>
          <p:txBody>
            <a:bodyPr lIns="101600" tIns="101600" rIns="101600" bIns="101600" anchor="ctr"/>
            <a:lstStyle>
              <a:lvl1pPr>
                <a:defRPr sz="4000">
                  <a:solidFill>
                    <a:srgbClr val="FFFFFF"/>
                  </a:solidFill>
                  <a:effectLst>
                    <a:outerShdw blurRad="38100" dist="12700" dir="5400000" rotWithShape="0">
                      <a:srgbClr val="000000">
                        <a:alpha val="50000"/>
                      </a:srgbClr>
                    </a:outerShdw>
                  </a:effectLst>
                </a:defRPr>
              </a:lvl1pPr>
            </a:lstStyle>
            <a:p>
              <a:r>
                <a:rPr sz="8000" dirty="0"/>
                <a:t>key</a:t>
              </a:r>
            </a:p>
          </p:txBody>
        </p:sp>
        <p:sp>
          <p:nvSpPr>
            <p:cNvPr id="5" name="Shape 215"/>
            <p:cNvSpPr/>
            <p:nvPr/>
          </p:nvSpPr>
          <p:spPr>
            <a:xfrm>
              <a:off x="1778297" y="8845511"/>
              <a:ext cx="1445909" cy="533480"/>
            </a:xfrm>
            <a:prstGeom prst="rect">
              <a:avLst/>
            </a:prstGeom>
            <a:ln w="12700">
              <a:miter lim="400000"/>
            </a:ln>
            <a:extLst>
              <a:ext uri="{C572A759-6A51-4108-AA02-DFA0A04FC94B}">
                <ma14:wrappingTextBoxFlag xmlns:ma14="http://schemas.microsoft.com/office/mac/drawingml/2011/main" xmlns="" val="1"/>
              </a:ext>
            </a:extLst>
          </p:spPr>
          <p:txBody>
            <a:bodyPr wrap="none" lIns="101600" tIns="101600" rIns="101600" bIns="101600" anchor="ctr">
              <a:spAutoFit/>
            </a:bodyPr>
            <a:lstStyle/>
            <a:p>
              <a:r>
                <a:rPr sz="5600" dirty="0"/>
                <a:t>LSM-tree</a:t>
              </a:r>
            </a:p>
          </p:txBody>
        </p:sp>
        <p:sp>
          <p:nvSpPr>
            <p:cNvPr id="6" name="Shape 216"/>
            <p:cNvSpPr/>
            <p:nvPr/>
          </p:nvSpPr>
          <p:spPr>
            <a:xfrm>
              <a:off x="6096000" y="4013200"/>
              <a:ext cx="1442720" cy="1257300"/>
            </a:xfrm>
            <a:prstGeom prst="roundRect">
              <a:avLst>
                <a:gd name="adj" fmla="val 15152"/>
              </a:avLst>
            </a:prstGeom>
            <a:solidFill>
              <a:srgbClr val="AAADFF"/>
            </a:solidFill>
            <a:ln w="12700">
              <a:miter lim="400000"/>
            </a:ln>
            <a:extLst>
              <a:ext uri="{C572A759-6A51-4108-AA02-DFA0A04FC94B}">
                <ma14:wrappingTextBoxFlag xmlns:ma14="http://schemas.microsoft.com/office/mac/drawingml/2011/main" xmlns="" val="1"/>
              </a:ext>
            </a:extLst>
          </p:spPr>
          <p:txBody>
            <a:bodyPr lIns="101600" tIns="101600" rIns="101600" bIns="101600" anchor="ctr"/>
            <a:lstStyle>
              <a:lvl1pPr>
                <a:defRPr sz="4000">
                  <a:solidFill>
                    <a:srgbClr val="FFFFFF"/>
                  </a:solidFill>
                  <a:effectLst>
                    <a:outerShdw blurRad="38100" dist="12700" dir="5400000" rotWithShape="0">
                      <a:srgbClr val="000000">
                        <a:alpha val="50000"/>
                      </a:srgbClr>
                    </a:outerShdw>
                  </a:effectLst>
                </a:defRPr>
              </a:lvl1pPr>
            </a:lstStyle>
            <a:p>
              <a:r>
                <a:rPr sz="8000"/>
                <a:t>value</a:t>
              </a:r>
            </a:p>
          </p:txBody>
        </p:sp>
        <p:sp>
          <p:nvSpPr>
            <p:cNvPr id="7" name="Shape 217"/>
            <p:cNvSpPr/>
            <p:nvPr/>
          </p:nvSpPr>
          <p:spPr>
            <a:xfrm>
              <a:off x="1346200" y="6629400"/>
              <a:ext cx="3149600" cy="1257300"/>
            </a:xfrm>
            <a:prstGeom prst="roundRect">
              <a:avLst>
                <a:gd name="adj" fmla="val 15152"/>
              </a:avLst>
            </a:prstGeom>
            <a:solidFill>
              <a:srgbClr val="A9A9A9"/>
            </a:solidFill>
            <a:ln w="12700">
              <a:miter lim="400000"/>
            </a:ln>
          </p:spPr>
          <p:txBody>
            <a:bodyPr lIns="101600" tIns="101600" rIns="101600" bIns="101600" anchor="ctr"/>
            <a:lstStyle/>
            <a:p>
              <a:pPr>
                <a:defRPr sz="4000">
                  <a:solidFill>
                    <a:srgbClr val="FFFFFF"/>
                  </a:solidFill>
                  <a:effectLst>
                    <a:outerShdw blurRad="38100" dist="12700" dir="5400000" rotWithShape="0">
                      <a:srgbClr val="000000">
                        <a:alpha val="50000"/>
                      </a:srgbClr>
                    </a:outerShdw>
                  </a:effectLst>
                </a:defRPr>
              </a:pPr>
              <a:endParaRPr sz="8000"/>
            </a:p>
          </p:txBody>
        </p:sp>
        <p:sp>
          <p:nvSpPr>
            <p:cNvPr id="8" name="Shape 218"/>
            <p:cNvSpPr/>
            <p:nvPr/>
          </p:nvSpPr>
          <p:spPr>
            <a:xfrm>
              <a:off x="6235700" y="6629400"/>
              <a:ext cx="5765800" cy="1257300"/>
            </a:xfrm>
            <a:prstGeom prst="roundRect">
              <a:avLst>
                <a:gd name="adj" fmla="val 15152"/>
              </a:avLst>
            </a:prstGeom>
            <a:solidFill>
              <a:srgbClr val="A9A9A9"/>
            </a:solidFill>
            <a:ln w="12700">
              <a:miter lim="400000"/>
            </a:ln>
          </p:spPr>
          <p:txBody>
            <a:bodyPr lIns="101600" tIns="101600" rIns="101600" bIns="101600" anchor="ctr"/>
            <a:lstStyle/>
            <a:p>
              <a:pPr>
                <a:defRPr sz="3200">
                  <a:solidFill>
                    <a:srgbClr val="FFFFFF"/>
                  </a:solidFill>
                  <a:effectLst>
                    <a:outerShdw blurRad="38100" dist="12700" dir="5400000" rotWithShape="0">
                      <a:srgbClr val="000000">
                        <a:alpha val="50000"/>
                      </a:srgbClr>
                    </a:outerShdw>
                  </a:effectLst>
                </a:defRPr>
              </a:pPr>
              <a:endParaRPr sz="6400"/>
            </a:p>
          </p:txBody>
        </p:sp>
        <p:sp>
          <p:nvSpPr>
            <p:cNvPr id="9" name="Shape 219"/>
            <p:cNvSpPr/>
            <p:nvPr/>
          </p:nvSpPr>
          <p:spPr>
            <a:xfrm>
              <a:off x="1079500" y="6426200"/>
              <a:ext cx="11188700" cy="1574800"/>
            </a:xfrm>
            <a:prstGeom prst="rect">
              <a:avLst/>
            </a:prstGeom>
            <a:ln w="50800">
              <a:solidFill>
                <a:srgbClr val="000000"/>
              </a:solidFill>
              <a:custDash>
                <a:ds d="200000" sp="200000"/>
              </a:custDash>
              <a:miter lim="400000"/>
            </a:ln>
          </p:spPr>
          <p:txBody>
            <a:bodyPr lIns="101600" tIns="101600" rIns="101600" bIns="101600" anchor="ctr"/>
            <a:lstStyle/>
            <a:p>
              <a:pPr>
                <a:defRPr sz="4000">
                  <a:solidFill>
                    <a:srgbClr val="FFFFFF"/>
                  </a:solidFill>
                  <a:effectLst>
                    <a:outerShdw blurRad="38100" dist="12700" dir="5400000" rotWithShape="0">
                      <a:srgbClr val="000000">
                        <a:alpha val="50000"/>
                      </a:srgbClr>
                    </a:outerShdw>
                  </a:effectLst>
                </a:defRPr>
              </a:pPr>
              <a:endParaRPr sz="8000"/>
            </a:p>
          </p:txBody>
        </p:sp>
        <p:sp>
          <p:nvSpPr>
            <p:cNvPr id="10" name="Shape 220"/>
            <p:cNvSpPr/>
            <p:nvPr/>
          </p:nvSpPr>
          <p:spPr>
            <a:xfrm>
              <a:off x="8511552" y="8845511"/>
              <a:ext cx="1530067" cy="533480"/>
            </a:xfrm>
            <a:prstGeom prst="rect">
              <a:avLst/>
            </a:prstGeom>
            <a:ln w="12700">
              <a:miter lim="400000"/>
            </a:ln>
            <a:extLst>
              <a:ext uri="{C572A759-6A51-4108-AA02-DFA0A04FC94B}">
                <ma14:wrappingTextBoxFlag xmlns:ma14="http://schemas.microsoft.com/office/mac/drawingml/2011/main" xmlns="" val="1"/>
              </a:ext>
            </a:extLst>
          </p:spPr>
          <p:txBody>
            <a:bodyPr wrap="none" lIns="101600" tIns="101600" rIns="101600" bIns="101600" anchor="ctr">
              <a:spAutoFit/>
            </a:bodyPr>
            <a:lstStyle/>
            <a:p>
              <a:r>
                <a:rPr sz="5600" dirty="0"/>
                <a:t>Value Log</a:t>
              </a:r>
            </a:p>
          </p:txBody>
        </p:sp>
        <p:sp>
          <p:nvSpPr>
            <p:cNvPr id="11" name="Shape 221"/>
            <p:cNvSpPr/>
            <p:nvPr/>
          </p:nvSpPr>
          <p:spPr>
            <a:xfrm>
              <a:off x="1511300" y="6629400"/>
              <a:ext cx="1778000" cy="1257300"/>
            </a:xfrm>
            <a:prstGeom prst="roundRect">
              <a:avLst>
                <a:gd name="adj" fmla="val 15152"/>
              </a:avLst>
            </a:prstGeom>
            <a:solidFill>
              <a:srgbClr val="000000"/>
            </a:solidFill>
            <a:ln w="12700">
              <a:miter lim="400000"/>
            </a:ln>
            <a:extLst>
              <a:ext uri="{C572A759-6A51-4108-AA02-DFA0A04FC94B}">
                <ma14:wrappingTextBoxFlag xmlns:ma14="http://schemas.microsoft.com/office/mac/drawingml/2011/main" xmlns="" val="1"/>
              </a:ext>
            </a:extLst>
          </p:spPr>
          <p:txBody>
            <a:bodyPr lIns="101600" tIns="101600" rIns="101600" bIns="101600" anchor="ctr"/>
            <a:lstStyle>
              <a:lvl1pPr>
                <a:defRPr sz="4000">
                  <a:solidFill>
                    <a:srgbClr val="FFFFFF"/>
                  </a:solidFill>
                  <a:effectLst>
                    <a:outerShdw blurRad="38100" dist="12700" dir="5400000" rotWithShape="0">
                      <a:srgbClr val="000000">
                        <a:alpha val="50000"/>
                      </a:srgbClr>
                    </a:outerShdw>
                  </a:effectLst>
                </a:defRPr>
              </a:lvl1pPr>
            </a:lstStyle>
            <a:p>
              <a:r>
                <a:rPr sz="8000"/>
                <a:t>k, addr</a:t>
              </a:r>
            </a:p>
          </p:txBody>
        </p:sp>
        <p:sp>
          <p:nvSpPr>
            <p:cNvPr id="12" name="Shape 222"/>
            <p:cNvSpPr/>
            <p:nvPr/>
          </p:nvSpPr>
          <p:spPr>
            <a:xfrm>
              <a:off x="8826500" y="6629400"/>
              <a:ext cx="1155700" cy="1257300"/>
            </a:xfrm>
            <a:prstGeom prst="roundRect">
              <a:avLst>
                <a:gd name="adj" fmla="val 16484"/>
              </a:avLst>
            </a:prstGeom>
            <a:solidFill>
              <a:srgbClr val="AAADFF"/>
            </a:solidFill>
            <a:ln w="12700">
              <a:miter lim="400000"/>
            </a:ln>
            <a:extLst>
              <a:ext uri="{C572A759-6A51-4108-AA02-DFA0A04FC94B}">
                <ma14:wrappingTextBoxFlag xmlns:ma14="http://schemas.microsoft.com/office/mac/drawingml/2011/main" xmlns="" val="1"/>
              </a:ext>
            </a:extLst>
          </p:spPr>
          <p:txBody>
            <a:bodyPr lIns="101600" tIns="101600" rIns="101600" bIns="101600" anchor="ctr"/>
            <a:lstStyle>
              <a:lvl1pPr>
                <a:defRPr sz="3200">
                  <a:solidFill>
                    <a:srgbClr val="FFFFFF"/>
                  </a:solidFill>
                  <a:effectLst>
                    <a:outerShdw blurRad="38100" dist="12700" dir="5400000" rotWithShape="0">
                      <a:srgbClr val="000000">
                        <a:alpha val="50000"/>
                      </a:srgbClr>
                    </a:outerShdw>
                  </a:effectLst>
                </a:defRPr>
              </a:lvl1pPr>
            </a:lstStyle>
            <a:p>
              <a:r>
                <a:rPr sz="6400"/>
                <a:t>value</a:t>
              </a:r>
            </a:p>
          </p:txBody>
        </p:sp>
        <p:sp>
          <p:nvSpPr>
            <p:cNvPr id="13" name="Shape 224"/>
            <p:cNvSpPr/>
            <p:nvPr/>
          </p:nvSpPr>
          <p:spPr>
            <a:xfrm flipH="1" flipV="1">
              <a:off x="7314141" y="5326194"/>
              <a:ext cx="1533460" cy="1324042"/>
            </a:xfrm>
            <a:prstGeom prst="line">
              <a:avLst/>
            </a:prstGeom>
            <a:ln w="63500">
              <a:solidFill>
                <a:srgbClr val="000000"/>
              </a:solidFill>
              <a:miter lim="400000"/>
              <a:headEnd type="arrow"/>
            </a:ln>
          </p:spPr>
          <p:txBody>
            <a:bodyPr lIns="101600" tIns="101600" rIns="101600" bIns="101600" anchor="ctr"/>
            <a:lstStyle/>
            <a:p>
              <a:pPr algn="l" defTabSz="914400">
                <a:defRPr sz="1200">
                  <a:latin typeface="Helvetica"/>
                  <a:ea typeface="Helvetica"/>
                  <a:cs typeface="Helvetica"/>
                  <a:sym typeface="Helvetica"/>
                </a:defRPr>
              </a:pPr>
              <a:endParaRPr sz="2400"/>
            </a:p>
          </p:txBody>
        </p:sp>
        <p:sp>
          <p:nvSpPr>
            <p:cNvPr id="14" name="Shape 225"/>
            <p:cNvSpPr/>
            <p:nvPr/>
          </p:nvSpPr>
          <p:spPr>
            <a:xfrm flipV="1">
              <a:off x="2610577" y="5342466"/>
              <a:ext cx="2816094" cy="1152858"/>
            </a:xfrm>
            <a:prstGeom prst="line">
              <a:avLst/>
            </a:prstGeom>
            <a:ln w="63500">
              <a:solidFill>
                <a:srgbClr val="000000"/>
              </a:solidFill>
              <a:miter lim="400000"/>
              <a:headEnd type="arrow"/>
            </a:ln>
          </p:spPr>
          <p:txBody>
            <a:bodyPr lIns="101600" tIns="101600" rIns="101600" bIns="101600" anchor="ctr"/>
            <a:lstStyle/>
            <a:p>
              <a:pPr algn="l" defTabSz="914400">
                <a:defRPr sz="1200">
                  <a:latin typeface="Helvetica"/>
                  <a:ea typeface="Helvetica"/>
                  <a:cs typeface="Helvetica"/>
                  <a:sym typeface="Helvetica"/>
                </a:defRPr>
              </a:pPr>
              <a:endParaRPr sz="2400"/>
            </a:p>
          </p:txBody>
        </p:sp>
        <p:sp>
          <p:nvSpPr>
            <p:cNvPr id="15" name="Shape 226"/>
            <p:cNvSpPr/>
            <p:nvPr/>
          </p:nvSpPr>
          <p:spPr>
            <a:xfrm>
              <a:off x="2808155" y="7887692"/>
              <a:ext cx="6058694" cy="792977"/>
            </a:xfrm>
            <a:custGeom>
              <a:avLst/>
              <a:gdLst/>
              <a:ahLst/>
              <a:cxnLst>
                <a:cxn ang="0">
                  <a:pos x="wd2" y="hd2"/>
                </a:cxn>
                <a:cxn ang="5400000">
                  <a:pos x="wd2" y="hd2"/>
                </a:cxn>
                <a:cxn ang="10800000">
                  <a:pos x="wd2" y="hd2"/>
                </a:cxn>
                <a:cxn ang="16200000">
                  <a:pos x="wd2" y="hd2"/>
                </a:cxn>
              </a:cxnLst>
              <a:rect l="0" t="0" r="r" b="b"/>
              <a:pathLst>
                <a:path w="21600" h="13489" extrusionOk="0">
                  <a:moveTo>
                    <a:pt x="0" y="0"/>
                  </a:moveTo>
                  <a:cubicBezTo>
                    <a:pt x="11114" y="13482"/>
                    <a:pt x="6699" y="21600"/>
                    <a:pt x="21600" y="921"/>
                  </a:cubicBezTo>
                </a:path>
              </a:pathLst>
            </a:custGeom>
            <a:ln w="63500">
              <a:solidFill>
                <a:srgbClr val="000000"/>
              </a:solidFill>
              <a:miter lim="400000"/>
              <a:tailEnd type="arrow"/>
            </a:ln>
          </p:spPr>
          <p:txBody>
            <a:bodyPr lIns="101600" tIns="101600" rIns="101600" bIns="101600" anchor="ctr"/>
            <a:lstStyle/>
            <a:p>
              <a:endParaRPr sz="10000"/>
            </a:p>
          </p:txBody>
        </p:sp>
      </p:grpSp>
    </p:spTree>
    <p:extLst>
      <p:ext uri="{BB962C8B-B14F-4D97-AF65-F5344CB8AC3E}">
        <p14:creationId xmlns:p14="http://schemas.microsoft.com/office/powerpoint/2010/main" val="280003342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1459BF2-FE23-EF4E-8819-C12F60133695}"/>
              </a:ext>
            </a:extLst>
          </p:cNvPr>
          <p:cNvSpPr txBox="1">
            <a:spLocks/>
          </p:cNvSpPr>
          <p:nvPr/>
        </p:nvSpPr>
        <p:spPr>
          <a:xfrm>
            <a:off x="1676400" y="730251"/>
            <a:ext cx="21031200" cy="161783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8800" b="1" dirty="0"/>
              <a:t>Beneficial Regime</a:t>
            </a:r>
            <a:endParaRPr lang="en-US" sz="8800" b="1" dirty="0"/>
          </a:p>
        </p:txBody>
      </p:sp>
      <p:sp>
        <p:nvSpPr>
          <p:cNvPr id="5" name="Content Placeholder 2">
            <a:extLst>
              <a:ext uri="{FF2B5EF4-FFF2-40B4-BE49-F238E27FC236}">
                <a16:creationId xmlns:a16="http://schemas.microsoft.com/office/drawing/2014/main" id="{FEF363E5-CBF6-714A-B712-1FF1AE62B7C1}"/>
              </a:ext>
            </a:extLst>
          </p:cNvPr>
          <p:cNvSpPr txBox="1">
            <a:spLocks/>
          </p:cNvSpPr>
          <p:nvPr/>
        </p:nvSpPr>
        <p:spPr>
          <a:xfrm>
            <a:off x="1676400" y="2348088"/>
            <a:ext cx="21031200" cy="87026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5600" dirty="0"/>
              <a:t>Read-only experiments on Wisckey when data resides on memory and different storage devices. </a:t>
            </a:r>
          </a:p>
        </p:txBody>
      </p:sp>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08143" y="4448155"/>
            <a:ext cx="15786078" cy="8601802"/>
          </a:xfrm>
          <a:prstGeom prst="rect">
            <a:avLst/>
          </a:prstGeom>
        </p:spPr>
      </p:pic>
    </p:spTree>
    <p:extLst>
      <p:ext uri="{BB962C8B-B14F-4D97-AF65-F5344CB8AC3E}">
        <p14:creationId xmlns:p14="http://schemas.microsoft.com/office/powerpoint/2010/main" val="96855191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1459BF2-FE23-EF4E-8819-C12F60133695}"/>
              </a:ext>
            </a:extLst>
          </p:cNvPr>
          <p:cNvSpPr txBox="1">
            <a:spLocks/>
          </p:cNvSpPr>
          <p:nvPr/>
        </p:nvSpPr>
        <p:spPr>
          <a:xfrm>
            <a:off x="1676400" y="730251"/>
            <a:ext cx="21031200" cy="161783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8800" b="1" dirty="0"/>
              <a:t>Read-Write mix workload</a:t>
            </a:r>
          </a:p>
        </p:txBody>
      </p:sp>
      <p:sp>
        <p:nvSpPr>
          <p:cNvPr id="5" name="Content Placeholder 2">
            <a:extLst>
              <a:ext uri="{FF2B5EF4-FFF2-40B4-BE49-F238E27FC236}">
                <a16:creationId xmlns:a16="http://schemas.microsoft.com/office/drawing/2014/main" id="{FEF363E5-CBF6-714A-B712-1FF1AE62B7C1}"/>
              </a:ext>
            </a:extLst>
          </p:cNvPr>
          <p:cNvSpPr txBox="1">
            <a:spLocks/>
          </p:cNvSpPr>
          <p:nvPr/>
        </p:nvSpPr>
        <p:spPr>
          <a:xfrm>
            <a:off x="944880" y="3314740"/>
            <a:ext cx="21031200" cy="870267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5600" dirty="0"/>
              <a:t>Study the effectiveness of CBA on uniformly random workloads on AR dataset with write percentage from 0.1%-50%.</a:t>
            </a: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322422"/>
            <a:ext cx="24376743" cy="4979523"/>
          </a:xfrm>
          <a:prstGeom prst="rect">
            <a:avLst/>
          </a:prstGeom>
        </p:spPr>
      </p:pic>
    </p:spTree>
    <p:extLst>
      <p:ext uri="{BB962C8B-B14F-4D97-AF65-F5344CB8AC3E}">
        <p14:creationId xmlns:p14="http://schemas.microsoft.com/office/powerpoint/2010/main" val="105202192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3" name="Shape 863"/>
          <p:cNvSpPr>
            <a:spLocks noGrp="1"/>
          </p:cNvSpPr>
          <p:nvPr>
            <p:ph type="title"/>
          </p:nvPr>
        </p:nvSpPr>
        <p:spPr>
          <a:prstGeom prst="rect">
            <a:avLst/>
          </a:prstGeom>
        </p:spPr>
        <p:txBody>
          <a:bodyPr/>
          <a:lstStyle/>
          <a:p>
            <a:r>
              <a:t>Outline</a:t>
            </a:r>
          </a:p>
        </p:txBody>
      </p:sp>
      <p:sp>
        <p:nvSpPr>
          <p:cNvPr id="864" name="Shape 864"/>
          <p:cNvSpPr>
            <a:spLocks noGrp="1"/>
          </p:cNvSpPr>
          <p:nvPr>
            <p:ph type="body" sz="quarter" idx="1"/>
          </p:nvPr>
        </p:nvSpPr>
        <p:spPr>
          <a:xfrm>
            <a:off x="6621197" y="4222303"/>
            <a:ext cx="11840431" cy="5271393"/>
          </a:xfrm>
          <a:prstGeom prst="rect">
            <a:avLst/>
          </a:prstGeom>
        </p:spPr>
        <p:txBody>
          <a:bodyPr/>
          <a:lstStyle/>
          <a:p>
            <a:pPr marL="0" indent="0">
              <a:buSzTx/>
              <a:buNone/>
              <a:defRPr>
                <a:solidFill>
                  <a:srgbClr val="A6AAA9"/>
                </a:solidFill>
              </a:defRPr>
            </a:pPr>
            <a:r>
              <a:t>Overview</a:t>
            </a:r>
          </a:p>
          <a:p>
            <a:pPr marL="0" indent="0">
              <a:buSzTx/>
              <a:buNone/>
              <a:defRPr>
                <a:solidFill>
                  <a:srgbClr val="A6AAA9"/>
                </a:solidFill>
              </a:defRPr>
            </a:pPr>
            <a:r>
              <a:t>SSD Unwritten Contract</a:t>
            </a:r>
          </a:p>
          <a:p>
            <a:pPr marL="0" indent="0">
              <a:buSzTx/>
              <a:buNone/>
              <a:defRPr b="1">
                <a:latin typeface="Helvetica"/>
                <a:ea typeface="Helvetica"/>
                <a:cs typeface="Helvetica"/>
                <a:sym typeface="Helvetica"/>
              </a:defRPr>
            </a:pPr>
            <a:r>
              <a:t>Violations of the Unwritten Contract</a:t>
            </a:r>
          </a:p>
          <a:p>
            <a:pPr marL="0" indent="0">
              <a:buSzTx/>
              <a:buNone/>
            </a:pPr>
            <a:r>
              <a:t>Conclusions</a:t>
            </a:r>
          </a:p>
        </p:txBody>
      </p:sp>
    </p:spTree>
  </p:cSld>
  <p:clrMapOvr>
    <a:masterClrMapping/>
  </p:clrMapOvr>
  <p:transition spd="slow"/>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8" name="Shape 868"/>
          <p:cNvSpPr>
            <a:spLocks noGrp="1"/>
          </p:cNvSpPr>
          <p:nvPr>
            <p:ph type="title"/>
          </p:nvPr>
        </p:nvSpPr>
        <p:spPr>
          <a:prstGeom prst="rect">
            <a:avLst/>
          </a:prstGeom>
        </p:spPr>
        <p:txBody>
          <a:bodyPr/>
          <a:lstStyle>
            <a:lvl1pPr>
              <a:defRPr sz="5600"/>
            </a:lvl1pPr>
          </a:lstStyle>
          <a:p>
            <a:r>
              <a:t>Do applications/file systems comply with the unwritten contract?</a:t>
            </a:r>
          </a:p>
        </p:txBody>
      </p:sp>
    </p:spTree>
  </p:cSld>
  <p:clrMapOvr>
    <a:masterClrMapping/>
  </p:clrMapOvr>
  <p:transition spd="slow"/>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a:spLocks noGrp="1"/>
          </p:cNvSpPr>
          <p:nvPr>
            <p:ph type="title"/>
          </p:nvPr>
        </p:nvSpPr>
        <p:spPr>
          <a:prstGeom prst="rect">
            <a:avLst/>
          </a:prstGeom>
        </p:spPr>
        <p:txBody>
          <a:bodyPr/>
          <a:lstStyle>
            <a:lvl1pPr defTabSz="509349">
              <a:defRPr sz="6944"/>
            </a:lvl1pPr>
          </a:lstStyle>
          <a:p>
            <a:r>
              <a:t>Do the current apps/FSes comply with the unwritten contract of SSDs?</a:t>
            </a:r>
          </a:p>
        </p:txBody>
      </p:sp>
      <p:grpSp>
        <p:nvGrpSpPr>
          <p:cNvPr id="211" name="Group 211"/>
          <p:cNvGrpSpPr/>
          <p:nvPr/>
        </p:nvGrpSpPr>
        <p:grpSpPr>
          <a:xfrm>
            <a:off x="349368" y="3518275"/>
            <a:ext cx="20051243" cy="1945036"/>
            <a:chOff x="-133759" y="0"/>
            <a:chExt cx="20051242" cy="1945034"/>
          </a:xfrm>
        </p:grpSpPr>
        <p:grpSp>
          <p:nvGrpSpPr>
            <p:cNvPr id="207" name="Group 207"/>
            <p:cNvGrpSpPr/>
            <p:nvPr/>
          </p:nvGrpSpPr>
          <p:grpSpPr>
            <a:xfrm>
              <a:off x="-133759" y="580178"/>
              <a:ext cx="20051243" cy="1364857"/>
              <a:chOff x="-133758" y="0"/>
              <a:chExt cx="20051242" cy="1364856"/>
            </a:xfrm>
          </p:grpSpPr>
          <p:sp>
            <p:nvSpPr>
              <p:cNvPr id="201" name="Shape 201"/>
              <p:cNvSpPr/>
              <p:nvPr/>
            </p:nvSpPr>
            <p:spPr>
              <a:xfrm>
                <a:off x="3477014" y="355694"/>
                <a:ext cx="3092958" cy="1009163"/>
              </a:xfrm>
              <a:prstGeom prst="roundRect">
                <a:avLst>
                  <a:gd name="adj" fmla="val 28337"/>
                </a:avLst>
              </a:prstGeom>
              <a:no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latin typeface="Helvetica"/>
                    <a:ea typeface="Helvetica"/>
                    <a:cs typeface="Helvetica"/>
                    <a:sym typeface="Helvetica"/>
                  </a:defRPr>
                </a:lvl1pPr>
              </a:lstStyle>
              <a:p>
                <a:r>
                  <a:t>LevelDB</a:t>
                </a:r>
              </a:p>
            </p:txBody>
          </p:sp>
          <p:sp>
            <p:nvSpPr>
              <p:cNvPr id="202" name="Shape 202"/>
              <p:cNvSpPr/>
              <p:nvPr/>
            </p:nvSpPr>
            <p:spPr>
              <a:xfrm>
                <a:off x="6813892" y="355694"/>
                <a:ext cx="3092958" cy="1009163"/>
              </a:xfrm>
              <a:prstGeom prst="roundRect">
                <a:avLst>
                  <a:gd name="adj" fmla="val 28337"/>
                </a:avLst>
              </a:prstGeom>
              <a:no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200" b="1">
                    <a:latin typeface="Helvetica"/>
                    <a:ea typeface="Helvetica"/>
                    <a:cs typeface="Helvetica"/>
                    <a:sym typeface="Helvetica"/>
                  </a:defRPr>
                </a:lvl1pPr>
              </a:lstStyle>
              <a:p>
                <a:r>
                  <a:t>RocksDB</a:t>
                </a:r>
              </a:p>
            </p:txBody>
          </p:sp>
          <p:sp>
            <p:nvSpPr>
              <p:cNvPr id="203" name="Shape 203"/>
              <p:cNvSpPr/>
              <p:nvPr/>
            </p:nvSpPr>
            <p:spPr>
              <a:xfrm>
                <a:off x="10188440" y="0"/>
                <a:ext cx="3092958" cy="1364857"/>
              </a:xfrm>
              <a:prstGeom prst="roundRect">
                <a:avLst>
                  <a:gd name="adj" fmla="val 20952"/>
                </a:avLst>
              </a:prstGeom>
              <a:no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p>
                <a:pPr>
                  <a:defRPr sz="4200" b="1">
                    <a:latin typeface="Helvetica"/>
                    <a:ea typeface="Helvetica"/>
                    <a:cs typeface="Helvetica"/>
                    <a:sym typeface="Helvetica"/>
                  </a:defRPr>
                </a:pPr>
                <a:r>
                  <a:t>SQLite</a:t>
                </a:r>
              </a:p>
              <a:p>
                <a:pPr>
                  <a:defRPr sz="2800" b="1">
                    <a:latin typeface="Helvetica"/>
                    <a:ea typeface="Helvetica"/>
                    <a:cs typeface="Helvetica"/>
                    <a:sym typeface="Helvetica"/>
                  </a:defRPr>
                </a:pPr>
                <a:r>
                  <a:t>(RollBack)</a:t>
                </a:r>
              </a:p>
            </p:txBody>
          </p:sp>
          <p:sp>
            <p:nvSpPr>
              <p:cNvPr id="204" name="Shape 204"/>
              <p:cNvSpPr/>
              <p:nvPr/>
            </p:nvSpPr>
            <p:spPr>
              <a:xfrm>
                <a:off x="13525320" y="0"/>
                <a:ext cx="3092957" cy="1364857"/>
              </a:xfrm>
              <a:prstGeom prst="roundRect">
                <a:avLst>
                  <a:gd name="adj" fmla="val 20952"/>
                </a:avLst>
              </a:prstGeom>
              <a:no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p>
                <a:pPr>
                  <a:defRPr sz="4200" b="1">
                    <a:latin typeface="Helvetica"/>
                    <a:ea typeface="Helvetica"/>
                    <a:cs typeface="Helvetica"/>
                    <a:sym typeface="Helvetica"/>
                  </a:defRPr>
                </a:pPr>
                <a:r>
                  <a:t>SQLite</a:t>
                </a:r>
              </a:p>
              <a:p>
                <a:pPr>
                  <a:defRPr sz="2800" b="1">
                    <a:latin typeface="Helvetica"/>
                    <a:ea typeface="Helvetica"/>
                    <a:cs typeface="Helvetica"/>
                    <a:sym typeface="Helvetica"/>
                  </a:defRPr>
                </a:pPr>
                <a:r>
                  <a:t>(WAL)</a:t>
                </a:r>
              </a:p>
            </p:txBody>
          </p:sp>
          <p:sp>
            <p:nvSpPr>
              <p:cNvPr id="205" name="Shape 205"/>
              <p:cNvSpPr/>
              <p:nvPr/>
            </p:nvSpPr>
            <p:spPr>
              <a:xfrm>
                <a:off x="16824526" y="355694"/>
                <a:ext cx="3092958" cy="1009163"/>
              </a:xfrm>
              <a:prstGeom prst="roundRect">
                <a:avLst>
                  <a:gd name="adj" fmla="val 28337"/>
                </a:avLst>
              </a:prstGeom>
              <a:no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200" b="1">
                    <a:latin typeface="Helvetica"/>
                    <a:ea typeface="Helvetica"/>
                    <a:cs typeface="Helvetica"/>
                    <a:sym typeface="Helvetica"/>
                  </a:defRPr>
                </a:lvl1pPr>
              </a:lstStyle>
              <a:p>
                <a:r>
                  <a:t>Varmail</a:t>
                </a:r>
              </a:p>
            </p:txBody>
          </p:sp>
          <p:sp>
            <p:nvSpPr>
              <p:cNvPr id="206" name="Shape 206"/>
              <p:cNvSpPr/>
              <p:nvPr/>
            </p:nvSpPr>
            <p:spPr>
              <a:xfrm>
                <a:off x="-133759" y="407838"/>
                <a:ext cx="2167236" cy="9048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defRPr b="1">
                    <a:latin typeface="Helvetica"/>
                    <a:ea typeface="Helvetica"/>
                    <a:cs typeface="Helvetica"/>
                    <a:sym typeface="Helvetica"/>
                  </a:defRPr>
                </a:lvl1pPr>
              </a:lstStyle>
              <a:p>
                <a:r>
                  <a:t>5 apps</a:t>
                </a:r>
              </a:p>
            </p:txBody>
          </p:sp>
        </p:grpSp>
        <p:grpSp>
          <p:nvGrpSpPr>
            <p:cNvPr id="210" name="Group 210"/>
            <p:cNvGrpSpPr/>
            <p:nvPr/>
          </p:nvGrpSpPr>
          <p:grpSpPr>
            <a:xfrm>
              <a:off x="8369784" y="0"/>
              <a:ext cx="2318582" cy="1337061"/>
              <a:chOff x="0" y="0"/>
              <a:chExt cx="2318580" cy="1337060"/>
            </a:xfrm>
          </p:grpSpPr>
          <p:pic>
            <p:nvPicPr>
              <p:cNvPr id="208" name="pasted-image.png"/>
              <p:cNvPicPr>
                <a:picLocks noChangeAspect="1"/>
              </p:cNvPicPr>
              <p:nvPr/>
            </p:nvPicPr>
            <p:blipFill>
              <a:blip r:embed="rId3"/>
              <a:stretch>
                <a:fillRect/>
              </a:stretch>
            </p:blipFill>
            <p:spPr>
              <a:xfrm>
                <a:off x="439692" y="0"/>
                <a:ext cx="1439198" cy="1337061"/>
              </a:xfrm>
              <a:prstGeom prst="rect">
                <a:avLst/>
              </a:prstGeom>
              <a:ln w="12700" cap="flat">
                <a:noFill/>
                <a:miter lim="400000"/>
              </a:ln>
              <a:effectLst/>
            </p:spPr>
          </p:pic>
          <p:sp>
            <p:nvSpPr>
              <p:cNvPr id="209" name="Shape 209"/>
              <p:cNvSpPr/>
              <p:nvPr/>
            </p:nvSpPr>
            <p:spPr>
              <a:xfrm>
                <a:off x="0" y="358504"/>
                <a:ext cx="2318582" cy="74013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b">
                <a:normAutofit lnSpcReduction="10000"/>
              </a:bodyPr>
              <a:lstStyle/>
              <a:p>
                <a:pPr defTabSz="402550">
                  <a:defRPr sz="1960">
                    <a:solidFill>
                      <a:schemeClr val="accent5"/>
                    </a:solidFill>
                    <a:latin typeface="Gill Sans SemiBold"/>
                    <a:ea typeface="Gill Sans SemiBold"/>
                    <a:cs typeface="Gill Sans SemiBold"/>
                    <a:sym typeface="Gill Sans SemiBold"/>
                  </a:defRPr>
                </a:pPr>
                <a:r>
                  <a:t>for</a:t>
                </a:r>
              </a:p>
              <a:p>
                <a:pPr defTabSz="402550">
                  <a:defRPr sz="1960">
                    <a:solidFill>
                      <a:schemeClr val="accent5"/>
                    </a:solidFill>
                    <a:latin typeface="Gill Sans SemiBold"/>
                    <a:ea typeface="Gill Sans SemiBold"/>
                    <a:cs typeface="Gill Sans SemiBold"/>
                    <a:sym typeface="Gill Sans SemiBold"/>
                  </a:defRPr>
                </a:pPr>
                <a:r>
                  <a:t>SSD</a:t>
                </a:r>
              </a:p>
            </p:txBody>
          </p:sp>
        </p:grpSp>
      </p:grpSp>
      <p:grpSp>
        <p:nvGrpSpPr>
          <p:cNvPr id="234" name="Group 234"/>
          <p:cNvGrpSpPr/>
          <p:nvPr/>
        </p:nvGrpSpPr>
        <p:grpSpPr>
          <a:xfrm>
            <a:off x="306549" y="5464076"/>
            <a:ext cx="18531998" cy="2742436"/>
            <a:chOff x="-176578" y="0"/>
            <a:chExt cx="18531997" cy="2742434"/>
          </a:xfrm>
        </p:grpSpPr>
        <p:sp>
          <p:nvSpPr>
            <p:cNvPr id="212" name="Shape 212"/>
            <p:cNvSpPr/>
            <p:nvPr/>
          </p:nvSpPr>
          <p:spPr>
            <a:xfrm flipV="1">
              <a:off x="11450066" y="0"/>
              <a:ext cx="295954" cy="1729736"/>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13" name="Shape 213"/>
            <p:cNvSpPr/>
            <p:nvPr/>
          </p:nvSpPr>
          <p:spPr>
            <a:xfrm>
              <a:off x="6076913" y="1733273"/>
              <a:ext cx="3092957" cy="1009162"/>
            </a:xfrm>
            <a:prstGeom prst="roundRect">
              <a:avLst>
                <a:gd name="adj" fmla="val 28337"/>
              </a:avLst>
            </a:prstGeom>
            <a:no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latin typeface="Helvetica"/>
                  <a:ea typeface="Helvetica"/>
                  <a:cs typeface="Helvetica"/>
                  <a:sym typeface="Helvetica"/>
                </a:defRPr>
              </a:lvl1pPr>
            </a:lstStyle>
            <a:p>
              <a:r>
                <a:t>ext4</a:t>
              </a:r>
            </a:p>
          </p:txBody>
        </p:sp>
        <p:sp>
          <p:nvSpPr>
            <p:cNvPr id="214" name="Shape 214"/>
            <p:cNvSpPr/>
            <p:nvPr/>
          </p:nvSpPr>
          <p:spPr>
            <a:xfrm>
              <a:off x="9843695" y="1733273"/>
              <a:ext cx="3092958" cy="1009162"/>
            </a:xfrm>
            <a:prstGeom prst="roundRect">
              <a:avLst>
                <a:gd name="adj" fmla="val 28337"/>
              </a:avLst>
            </a:prstGeom>
            <a:no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latin typeface="Helvetica"/>
                  <a:ea typeface="Helvetica"/>
                  <a:cs typeface="Helvetica"/>
                  <a:sym typeface="Helvetica"/>
                </a:defRPr>
              </a:lvl1pPr>
            </a:lstStyle>
            <a:p>
              <a:r>
                <a:t>F2FS</a:t>
              </a:r>
            </a:p>
          </p:txBody>
        </p:sp>
        <p:sp>
          <p:nvSpPr>
            <p:cNvPr id="215" name="Shape 215"/>
            <p:cNvSpPr/>
            <p:nvPr/>
          </p:nvSpPr>
          <p:spPr>
            <a:xfrm>
              <a:off x="13610477" y="1733273"/>
              <a:ext cx="3092958" cy="1009162"/>
            </a:xfrm>
            <a:prstGeom prst="roundRect">
              <a:avLst>
                <a:gd name="adj" fmla="val 28337"/>
              </a:avLst>
            </a:prstGeom>
            <a:no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latin typeface="Helvetica"/>
                  <a:ea typeface="Helvetica"/>
                  <a:cs typeface="Helvetica"/>
                  <a:sym typeface="Helvetica"/>
                </a:defRPr>
              </a:lvl1pPr>
            </a:lstStyle>
            <a:p>
              <a:r>
                <a:t>XFS</a:t>
              </a:r>
            </a:p>
          </p:txBody>
        </p:sp>
        <p:sp>
          <p:nvSpPr>
            <p:cNvPr id="216" name="Shape 216"/>
            <p:cNvSpPr/>
            <p:nvPr/>
          </p:nvSpPr>
          <p:spPr>
            <a:xfrm flipV="1">
              <a:off x="15192166" y="0"/>
              <a:ext cx="3163253" cy="1729736"/>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17" name="Shape 217"/>
            <p:cNvSpPr/>
            <p:nvPr/>
          </p:nvSpPr>
          <p:spPr>
            <a:xfrm flipH="1" flipV="1">
              <a:off x="14934990" y="0"/>
              <a:ext cx="257176" cy="1729736"/>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18" name="Shape 218"/>
            <p:cNvSpPr/>
            <p:nvPr/>
          </p:nvSpPr>
          <p:spPr>
            <a:xfrm flipH="1" flipV="1">
              <a:off x="11746020" y="0"/>
              <a:ext cx="3446146" cy="1729736"/>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19" name="Shape 219"/>
            <p:cNvSpPr/>
            <p:nvPr/>
          </p:nvSpPr>
          <p:spPr>
            <a:xfrm flipH="1" flipV="1">
              <a:off x="5136623" y="0"/>
              <a:ext cx="10055543" cy="1729736"/>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20" name="Shape 220"/>
            <p:cNvSpPr/>
            <p:nvPr/>
          </p:nvSpPr>
          <p:spPr>
            <a:xfrm flipH="1" flipV="1">
              <a:off x="8338451" y="0"/>
              <a:ext cx="6853715" cy="1729736"/>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21" name="Shape 221"/>
            <p:cNvSpPr/>
            <p:nvPr/>
          </p:nvSpPr>
          <p:spPr>
            <a:xfrm flipV="1">
              <a:off x="11450066" y="0"/>
              <a:ext cx="6905352" cy="1729736"/>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22" name="Shape 222"/>
            <p:cNvSpPr/>
            <p:nvPr/>
          </p:nvSpPr>
          <p:spPr>
            <a:xfrm flipV="1">
              <a:off x="11450066" y="0"/>
              <a:ext cx="3484924" cy="1729736"/>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23" name="Shape 223"/>
            <p:cNvSpPr/>
            <p:nvPr/>
          </p:nvSpPr>
          <p:spPr>
            <a:xfrm flipH="1" flipV="1">
              <a:off x="5136622" y="0"/>
              <a:ext cx="6313445" cy="1729736"/>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24" name="Shape 224"/>
            <p:cNvSpPr/>
            <p:nvPr/>
          </p:nvSpPr>
          <p:spPr>
            <a:xfrm flipH="1" flipV="1">
              <a:off x="8338451" y="0"/>
              <a:ext cx="3111616" cy="1729736"/>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25" name="Shape 225"/>
            <p:cNvSpPr/>
            <p:nvPr/>
          </p:nvSpPr>
          <p:spPr>
            <a:xfrm flipV="1">
              <a:off x="7629046" y="0"/>
              <a:ext cx="10726371" cy="1729736"/>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26" name="Shape 226"/>
            <p:cNvSpPr/>
            <p:nvPr/>
          </p:nvSpPr>
          <p:spPr>
            <a:xfrm flipV="1">
              <a:off x="7629048" y="0"/>
              <a:ext cx="7305942" cy="1729736"/>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27" name="Shape 227"/>
            <p:cNvSpPr/>
            <p:nvPr/>
          </p:nvSpPr>
          <p:spPr>
            <a:xfrm flipV="1">
              <a:off x="7629047" y="0"/>
              <a:ext cx="4116973" cy="1729736"/>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28" name="Shape 228"/>
            <p:cNvSpPr/>
            <p:nvPr/>
          </p:nvSpPr>
          <p:spPr>
            <a:xfrm flipH="1" flipV="1">
              <a:off x="5136622" y="0"/>
              <a:ext cx="2492426" cy="1729736"/>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29" name="Shape 229"/>
            <p:cNvSpPr/>
            <p:nvPr/>
          </p:nvSpPr>
          <p:spPr>
            <a:xfrm flipV="1">
              <a:off x="7629048" y="0"/>
              <a:ext cx="709405" cy="1729736"/>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grpSp>
          <p:nvGrpSpPr>
            <p:cNvPr id="232" name="Group 232"/>
            <p:cNvGrpSpPr/>
            <p:nvPr/>
          </p:nvGrpSpPr>
          <p:grpSpPr>
            <a:xfrm>
              <a:off x="11645247" y="920228"/>
              <a:ext cx="2318582" cy="1337061"/>
              <a:chOff x="0" y="0"/>
              <a:chExt cx="2318580" cy="1337060"/>
            </a:xfrm>
          </p:grpSpPr>
          <p:pic>
            <p:nvPicPr>
              <p:cNvPr id="230" name="pasted-image.png"/>
              <p:cNvPicPr>
                <a:picLocks noChangeAspect="1"/>
              </p:cNvPicPr>
              <p:nvPr/>
            </p:nvPicPr>
            <p:blipFill>
              <a:blip r:embed="rId3"/>
              <a:stretch>
                <a:fillRect/>
              </a:stretch>
            </p:blipFill>
            <p:spPr>
              <a:xfrm>
                <a:off x="439692" y="0"/>
                <a:ext cx="1439198" cy="1337061"/>
              </a:xfrm>
              <a:prstGeom prst="rect">
                <a:avLst/>
              </a:prstGeom>
              <a:ln w="12700" cap="flat">
                <a:noFill/>
                <a:miter lim="400000"/>
              </a:ln>
              <a:effectLst/>
            </p:spPr>
          </p:pic>
          <p:sp>
            <p:nvSpPr>
              <p:cNvPr id="231" name="Shape 231"/>
              <p:cNvSpPr/>
              <p:nvPr/>
            </p:nvSpPr>
            <p:spPr>
              <a:xfrm>
                <a:off x="0" y="388781"/>
                <a:ext cx="2318581" cy="738092"/>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b">
                <a:normAutofit/>
              </a:bodyPr>
              <a:lstStyle/>
              <a:p>
                <a:pPr defTabSz="443626">
                  <a:defRPr sz="1944">
                    <a:solidFill>
                      <a:schemeClr val="accent5"/>
                    </a:solidFill>
                    <a:latin typeface="Gill Sans SemiBold"/>
                    <a:ea typeface="Gill Sans SemiBold"/>
                    <a:cs typeface="Gill Sans SemiBold"/>
                    <a:sym typeface="Gill Sans SemiBold"/>
                  </a:defRPr>
                </a:pPr>
                <a:r>
                  <a:t>for</a:t>
                </a:r>
              </a:p>
              <a:p>
                <a:pPr defTabSz="443626">
                  <a:defRPr sz="1944">
                    <a:solidFill>
                      <a:schemeClr val="accent5"/>
                    </a:solidFill>
                    <a:latin typeface="Gill Sans SemiBold"/>
                    <a:ea typeface="Gill Sans SemiBold"/>
                    <a:cs typeface="Gill Sans SemiBold"/>
                    <a:sym typeface="Gill Sans SemiBold"/>
                  </a:defRPr>
                </a:pPr>
                <a:r>
                  <a:t>SSD</a:t>
                </a:r>
              </a:p>
            </p:txBody>
          </p:sp>
        </p:grpSp>
        <p:sp>
          <p:nvSpPr>
            <p:cNvPr id="233" name="Shape 233"/>
            <p:cNvSpPr/>
            <p:nvPr/>
          </p:nvSpPr>
          <p:spPr>
            <a:xfrm>
              <a:off x="-176579" y="1797487"/>
              <a:ext cx="4320903" cy="9048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defRPr b="1">
                  <a:latin typeface="Helvetica"/>
                  <a:ea typeface="Helvetica"/>
                  <a:cs typeface="Helvetica"/>
                  <a:sym typeface="Helvetica"/>
                </a:defRPr>
              </a:lvl1pPr>
            </a:lstStyle>
            <a:p>
              <a:r>
                <a:t>3 file systems</a:t>
              </a:r>
            </a:p>
          </p:txBody>
        </p:sp>
      </p:grpSp>
      <p:grpSp>
        <p:nvGrpSpPr>
          <p:cNvPr id="256" name="Group 256"/>
          <p:cNvGrpSpPr/>
          <p:nvPr/>
        </p:nvGrpSpPr>
        <p:grpSpPr>
          <a:xfrm>
            <a:off x="352505" y="8222162"/>
            <a:ext cx="20100673" cy="2727550"/>
            <a:chOff x="-130621" y="0"/>
            <a:chExt cx="20100671" cy="2727548"/>
          </a:xfrm>
        </p:grpSpPr>
        <p:sp>
          <p:nvSpPr>
            <p:cNvPr id="235" name="Shape 235"/>
            <p:cNvSpPr/>
            <p:nvPr/>
          </p:nvSpPr>
          <p:spPr>
            <a:xfrm flipH="1" flipV="1">
              <a:off x="11527420" y="0"/>
              <a:ext cx="3363159" cy="1735932"/>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36" name="Shape 236"/>
            <p:cNvSpPr/>
            <p:nvPr/>
          </p:nvSpPr>
          <p:spPr>
            <a:xfrm>
              <a:off x="3447695" y="1718387"/>
              <a:ext cx="3092958" cy="1009162"/>
            </a:xfrm>
            <a:prstGeom prst="roundRect">
              <a:avLst>
                <a:gd name="adj" fmla="val 28337"/>
              </a:avLst>
            </a:prstGeom>
            <a:no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latin typeface="Helvetica"/>
                  <a:ea typeface="Helvetica"/>
                  <a:cs typeface="Helvetica"/>
                  <a:sym typeface="Helvetica"/>
                </a:defRPr>
              </a:lvl1pPr>
            </a:lstStyle>
            <a:p>
              <a:r>
                <a:t>Rule 1</a:t>
              </a:r>
            </a:p>
          </p:txBody>
        </p:sp>
        <p:sp>
          <p:nvSpPr>
            <p:cNvPr id="237" name="Shape 237"/>
            <p:cNvSpPr/>
            <p:nvPr/>
          </p:nvSpPr>
          <p:spPr>
            <a:xfrm>
              <a:off x="6805045" y="1718387"/>
              <a:ext cx="3092957" cy="1009162"/>
            </a:xfrm>
            <a:prstGeom prst="roundRect">
              <a:avLst>
                <a:gd name="adj" fmla="val 28337"/>
              </a:avLst>
            </a:prstGeom>
            <a:no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latin typeface="Helvetica"/>
                  <a:ea typeface="Helvetica"/>
                  <a:cs typeface="Helvetica"/>
                  <a:sym typeface="Helvetica"/>
                </a:defRPr>
              </a:lvl1pPr>
            </a:lstStyle>
            <a:p>
              <a:r>
                <a:t>Rule 2</a:t>
              </a:r>
            </a:p>
          </p:txBody>
        </p:sp>
        <p:sp>
          <p:nvSpPr>
            <p:cNvPr id="238" name="Shape 238"/>
            <p:cNvSpPr/>
            <p:nvPr/>
          </p:nvSpPr>
          <p:spPr>
            <a:xfrm>
              <a:off x="10162394" y="1718387"/>
              <a:ext cx="3092958" cy="1009162"/>
            </a:xfrm>
            <a:prstGeom prst="roundRect">
              <a:avLst>
                <a:gd name="adj" fmla="val 28337"/>
              </a:avLst>
            </a:prstGeom>
            <a:no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latin typeface="Helvetica"/>
                  <a:ea typeface="Helvetica"/>
                  <a:cs typeface="Helvetica"/>
                  <a:sym typeface="Helvetica"/>
                </a:defRPr>
              </a:lvl1pPr>
            </a:lstStyle>
            <a:p>
              <a:r>
                <a:t>Rule 3</a:t>
              </a:r>
            </a:p>
          </p:txBody>
        </p:sp>
        <p:sp>
          <p:nvSpPr>
            <p:cNvPr id="239" name="Shape 239"/>
            <p:cNvSpPr/>
            <p:nvPr/>
          </p:nvSpPr>
          <p:spPr>
            <a:xfrm>
              <a:off x="13519745" y="1718387"/>
              <a:ext cx="3092958" cy="1009162"/>
            </a:xfrm>
            <a:prstGeom prst="roundRect">
              <a:avLst>
                <a:gd name="adj" fmla="val 28337"/>
              </a:avLst>
            </a:prstGeom>
            <a:no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latin typeface="Helvetica"/>
                  <a:ea typeface="Helvetica"/>
                  <a:cs typeface="Helvetica"/>
                  <a:sym typeface="Helvetica"/>
                </a:defRPr>
              </a:lvl1pPr>
            </a:lstStyle>
            <a:p>
              <a:r>
                <a:t>Rule 4</a:t>
              </a:r>
            </a:p>
          </p:txBody>
        </p:sp>
        <p:sp>
          <p:nvSpPr>
            <p:cNvPr id="240" name="Shape 240"/>
            <p:cNvSpPr/>
            <p:nvPr/>
          </p:nvSpPr>
          <p:spPr>
            <a:xfrm>
              <a:off x="16877093" y="1718387"/>
              <a:ext cx="3092958" cy="1009162"/>
            </a:xfrm>
            <a:prstGeom prst="roundRect">
              <a:avLst>
                <a:gd name="adj" fmla="val 28337"/>
              </a:avLst>
            </a:prstGeom>
            <a:no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latin typeface="Helvetica"/>
                  <a:ea typeface="Helvetica"/>
                  <a:cs typeface="Helvetica"/>
                  <a:sym typeface="Helvetica"/>
                </a:defRPr>
              </a:lvl1pPr>
            </a:lstStyle>
            <a:p>
              <a:r>
                <a:t>Rule 5</a:t>
              </a:r>
            </a:p>
          </p:txBody>
        </p:sp>
        <p:sp>
          <p:nvSpPr>
            <p:cNvPr id="241" name="Shape 241"/>
            <p:cNvSpPr/>
            <p:nvPr/>
          </p:nvSpPr>
          <p:spPr>
            <a:xfrm flipV="1">
              <a:off x="5098045" y="0"/>
              <a:ext cx="2738915" cy="1735932"/>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42" name="Shape 242"/>
            <p:cNvSpPr/>
            <p:nvPr/>
          </p:nvSpPr>
          <p:spPr>
            <a:xfrm flipV="1">
              <a:off x="5098046" y="0"/>
              <a:ext cx="6429376" cy="1735932"/>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43" name="Shape 243"/>
            <p:cNvSpPr/>
            <p:nvPr/>
          </p:nvSpPr>
          <p:spPr>
            <a:xfrm flipV="1">
              <a:off x="5098045" y="0"/>
              <a:ext cx="10094120" cy="1735932"/>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44" name="Shape 244"/>
            <p:cNvSpPr/>
            <p:nvPr/>
          </p:nvSpPr>
          <p:spPr>
            <a:xfrm flipH="1" flipV="1">
              <a:off x="7836960" y="407"/>
              <a:ext cx="392697" cy="1735932"/>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45" name="Shape 245"/>
            <p:cNvSpPr/>
            <p:nvPr/>
          </p:nvSpPr>
          <p:spPr>
            <a:xfrm flipV="1">
              <a:off x="8229657" y="407"/>
              <a:ext cx="3297765" cy="1735932"/>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46" name="Shape 246"/>
            <p:cNvSpPr/>
            <p:nvPr/>
          </p:nvSpPr>
          <p:spPr>
            <a:xfrm flipV="1">
              <a:off x="8229657" y="407"/>
              <a:ext cx="6962509" cy="1735932"/>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47" name="Shape 247"/>
            <p:cNvSpPr/>
            <p:nvPr/>
          </p:nvSpPr>
          <p:spPr>
            <a:xfrm flipH="1" flipV="1">
              <a:off x="7836960" y="3929"/>
              <a:ext cx="3794371" cy="1735932"/>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48" name="Shape 248"/>
            <p:cNvSpPr/>
            <p:nvPr/>
          </p:nvSpPr>
          <p:spPr>
            <a:xfrm flipH="1" flipV="1">
              <a:off x="11527421" y="3929"/>
              <a:ext cx="103911" cy="1735932"/>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49" name="Shape 249"/>
            <p:cNvSpPr/>
            <p:nvPr/>
          </p:nvSpPr>
          <p:spPr>
            <a:xfrm flipV="1">
              <a:off x="11631330" y="3929"/>
              <a:ext cx="3560835" cy="1735932"/>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50" name="Shape 250"/>
            <p:cNvSpPr/>
            <p:nvPr/>
          </p:nvSpPr>
          <p:spPr>
            <a:xfrm flipH="1" flipV="1">
              <a:off x="7836960" y="-1"/>
              <a:ext cx="7053618" cy="1735933"/>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51" name="Shape 251"/>
            <p:cNvSpPr/>
            <p:nvPr/>
          </p:nvSpPr>
          <p:spPr>
            <a:xfrm flipV="1">
              <a:off x="14890580" y="0"/>
              <a:ext cx="301588" cy="1735932"/>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52" name="Shape 252"/>
            <p:cNvSpPr/>
            <p:nvPr/>
          </p:nvSpPr>
          <p:spPr>
            <a:xfrm flipH="1" flipV="1">
              <a:off x="7836960" y="1244"/>
              <a:ext cx="10580463" cy="1735932"/>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53" name="Shape 253"/>
            <p:cNvSpPr/>
            <p:nvPr/>
          </p:nvSpPr>
          <p:spPr>
            <a:xfrm flipH="1" flipV="1">
              <a:off x="11527421" y="1244"/>
              <a:ext cx="6890003" cy="1735932"/>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54" name="Shape 254"/>
            <p:cNvSpPr/>
            <p:nvPr/>
          </p:nvSpPr>
          <p:spPr>
            <a:xfrm flipH="1" flipV="1">
              <a:off x="15192165" y="1244"/>
              <a:ext cx="3225260" cy="1735932"/>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255" name="Shape 255"/>
            <p:cNvSpPr/>
            <p:nvPr/>
          </p:nvSpPr>
          <p:spPr>
            <a:xfrm>
              <a:off x="-130622" y="1770530"/>
              <a:ext cx="2766270" cy="9048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defRPr b="1">
                  <a:latin typeface="Helvetica"/>
                  <a:ea typeface="Helvetica"/>
                  <a:cs typeface="Helvetica"/>
                  <a:sym typeface="Helvetica"/>
                </a:defRPr>
              </a:lvl1pPr>
            </a:lstStyle>
            <a:p>
              <a:r>
                <a:t>Contract</a:t>
              </a:r>
            </a:p>
          </p:txBody>
        </p:sp>
      </p:grpSp>
      <p:sp>
        <p:nvSpPr>
          <p:cNvPr id="257" name="Shape 257"/>
          <p:cNvSpPr/>
          <p:nvPr/>
        </p:nvSpPr>
        <p:spPr>
          <a:xfrm>
            <a:off x="10252681" y="3923129"/>
            <a:ext cx="7001886" cy="7284078"/>
          </a:xfrm>
          <a:custGeom>
            <a:avLst/>
            <a:gdLst/>
            <a:ahLst/>
            <a:cxnLst>
              <a:cxn ang="0">
                <a:pos x="wd2" y="hd2"/>
              </a:cxn>
              <a:cxn ang="5400000">
                <a:pos x="wd2" y="hd2"/>
              </a:cxn>
              <a:cxn ang="10800000">
                <a:pos x="wd2" y="hd2"/>
              </a:cxn>
              <a:cxn ang="16200000">
                <a:pos x="wd2" y="hd2"/>
              </a:cxn>
            </a:cxnLst>
            <a:rect l="0" t="0" r="r" b="b"/>
            <a:pathLst>
              <a:path w="21600" h="21600" extrusionOk="0">
                <a:moveTo>
                  <a:pt x="982" y="0"/>
                </a:moveTo>
                <a:lnTo>
                  <a:pt x="11160" y="0"/>
                </a:lnTo>
                <a:lnTo>
                  <a:pt x="11160" y="5116"/>
                </a:lnTo>
                <a:lnTo>
                  <a:pt x="10170" y="9155"/>
                </a:lnTo>
                <a:lnTo>
                  <a:pt x="10170" y="13444"/>
                </a:lnTo>
                <a:lnTo>
                  <a:pt x="21600" y="17477"/>
                </a:lnTo>
                <a:lnTo>
                  <a:pt x="21600" y="21600"/>
                </a:lnTo>
                <a:lnTo>
                  <a:pt x="11346" y="21600"/>
                </a:lnTo>
                <a:cubicBezTo>
                  <a:pt x="11346" y="20924"/>
                  <a:pt x="11346" y="20248"/>
                  <a:pt x="11346" y="19572"/>
                </a:cubicBezTo>
                <a:cubicBezTo>
                  <a:pt x="11346" y="18896"/>
                  <a:pt x="11346" y="18220"/>
                  <a:pt x="11346" y="17544"/>
                </a:cubicBezTo>
                <a:lnTo>
                  <a:pt x="0" y="13599"/>
                </a:lnTo>
                <a:lnTo>
                  <a:pt x="0" y="9314"/>
                </a:lnTo>
                <a:lnTo>
                  <a:pt x="1009" y="4873"/>
                </a:lnTo>
                <a:lnTo>
                  <a:pt x="982" y="0"/>
                </a:lnTo>
                <a:close/>
              </a:path>
            </a:pathLst>
          </a:custGeom>
          <a:solidFill>
            <a:schemeClr val="accent5">
              <a:hueOff val="-444211"/>
              <a:satOff val="-14915"/>
              <a:lumOff val="22857"/>
              <a:alpha val="43006"/>
            </a:schemeClr>
          </a:solidFill>
          <a:ln w="12700">
            <a:miter lim="400000"/>
          </a:ln>
        </p:spPr>
        <p:txBody>
          <a:bodyPr lIns="71437" tIns="71437" rIns="71437" bIns="71437" anchor="ctr"/>
          <a:lstStyle/>
          <a:p>
            <a:pPr>
              <a:defRPr sz="3200"/>
            </a:pPr>
            <a:endParaRPr/>
          </a:p>
        </p:txBody>
      </p:sp>
    </p:spTree>
    <p:extLst>
      <p:ext uri="{BB962C8B-B14F-4D97-AF65-F5344CB8AC3E}">
        <p14:creationId xmlns:p14="http://schemas.microsoft.com/office/powerpoint/2010/main" val="2350380647"/>
      </p:ext>
    </p:extLst>
  </p:cSld>
  <p:clrMapOvr>
    <a:masterClrMapping/>
  </p:clrMapOvr>
  <p:transition spd="slow"/>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2" name="Shape 872"/>
          <p:cNvSpPr>
            <a:spLocks noGrp="1"/>
          </p:cNvSpPr>
          <p:nvPr>
            <p:ph type="title"/>
          </p:nvPr>
        </p:nvSpPr>
        <p:spPr>
          <a:prstGeom prst="rect">
            <a:avLst/>
          </a:prstGeom>
        </p:spPr>
        <p:txBody>
          <a:bodyPr>
            <a:normAutofit fontScale="90000"/>
          </a:bodyPr>
          <a:lstStyle>
            <a:lvl1pPr defTabSz="599717">
              <a:defRPr sz="8176"/>
            </a:lvl1pPr>
          </a:lstStyle>
          <a:p>
            <a:r>
              <a:t>We conduct vertical analysis to find violations of SSD contract.</a:t>
            </a:r>
          </a:p>
        </p:txBody>
      </p:sp>
      <p:grpSp>
        <p:nvGrpSpPr>
          <p:cNvPr id="875" name="Group 875"/>
          <p:cNvGrpSpPr/>
          <p:nvPr/>
        </p:nvGrpSpPr>
        <p:grpSpPr>
          <a:xfrm>
            <a:off x="8221709" y="8541192"/>
            <a:ext cx="3949145" cy="777876"/>
            <a:chOff x="-3390836" y="1483100"/>
            <a:chExt cx="3949144" cy="777875"/>
          </a:xfrm>
        </p:grpSpPr>
        <p:sp>
          <p:nvSpPr>
            <p:cNvPr id="873" name="Shape 873"/>
            <p:cNvSpPr/>
            <p:nvPr/>
          </p:nvSpPr>
          <p:spPr>
            <a:xfrm>
              <a:off x="-3390837" y="1872037"/>
              <a:ext cx="748305" cy="1"/>
            </a:xfrm>
            <a:prstGeom prst="line">
              <a:avLst/>
            </a:prstGeom>
            <a:noFill/>
            <a:ln w="1016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sp>
          <p:nvSpPr>
            <p:cNvPr id="874" name="Shape 874"/>
            <p:cNvSpPr/>
            <p:nvPr/>
          </p:nvSpPr>
          <p:spPr>
            <a:xfrm>
              <a:off x="-2592173" y="1483100"/>
              <a:ext cx="3150481" cy="7778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200" b="1">
                  <a:latin typeface="Helvetica"/>
                  <a:ea typeface="Helvetica"/>
                  <a:cs typeface="Helvetica"/>
                  <a:sym typeface="Helvetica"/>
                </a:defRPr>
              </a:lvl1pPr>
            </a:lstStyle>
            <a:p>
              <a:r>
                <a:t>Block Trace</a:t>
              </a:r>
            </a:p>
          </p:txBody>
        </p:sp>
      </p:grpSp>
      <p:grpSp>
        <p:nvGrpSpPr>
          <p:cNvPr id="878" name="Group 878"/>
          <p:cNvGrpSpPr/>
          <p:nvPr/>
        </p:nvGrpSpPr>
        <p:grpSpPr>
          <a:xfrm>
            <a:off x="9283641" y="6136876"/>
            <a:ext cx="9369058" cy="3736872"/>
            <a:chOff x="-4964670" y="-124042"/>
            <a:chExt cx="9369056" cy="3736871"/>
          </a:xfrm>
        </p:grpSpPr>
        <p:sp>
          <p:nvSpPr>
            <p:cNvPr id="896" name="Shape 896"/>
            <p:cNvSpPr/>
            <p:nvPr/>
          </p:nvSpPr>
          <p:spPr>
            <a:xfrm>
              <a:off x="-4964671" y="-124043"/>
              <a:ext cx="9369058" cy="3736873"/>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8485" y="8219"/>
                    <a:pt x="11285" y="1019"/>
                    <a:pt x="0" y="0"/>
                  </a:cubicBezTo>
                </a:path>
              </a:pathLst>
            </a:custGeom>
            <a:noFill/>
            <a:ln w="88900" cap="flat">
              <a:solidFill>
                <a:srgbClr val="000000"/>
              </a:solidFill>
              <a:prstDash val="solid"/>
              <a:miter lim="400000"/>
              <a:tailEnd type="triangle" w="med" len="med"/>
            </a:ln>
            <a:effectLst/>
          </p:spPr>
          <p:txBody>
            <a:bodyPr/>
            <a:lstStyle/>
            <a:p>
              <a:endParaRPr/>
            </a:p>
          </p:txBody>
        </p:sp>
        <p:sp>
          <p:nvSpPr>
            <p:cNvPr id="877" name="Shape 877"/>
            <p:cNvSpPr/>
            <p:nvPr/>
          </p:nvSpPr>
          <p:spPr>
            <a:xfrm>
              <a:off x="940452" y="106821"/>
              <a:ext cx="3119228" cy="7778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200" b="1">
                  <a:latin typeface="Helvetica"/>
                  <a:ea typeface="Helvetica"/>
                  <a:cs typeface="Helvetica"/>
                  <a:sym typeface="Helvetica"/>
                </a:defRPr>
              </a:lvl1pPr>
            </a:lstStyle>
            <a:p>
              <a:r>
                <a:t>Root Cause</a:t>
              </a:r>
            </a:p>
          </p:txBody>
        </p:sp>
      </p:grpSp>
      <p:grpSp>
        <p:nvGrpSpPr>
          <p:cNvPr id="881" name="Group 881"/>
          <p:cNvGrpSpPr/>
          <p:nvPr/>
        </p:nvGrpSpPr>
        <p:grpSpPr>
          <a:xfrm>
            <a:off x="8959553" y="9497739"/>
            <a:ext cx="3621781" cy="2513012"/>
            <a:chOff x="-923594" y="-268630"/>
            <a:chExt cx="3621780" cy="2513011"/>
          </a:xfrm>
        </p:grpSpPr>
        <p:sp>
          <p:nvSpPr>
            <p:cNvPr id="879" name="Shape 879"/>
            <p:cNvSpPr/>
            <p:nvPr/>
          </p:nvSpPr>
          <p:spPr>
            <a:xfrm>
              <a:off x="-923595" y="669690"/>
              <a:ext cx="3621781" cy="1574692"/>
            </a:xfrm>
            <a:prstGeom prst="roundRect">
              <a:avLst>
                <a:gd name="adj" fmla="val 21265"/>
              </a:avLst>
            </a:prstGeom>
            <a:no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p>
              <a:pPr>
                <a:defRPr sz="3200" b="1">
                  <a:latin typeface="Helvetica"/>
                  <a:ea typeface="Helvetica"/>
                  <a:cs typeface="Helvetica"/>
                  <a:sym typeface="Helvetica"/>
                </a:defRPr>
              </a:pPr>
              <a:r>
                <a:t>SSD Simulator: </a:t>
              </a:r>
              <a:r>
                <a:rPr i="1"/>
                <a:t>WiscSim</a:t>
              </a:r>
            </a:p>
          </p:txBody>
        </p:sp>
        <p:sp>
          <p:nvSpPr>
            <p:cNvPr id="880" name="Shape 880"/>
            <p:cNvSpPr/>
            <p:nvPr/>
          </p:nvSpPr>
          <p:spPr>
            <a:xfrm flipH="1">
              <a:off x="887295" y="-268631"/>
              <a:ext cx="1" cy="835874"/>
            </a:xfrm>
            <a:prstGeom prst="line">
              <a:avLst/>
            </a:prstGeom>
            <a:noFill/>
            <a:ln w="1016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grpSp>
        <p:nvGrpSpPr>
          <p:cNvPr id="887" name="Group 887"/>
          <p:cNvGrpSpPr/>
          <p:nvPr/>
        </p:nvGrpSpPr>
        <p:grpSpPr>
          <a:xfrm>
            <a:off x="4610885" y="4409016"/>
            <a:ext cx="3621782" cy="6551997"/>
            <a:chOff x="0" y="0"/>
            <a:chExt cx="3621780" cy="6551996"/>
          </a:xfrm>
        </p:grpSpPr>
        <p:sp>
          <p:nvSpPr>
            <p:cNvPr id="882" name="Shape 882"/>
            <p:cNvSpPr/>
            <p:nvPr/>
          </p:nvSpPr>
          <p:spPr>
            <a:xfrm>
              <a:off x="0" y="0"/>
              <a:ext cx="3621781" cy="1574691"/>
            </a:xfrm>
            <a:prstGeom prst="roundRect">
              <a:avLst>
                <a:gd name="adj" fmla="val 21265"/>
              </a:avLst>
            </a:prstGeom>
            <a:no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6400" b="1">
                  <a:latin typeface="Helvetica"/>
                  <a:ea typeface="Helvetica"/>
                  <a:cs typeface="Helvetica"/>
                  <a:sym typeface="Helvetica"/>
                </a:defRPr>
              </a:lvl1pPr>
            </a:lstStyle>
            <a:p>
              <a:r>
                <a:t>App</a:t>
              </a:r>
            </a:p>
          </p:txBody>
        </p:sp>
        <p:sp>
          <p:nvSpPr>
            <p:cNvPr id="883" name="Shape 883"/>
            <p:cNvSpPr/>
            <p:nvPr/>
          </p:nvSpPr>
          <p:spPr>
            <a:xfrm>
              <a:off x="0" y="2334365"/>
              <a:ext cx="3621781" cy="1574691"/>
            </a:xfrm>
            <a:prstGeom prst="roundRect">
              <a:avLst>
                <a:gd name="adj" fmla="val 21265"/>
              </a:avLst>
            </a:prstGeom>
            <a:no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6400" b="1">
                  <a:latin typeface="Helvetica"/>
                  <a:ea typeface="Helvetica"/>
                  <a:cs typeface="Helvetica"/>
                  <a:sym typeface="Helvetica"/>
                </a:defRPr>
              </a:lvl1pPr>
            </a:lstStyle>
            <a:p>
              <a:r>
                <a:t>FS</a:t>
              </a:r>
            </a:p>
          </p:txBody>
        </p:sp>
        <p:sp>
          <p:nvSpPr>
            <p:cNvPr id="884" name="Shape 884"/>
            <p:cNvSpPr/>
            <p:nvPr/>
          </p:nvSpPr>
          <p:spPr>
            <a:xfrm>
              <a:off x="1495771" y="1330640"/>
              <a:ext cx="630238" cy="11207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defRPr sz="6400" b="1">
                  <a:latin typeface="Helvetica"/>
                  <a:ea typeface="Helvetica"/>
                  <a:cs typeface="Helvetica"/>
                  <a:sym typeface="Helvetica"/>
                </a:defRPr>
              </a:lvl1pPr>
            </a:lstStyle>
            <a:p>
              <a:r>
                <a:t>+</a:t>
              </a:r>
            </a:p>
          </p:txBody>
        </p:sp>
        <p:sp>
          <p:nvSpPr>
            <p:cNvPr id="885" name="Shape 885"/>
            <p:cNvSpPr/>
            <p:nvPr/>
          </p:nvSpPr>
          <p:spPr>
            <a:xfrm>
              <a:off x="0" y="4977306"/>
              <a:ext cx="3621781" cy="1574691"/>
            </a:xfrm>
            <a:prstGeom prst="roundRect">
              <a:avLst>
                <a:gd name="adj" fmla="val 21265"/>
              </a:avLst>
            </a:prstGeom>
            <a:no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6400" b="1">
                  <a:latin typeface="Helvetica"/>
                  <a:ea typeface="Helvetica"/>
                  <a:cs typeface="Helvetica"/>
                  <a:sym typeface="Helvetica"/>
                </a:defRPr>
              </a:lvl1pPr>
            </a:lstStyle>
            <a:p>
              <a:r>
                <a:t>SSD</a:t>
              </a:r>
            </a:p>
          </p:txBody>
        </p:sp>
        <p:sp>
          <p:nvSpPr>
            <p:cNvPr id="886" name="Shape 886"/>
            <p:cNvSpPr/>
            <p:nvPr/>
          </p:nvSpPr>
          <p:spPr>
            <a:xfrm flipH="1">
              <a:off x="1810890" y="3885080"/>
              <a:ext cx="1" cy="1125142"/>
            </a:xfrm>
            <a:prstGeom prst="line">
              <a:avLst/>
            </a:prstGeom>
            <a:noFill/>
            <a:ln w="101600" cap="flat">
              <a:solidFill>
                <a:srgbClr val="000000"/>
              </a:solidFill>
              <a:prstDash val="solid"/>
              <a:miter lim="400000"/>
              <a:headEnd type="triangle" w="med" len="med"/>
              <a:tailEnd type="triangle" w="med" len="med"/>
            </a:ln>
            <a:effectLst/>
          </p:spPr>
          <p:txBody>
            <a:bodyPr wrap="square" lIns="71437" tIns="71437" rIns="71437" bIns="71437" numCol="1" anchor="ctr">
              <a:noAutofit/>
            </a:bodyPr>
            <a:lstStyle/>
            <a:p>
              <a:pPr>
                <a:defRPr sz="3200"/>
              </a:pPr>
              <a:endParaRPr/>
            </a:p>
          </p:txBody>
        </p:sp>
      </p:grpSp>
      <p:grpSp>
        <p:nvGrpSpPr>
          <p:cNvPr id="895" name="Group 895"/>
          <p:cNvGrpSpPr/>
          <p:nvPr/>
        </p:nvGrpSpPr>
        <p:grpSpPr>
          <a:xfrm>
            <a:off x="12722356" y="8972269"/>
            <a:ext cx="8186299" cy="2242489"/>
            <a:chOff x="0" y="0"/>
            <a:chExt cx="8186298" cy="2242488"/>
          </a:xfrm>
        </p:grpSpPr>
        <p:grpSp>
          <p:nvGrpSpPr>
            <p:cNvPr id="892" name="Group 892"/>
            <p:cNvGrpSpPr/>
            <p:nvPr/>
          </p:nvGrpSpPr>
          <p:grpSpPr>
            <a:xfrm>
              <a:off x="896399" y="0"/>
              <a:ext cx="7289900" cy="1859570"/>
              <a:chOff x="0" y="0"/>
              <a:chExt cx="7289898" cy="1859569"/>
            </a:xfrm>
          </p:grpSpPr>
          <p:grpSp>
            <p:nvGrpSpPr>
              <p:cNvPr id="890" name="Group 890"/>
              <p:cNvGrpSpPr/>
              <p:nvPr/>
            </p:nvGrpSpPr>
            <p:grpSpPr>
              <a:xfrm>
                <a:off x="0" y="1081694"/>
                <a:ext cx="7289899" cy="777876"/>
                <a:chOff x="173505" y="520251"/>
                <a:chExt cx="7289898" cy="777875"/>
              </a:xfrm>
            </p:grpSpPr>
            <p:sp>
              <p:nvSpPr>
                <p:cNvPr id="888" name="Shape 888"/>
                <p:cNvSpPr/>
                <p:nvPr/>
              </p:nvSpPr>
              <p:spPr>
                <a:xfrm>
                  <a:off x="173505" y="909188"/>
                  <a:ext cx="3115129" cy="1"/>
                </a:xfrm>
                <a:prstGeom prst="line">
                  <a:avLst/>
                </a:prstGeom>
                <a:noFill/>
                <a:ln w="1016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sp>
              <p:nvSpPr>
                <p:cNvPr id="889" name="Shape 889"/>
                <p:cNvSpPr/>
                <p:nvPr/>
              </p:nvSpPr>
              <p:spPr>
                <a:xfrm>
                  <a:off x="3484955" y="520251"/>
                  <a:ext cx="3978450" cy="7778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200" b="1">
                      <a:latin typeface="Helvetica"/>
                      <a:ea typeface="Helvetica"/>
                      <a:cs typeface="Helvetica"/>
                      <a:sym typeface="Helvetica"/>
                    </a:defRPr>
                  </a:lvl1pPr>
                </a:lstStyle>
                <a:p>
                  <a:r>
                    <a:t>Rule violation?</a:t>
                  </a:r>
                </a:p>
              </p:txBody>
            </p:sp>
          </p:grpSp>
          <p:sp>
            <p:nvSpPr>
              <p:cNvPr id="891" name="Shape 891"/>
              <p:cNvSpPr/>
              <p:nvPr/>
            </p:nvSpPr>
            <p:spPr>
              <a:xfrm>
                <a:off x="56918" y="-1"/>
                <a:ext cx="2853049" cy="14128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p>
                <a:pPr>
                  <a:defRPr sz="4200" b="1">
                    <a:latin typeface="Helvetica"/>
                    <a:ea typeface="Helvetica"/>
                    <a:cs typeface="Helvetica"/>
                    <a:sym typeface="Helvetica"/>
                  </a:defRPr>
                </a:pPr>
                <a:r>
                  <a:t>Analyzer: </a:t>
                </a:r>
              </a:p>
              <a:p>
                <a:pPr>
                  <a:defRPr sz="4200" b="1">
                    <a:latin typeface="Helvetica"/>
                    <a:ea typeface="Helvetica"/>
                    <a:cs typeface="Helvetica"/>
                    <a:sym typeface="Helvetica"/>
                  </a:defRPr>
                </a:pPr>
                <a:r>
                  <a:rPr i="1"/>
                  <a:t>WiscSee</a:t>
                </a:r>
              </a:p>
            </p:txBody>
          </p:sp>
        </p:grpSp>
        <p:sp>
          <p:nvSpPr>
            <p:cNvPr id="893" name="Shape 893"/>
            <p:cNvSpPr/>
            <p:nvPr/>
          </p:nvSpPr>
          <p:spPr>
            <a:xfrm flipV="1">
              <a:off x="24671" y="1500534"/>
              <a:ext cx="741955" cy="741955"/>
            </a:xfrm>
            <a:prstGeom prst="line">
              <a:avLst/>
            </a:prstGeom>
            <a:noFill/>
            <a:ln w="1016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sp>
          <p:nvSpPr>
            <p:cNvPr id="894" name="Shape 894"/>
            <p:cNvSpPr/>
            <p:nvPr/>
          </p:nvSpPr>
          <p:spPr>
            <a:xfrm>
              <a:off x="-1" y="552096"/>
              <a:ext cx="791299" cy="791298"/>
            </a:xfrm>
            <a:prstGeom prst="line">
              <a:avLst/>
            </a:prstGeom>
            <a:noFill/>
            <a:ln w="1016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88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87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88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89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8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5" grpId="2" animBg="1" advAuto="0"/>
      <p:bldP spid="878" grpId="5" animBg="1" advAuto="0"/>
      <p:bldP spid="881" grpId="3" animBg="1" advAuto="0"/>
      <p:bldP spid="887" grpId="1" animBg="1" advAuto="0"/>
      <p:bldP spid="895" grpId="4"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 name="Shape 273"/>
          <p:cNvSpPr>
            <a:spLocks noGrp="1"/>
          </p:cNvSpPr>
          <p:nvPr>
            <p:ph type="title"/>
          </p:nvPr>
        </p:nvSpPr>
        <p:spPr>
          <a:xfrm>
            <a:off x="3201555" y="140907"/>
            <a:ext cx="17624700" cy="3036095"/>
          </a:xfrm>
          <a:prstGeom prst="rect">
            <a:avLst/>
          </a:prstGeom>
        </p:spPr>
        <p:txBody>
          <a:bodyPr/>
          <a:lstStyle/>
          <a:p>
            <a:r>
              <a:t>SSD Background</a:t>
            </a:r>
          </a:p>
        </p:txBody>
      </p:sp>
      <p:sp>
        <p:nvSpPr>
          <p:cNvPr id="274" name="Shape 274"/>
          <p:cNvSpPr/>
          <p:nvPr/>
        </p:nvSpPr>
        <p:spPr>
          <a:xfrm>
            <a:off x="3449797" y="9116733"/>
            <a:ext cx="969375" cy="959673"/>
          </a:xfrm>
          <a:prstGeom prst="roundRect">
            <a:avLst>
              <a:gd name="adj" fmla="val 13293"/>
            </a:avLst>
          </a:prstGeom>
          <a:solidFill>
            <a:srgbClr val="000000"/>
          </a:solidFill>
          <a:ln w="63500">
            <a:solidFill>
              <a:srgbClr val="000000"/>
            </a:solidFill>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600" b="1">
                <a:solidFill>
                  <a:srgbClr val="FFFFFF"/>
                </a:solidFill>
                <a:latin typeface="Helvetica"/>
                <a:ea typeface="Helvetica"/>
                <a:cs typeface="Helvetica"/>
                <a:sym typeface="Helvetica"/>
              </a:defRPr>
            </a:lvl1pPr>
          </a:lstStyle>
          <a:p>
            <a:r>
              <a:t>P</a:t>
            </a:r>
          </a:p>
        </p:txBody>
      </p:sp>
      <p:grpSp>
        <p:nvGrpSpPr>
          <p:cNvPr id="280" name="Group 280"/>
          <p:cNvGrpSpPr/>
          <p:nvPr/>
        </p:nvGrpSpPr>
        <p:grpSpPr>
          <a:xfrm>
            <a:off x="3061266" y="7879218"/>
            <a:ext cx="1746437" cy="5292162"/>
            <a:chOff x="0" y="0"/>
            <a:chExt cx="1746436" cy="5292161"/>
          </a:xfrm>
        </p:grpSpPr>
        <p:sp>
          <p:nvSpPr>
            <p:cNvPr id="275" name="Shape 275"/>
            <p:cNvSpPr/>
            <p:nvPr/>
          </p:nvSpPr>
          <p:spPr>
            <a:xfrm>
              <a:off x="388530" y="2314371"/>
              <a:ext cx="969375" cy="959673"/>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276" name="Shape 276"/>
            <p:cNvSpPr/>
            <p:nvPr/>
          </p:nvSpPr>
          <p:spPr>
            <a:xfrm>
              <a:off x="388530" y="3391228"/>
              <a:ext cx="969375" cy="959673"/>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277" name="Shape 277"/>
            <p:cNvSpPr/>
            <p:nvPr/>
          </p:nvSpPr>
          <p:spPr>
            <a:xfrm>
              <a:off x="239851" y="858604"/>
              <a:ext cx="1266734" cy="4433558"/>
            </a:xfrm>
            <a:prstGeom prst="roundRect">
              <a:avLst>
                <a:gd name="adj" fmla="val 2114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200"/>
              </a:pPr>
              <a:endParaRPr/>
            </a:p>
          </p:txBody>
        </p:sp>
        <p:sp>
          <p:nvSpPr>
            <p:cNvPr id="278" name="Shape 278"/>
            <p:cNvSpPr/>
            <p:nvPr/>
          </p:nvSpPr>
          <p:spPr>
            <a:xfrm>
              <a:off x="-1" y="-1"/>
              <a:ext cx="1746438"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Block</a:t>
              </a:r>
            </a:p>
          </p:txBody>
        </p:sp>
        <p:sp>
          <p:nvSpPr>
            <p:cNvPr id="279" name="Shape 279"/>
            <p:cNvSpPr/>
            <p:nvPr/>
          </p:nvSpPr>
          <p:spPr>
            <a:xfrm>
              <a:off x="503330" y="4315741"/>
              <a:ext cx="739776"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a:t>
              </a:r>
            </a:p>
          </p:txBody>
        </p:sp>
      </p:grpSp>
      <p:grpSp>
        <p:nvGrpSpPr>
          <p:cNvPr id="294" name="Group 294"/>
          <p:cNvGrpSpPr/>
          <p:nvPr/>
        </p:nvGrpSpPr>
        <p:grpSpPr>
          <a:xfrm>
            <a:off x="4791719" y="8709698"/>
            <a:ext cx="3664731" cy="4433558"/>
            <a:chOff x="0" y="0"/>
            <a:chExt cx="3664729" cy="4433556"/>
          </a:xfrm>
        </p:grpSpPr>
        <p:grpSp>
          <p:nvGrpSpPr>
            <p:cNvPr id="286" name="Group 286"/>
            <p:cNvGrpSpPr/>
            <p:nvPr/>
          </p:nvGrpSpPr>
          <p:grpSpPr>
            <a:xfrm>
              <a:off x="0" y="0"/>
              <a:ext cx="1266734" cy="4433557"/>
              <a:chOff x="0" y="0"/>
              <a:chExt cx="1266733" cy="4433556"/>
            </a:xfrm>
          </p:grpSpPr>
          <p:sp>
            <p:nvSpPr>
              <p:cNvPr id="281" name="Shape 281"/>
              <p:cNvSpPr/>
              <p:nvPr/>
            </p:nvSpPr>
            <p:spPr>
              <a:xfrm>
                <a:off x="148679" y="378910"/>
                <a:ext cx="969374" cy="959672"/>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282" name="Shape 282"/>
              <p:cNvSpPr/>
              <p:nvPr/>
            </p:nvSpPr>
            <p:spPr>
              <a:xfrm>
                <a:off x="148679" y="1455766"/>
                <a:ext cx="969374" cy="959673"/>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283" name="Shape 283"/>
              <p:cNvSpPr/>
              <p:nvPr/>
            </p:nvSpPr>
            <p:spPr>
              <a:xfrm>
                <a:off x="148679" y="2532623"/>
                <a:ext cx="969374" cy="959673"/>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284" name="Shape 284"/>
              <p:cNvSpPr/>
              <p:nvPr/>
            </p:nvSpPr>
            <p:spPr>
              <a:xfrm>
                <a:off x="0" y="0"/>
                <a:ext cx="1266734" cy="4433557"/>
              </a:xfrm>
              <a:prstGeom prst="roundRect">
                <a:avLst>
                  <a:gd name="adj" fmla="val 2114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200"/>
                </a:pPr>
                <a:endParaRPr/>
              </a:p>
            </p:txBody>
          </p:sp>
          <p:sp>
            <p:nvSpPr>
              <p:cNvPr id="285" name="Shape 285"/>
              <p:cNvSpPr/>
              <p:nvPr/>
            </p:nvSpPr>
            <p:spPr>
              <a:xfrm>
                <a:off x="263479" y="3457137"/>
                <a:ext cx="739776"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a:t>
                </a:r>
              </a:p>
            </p:txBody>
          </p:sp>
        </p:grpSp>
        <p:grpSp>
          <p:nvGrpSpPr>
            <p:cNvPr id="292" name="Group 292"/>
            <p:cNvGrpSpPr/>
            <p:nvPr/>
          </p:nvGrpSpPr>
          <p:grpSpPr>
            <a:xfrm>
              <a:off x="1462477" y="0"/>
              <a:ext cx="1266734" cy="4433557"/>
              <a:chOff x="0" y="0"/>
              <a:chExt cx="1266733" cy="4433556"/>
            </a:xfrm>
          </p:grpSpPr>
          <p:sp>
            <p:nvSpPr>
              <p:cNvPr id="287" name="Shape 287"/>
              <p:cNvSpPr/>
              <p:nvPr/>
            </p:nvSpPr>
            <p:spPr>
              <a:xfrm>
                <a:off x="148679" y="378910"/>
                <a:ext cx="969374" cy="959672"/>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288" name="Shape 288"/>
              <p:cNvSpPr/>
              <p:nvPr/>
            </p:nvSpPr>
            <p:spPr>
              <a:xfrm>
                <a:off x="148679" y="1455766"/>
                <a:ext cx="969374" cy="959673"/>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289" name="Shape 289"/>
              <p:cNvSpPr/>
              <p:nvPr/>
            </p:nvSpPr>
            <p:spPr>
              <a:xfrm>
                <a:off x="148679" y="2532623"/>
                <a:ext cx="969374" cy="959673"/>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290" name="Shape 290"/>
              <p:cNvSpPr/>
              <p:nvPr/>
            </p:nvSpPr>
            <p:spPr>
              <a:xfrm>
                <a:off x="0" y="0"/>
                <a:ext cx="1266734" cy="4433557"/>
              </a:xfrm>
              <a:prstGeom prst="roundRect">
                <a:avLst>
                  <a:gd name="adj" fmla="val 2114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200"/>
                </a:pPr>
                <a:endParaRPr/>
              </a:p>
            </p:txBody>
          </p:sp>
          <p:sp>
            <p:nvSpPr>
              <p:cNvPr id="291" name="Shape 291"/>
              <p:cNvSpPr/>
              <p:nvPr/>
            </p:nvSpPr>
            <p:spPr>
              <a:xfrm>
                <a:off x="263479" y="3457137"/>
                <a:ext cx="739776"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b">
                <a:normAutofit lnSpcReduction="10000"/>
              </a:bodyPr>
              <a:lstStyle>
                <a:lvl1pPr>
                  <a:defRPr sz="4600" b="1">
                    <a:latin typeface="Helvetica"/>
                    <a:ea typeface="Helvetica"/>
                    <a:cs typeface="Helvetica"/>
                    <a:sym typeface="Helvetica"/>
                  </a:defRPr>
                </a:lvl1pPr>
              </a:lstStyle>
              <a:p>
                <a:r>
                  <a:t>…</a:t>
                </a:r>
              </a:p>
            </p:txBody>
          </p:sp>
        </p:grpSp>
        <p:sp>
          <p:nvSpPr>
            <p:cNvPr id="293" name="Shape 293"/>
            <p:cNvSpPr/>
            <p:nvPr/>
          </p:nvSpPr>
          <p:spPr>
            <a:xfrm>
              <a:off x="2924954" y="3457137"/>
              <a:ext cx="739776"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a:t>
              </a:r>
            </a:p>
          </p:txBody>
        </p:sp>
      </p:grpSp>
      <p:grpSp>
        <p:nvGrpSpPr>
          <p:cNvPr id="297" name="Group 297"/>
          <p:cNvGrpSpPr/>
          <p:nvPr/>
        </p:nvGrpSpPr>
        <p:grpSpPr>
          <a:xfrm>
            <a:off x="2704413" y="7147979"/>
            <a:ext cx="5879429" cy="6188230"/>
            <a:chOff x="0" y="0"/>
            <a:chExt cx="5879427" cy="6188229"/>
          </a:xfrm>
        </p:grpSpPr>
        <p:sp>
          <p:nvSpPr>
            <p:cNvPr id="295" name="Shape 295"/>
            <p:cNvSpPr/>
            <p:nvPr/>
          </p:nvSpPr>
          <p:spPr>
            <a:xfrm>
              <a:off x="212517" y="850072"/>
              <a:ext cx="5666911" cy="5338158"/>
            </a:xfrm>
            <a:prstGeom prst="roundRect">
              <a:avLst>
                <a:gd name="adj" fmla="val 501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200"/>
              </a:pPr>
              <a:endParaRPr/>
            </a:p>
          </p:txBody>
        </p:sp>
        <p:sp>
          <p:nvSpPr>
            <p:cNvPr id="296" name="Shape 296"/>
            <p:cNvSpPr/>
            <p:nvPr/>
          </p:nvSpPr>
          <p:spPr>
            <a:xfrm>
              <a:off x="0" y="-1"/>
              <a:ext cx="2460142"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Channel</a:t>
              </a:r>
            </a:p>
          </p:txBody>
        </p:sp>
      </p:grpSp>
      <p:grpSp>
        <p:nvGrpSpPr>
          <p:cNvPr id="322" name="Group 322"/>
          <p:cNvGrpSpPr/>
          <p:nvPr/>
        </p:nvGrpSpPr>
        <p:grpSpPr>
          <a:xfrm>
            <a:off x="9313686" y="7147979"/>
            <a:ext cx="5879429" cy="6188230"/>
            <a:chOff x="0" y="0"/>
            <a:chExt cx="5879427" cy="6188229"/>
          </a:xfrm>
        </p:grpSpPr>
        <p:sp>
          <p:nvSpPr>
            <p:cNvPr id="298" name="Shape 298"/>
            <p:cNvSpPr/>
            <p:nvPr/>
          </p:nvSpPr>
          <p:spPr>
            <a:xfrm>
              <a:off x="745383" y="1968754"/>
              <a:ext cx="969375" cy="959672"/>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grpSp>
          <p:nvGrpSpPr>
            <p:cNvPr id="304" name="Group 304"/>
            <p:cNvGrpSpPr/>
            <p:nvPr/>
          </p:nvGrpSpPr>
          <p:grpSpPr>
            <a:xfrm>
              <a:off x="356852" y="731239"/>
              <a:ext cx="1746437" cy="5292162"/>
              <a:chOff x="0" y="0"/>
              <a:chExt cx="1746436" cy="5292161"/>
            </a:xfrm>
          </p:grpSpPr>
          <p:sp>
            <p:nvSpPr>
              <p:cNvPr id="299" name="Shape 299"/>
              <p:cNvSpPr/>
              <p:nvPr/>
            </p:nvSpPr>
            <p:spPr>
              <a:xfrm>
                <a:off x="388530" y="2314371"/>
                <a:ext cx="969375" cy="959673"/>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300" name="Shape 300"/>
              <p:cNvSpPr/>
              <p:nvPr/>
            </p:nvSpPr>
            <p:spPr>
              <a:xfrm>
                <a:off x="388530" y="3391228"/>
                <a:ext cx="969375" cy="959673"/>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301" name="Shape 301"/>
              <p:cNvSpPr/>
              <p:nvPr/>
            </p:nvSpPr>
            <p:spPr>
              <a:xfrm>
                <a:off x="239851" y="858604"/>
                <a:ext cx="1266734" cy="4433558"/>
              </a:xfrm>
              <a:prstGeom prst="roundRect">
                <a:avLst>
                  <a:gd name="adj" fmla="val 2114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200"/>
                </a:pPr>
                <a:endParaRPr/>
              </a:p>
            </p:txBody>
          </p:sp>
          <p:sp>
            <p:nvSpPr>
              <p:cNvPr id="302" name="Shape 302"/>
              <p:cNvSpPr/>
              <p:nvPr/>
            </p:nvSpPr>
            <p:spPr>
              <a:xfrm>
                <a:off x="-1" y="-1"/>
                <a:ext cx="1746438"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Block</a:t>
                </a:r>
              </a:p>
            </p:txBody>
          </p:sp>
          <p:sp>
            <p:nvSpPr>
              <p:cNvPr id="303" name="Shape 303"/>
              <p:cNvSpPr/>
              <p:nvPr/>
            </p:nvSpPr>
            <p:spPr>
              <a:xfrm>
                <a:off x="503330" y="4315741"/>
                <a:ext cx="739776"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a:t>
                </a:r>
              </a:p>
            </p:txBody>
          </p:sp>
        </p:grpSp>
        <p:grpSp>
          <p:nvGrpSpPr>
            <p:cNvPr id="318" name="Group 318"/>
            <p:cNvGrpSpPr/>
            <p:nvPr/>
          </p:nvGrpSpPr>
          <p:grpSpPr>
            <a:xfrm>
              <a:off x="2087306" y="1561719"/>
              <a:ext cx="3664731" cy="4433557"/>
              <a:chOff x="0" y="0"/>
              <a:chExt cx="3664729" cy="4433556"/>
            </a:xfrm>
          </p:grpSpPr>
          <p:grpSp>
            <p:nvGrpSpPr>
              <p:cNvPr id="310" name="Group 310"/>
              <p:cNvGrpSpPr/>
              <p:nvPr/>
            </p:nvGrpSpPr>
            <p:grpSpPr>
              <a:xfrm>
                <a:off x="0" y="0"/>
                <a:ext cx="1266734" cy="4433557"/>
                <a:chOff x="0" y="0"/>
                <a:chExt cx="1266733" cy="4433556"/>
              </a:xfrm>
            </p:grpSpPr>
            <p:sp>
              <p:nvSpPr>
                <p:cNvPr id="305" name="Shape 305"/>
                <p:cNvSpPr/>
                <p:nvPr/>
              </p:nvSpPr>
              <p:spPr>
                <a:xfrm>
                  <a:off x="148679" y="378910"/>
                  <a:ext cx="969374" cy="959672"/>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306" name="Shape 306"/>
                <p:cNvSpPr/>
                <p:nvPr/>
              </p:nvSpPr>
              <p:spPr>
                <a:xfrm>
                  <a:off x="148679" y="1455766"/>
                  <a:ext cx="969374" cy="959673"/>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307" name="Shape 307"/>
                <p:cNvSpPr/>
                <p:nvPr/>
              </p:nvSpPr>
              <p:spPr>
                <a:xfrm>
                  <a:off x="148679" y="2532623"/>
                  <a:ext cx="969374" cy="959673"/>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308" name="Shape 308"/>
                <p:cNvSpPr/>
                <p:nvPr/>
              </p:nvSpPr>
              <p:spPr>
                <a:xfrm>
                  <a:off x="0" y="0"/>
                  <a:ext cx="1266734" cy="4433557"/>
                </a:xfrm>
                <a:prstGeom prst="roundRect">
                  <a:avLst>
                    <a:gd name="adj" fmla="val 2114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200"/>
                  </a:pPr>
                  <a:endParaRPr/>
                </a:p>
              </p:txBody>
            </p:sp>
            <p:sp>
              <p:nvSpPr>
                <p:cNvPr id="309" name="Shape 309"/>
                <p:cNvSpPr/>
                <p:nvPr/>
              </p:nvSpPr>
              <p:spPr>
                <a:xfrm>
                  <a:off x="263479" y="3457137"/>
                  <a:ext cx="739776"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a:t>
                  </a:r>
                </a:p>
              </p:txBody>
            </p:sp>
          </p:grpSp>
          <p:grpSp>
            <p:nvGrpSpPr>
              <p:cNvPr id="316" name="Group 316"/>
              <p:cNvGrpSpPr/>
              <p:nvPr/>
            </p:nvGrpSpPr>
            <p:grpSpPr>
              <a:xfrm>
                <a:off x="1462477" y="0"/>
                <a:ext cx="1266734" cy="4433557"/>
                <a:chOff x="0" y="0"/>
                <a:chExt cx="1266733" cy="4433556"/>
              </a:xfrm>
            </p:grpSpPr>
            <p:sp>
              <p:nvSpPr>
                <p:cNvPr id="311" name="Shape 311"/>
                <p:cNvSpPr/>
                <p:nvPr/>
              </p:nvSpPr>
              <p:spPr>
                <a:xfrm>
                  <a:off x="148679" y="378910"/>
                  <a:ext cx="969374" cy="959672"/>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312" name="Shape 312"/>
                <p:cNvSpPr/>
                <p:nvPr/>
              </p:nvSpPr>
              <p:spPr>
                <a:xfrm>
                  <a:off x="148679" y="1455766"/>
                  <a:ext cx="969374" cy="959673"/>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313" name="Shape 313"/>
                <p:cNvSpPr/>
                <p:nvPr/>
              </p:nvSpPr>
              <p:spPr>
                <a:xfrm>
                  <a:off x="148679" y="2532623"/>
                  <a:ext cx="969374" cy="959673"/>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314" name="Shape 314"/>
                <p:cNvSpPr/>
                <p:nvPr/>
              </p:nvSpPr>
              <p:spPr>
                <a:xfrm>
                  <a:off x="0" y="0"/>
                  <a:ext cx="1266734" cy="4433557"/>
                </a:xfrm>
                <a:prstGeom prst="roundRect">
                  <a:avLst>
                    <a:gd name="adj" fmla="val 2114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200"/>
                  </a:pPr>
                  <a:endParaRPr/>
                </a:p>
              </p:txBody>
            </p:sp>
            <p:sp>
              <p:nvSpPr>
                <p:cNvPr id="315" name="Shape 315"/>
                <p:cNvSpPr/>
                <p:nvPr/>
              </p:nvSpPr>
              <p:spPr>
                <a:xfrm>
                  <a:off x="263479" y="3457137"/>
                  <a:ext cx="739776"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b">
                  <a:normAutofit lnSpcReduction="10000"/>
                </a:bodyPr>
                <a:lstStyle>
                  <a:lvl1pPr>
                    <a:defRPr sz="4600" b="1">
                      <a:latin typeface="Helvetica"/>
                      <a:ea typeface="Helvetica"/>
                      <a:cs typeface="Helvetica"/>
                      <a:sym typeface="Helvetica"/>
                    </a:defRPr>
                  </a:lvl1pPr>
                </a:lstStyle>
                <a:p>
                  <a:r>
                    <a:t>…</a:t>
                  </a:r>
                </a:p>
              </p:txBody>
            </p:sp>
          </p:grpSp>
          <p:sp>
            <p:nvSpPr>
              <p:cNvPr id="317" name="Shape 317"/>
              <p:cNvSpPr/>
              <p:nvPr/>
            </p:nvSpPr>
            <p:spPr>
              <a:xfrm>
                <a:off x="2924954" y="3457137"/>
                <a:ext cx="739776"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a:t>
                </a:r>
              </a:p>
            </p:txBody>
          </p:sp>
        </p:grpSp>
        <p:grpSp>
          <p:nvGrpSpPr>
            <p:cNvPr id="321" name="Group 321"/>
            <p:cNvGrpSpPr/>
            <p:nvPr/>
          </p:nvGrpSpPr>
          <p:grpSpPr>
            <a:xfrm>
              <a:off x="0" y="0"/>
              <a:ext cx="5879428" cy="6188230"/>
              <a:chOff x="0" y="0"/>
              <a:chExt cx="5879427" cy="6188229"/>
            </a:xfrm>
          </p:grpSpPr>
          <p:sp>
            <p:nvSpPr>
              <p:cNvPr id="319" name="Shape 319"/>
              <p:cNvSpPr/>
              <p:nvPr/>
            </p:nvSpPr>
            <p:spPr>
              <a:xfrm>
                <a:off x="212517" y="850072"/>
                <a:ext cx="5666911" cy="5338158"/>
              </a:xfrm>
              <a:prstGeom prst="roundRect">
                <a:avLst>
                  <a:gd name="adj" fmla="val 501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200"/>
                </a:pPr>
                <a:endParaRPr/>
              </a:p>
            </p:txBody>
          </p:sp>
          <p:sp>
            <p:nvSpPr>
              <p:cNvPr id="320" name="Shape 320"/>
              <p:cNvSpPr/>
              <p:nvPr/>
            </p:nvSpPr>
            <p:spPr>
              <a:xfrm>
                <a:off x="0" y="-1"/>
                <a:ext cx="2460142"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Channel</a:t>
                </a:r>
              </a:p>
            </p:txBody>
          </p:sp>
        </p:grpSp>
      </p:grpSp>
      <p:grpSp>
        <p:nvGrpSpPr>
          <p:cNvPr id="349" name="Group 349"/>
          <p:cNvGrpSpPr/>
          <p:nvPr/>
        </p:nvGrpSpPr>
        <p:grpSpPr>
          <a:xfrm>
            <a:off x="15922959" y="7147979"/>
            <a:ext cx="6877021" cy="6188230"/>
            <a:chOff x="0" y="0"/>
            <a:chExt cx="6877019" cy="6188229"/>
          </a:xfrm>
        </p:grpSpPr>
        <p:grpSp>
          <p:nvGrpSpPr>
            <p:cNvPr id="347" name="Group 347"/>
            <p:cNvGrpSpPr/>
            <p:nvPr/>
          </p:nvGrpSpPr>
          <p:grpSpPr>
            <a:xfrm>
              <a:off x="-1" y="0"/>
              <a:ext cx="5879429" cy="6188230"/>
              <a:chOff x="0" y="0"/>
              <a:chExt cx="5879427" cy="6188229"/>
            </a:xfrm>
          </p:grpSpPr>
          <p:sp>
            <p:nvSpPr>
              <p:cNvPr id="323" name="Shape 323"/>
              <p:cNvSpPr/>
              <p:nvPr/>
            </p:nvSpPr>
            <p:spPr>
              <a:xfrm>
                <a:off x="745383" y="1968754"/>
                <a:ext cx="969375" cy="959672"/>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grpSp>
            <p:nvGrpSpPr>
              <p:cNvPr id="329" name="Group 329"/>
              <p:cNvGrpSpPr/>
              <p:nvPr/>
            </p:nvGrpSpPr>
            <p:grpSpPr>
              <a:xfrm>
                <a:off x="356852" y="731239"/>
                <a:ext cx="1746437" cy="5292162"/>
                <a:chOff x="0" y="0"/>
                <a:chExt cx="1746436" cy="5292161"/>
              </a:xfrm>
            </p:grpSpPr>
            <p:sp>
              <p:nvSpPr>
                <p:cNvPr id="324" name="Shape 324"/>
                <p:cNvSpPr/>
                <p:nvPr/>
              </p:nvSpPr>
              <p:spPr>
                <a:xfrm>
                  <a:off x="388530" y="2314371"/>
                  <a:ext cx="969375" cy="959673"/>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325" name="Shape 325"/>
                <p:cNvSpPr/>
                <p:nvPr/>
              </p:nvSpPr>
              <p:spPr>
                <a:xfrm>
                  <a:off x="388530" y="3391228"/>
                  <a:ext cx="969375" cy="959673"/>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326" name="Shape 326"/>
                <p:cNvSpPr/>
                <p:nvPr/>
              </p:nvSpPr>
              <p:spPr>
                <a:xfrm>
                  <a:off x="239851" y="858604"/>
                  <a:ext cx="1266734" cy="4433558"/>
                </a:xfrm>
                <a:prstGeom prst="roundRect">
                  <a:avLst>
                    <a:gd name="adj" fmla="val 2114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200"/>
                  </a:pPr>
                  <a:endParaRPr/>
                </a:p>
              </p:txBody>
            </p:sp>
            <p:sp>
              <p:nvSpPr>
                <p:cNvPr id="327" name="Shape 327"/>
                <p:cNvSpPr/>
                <p:nvPr/>
              </p:nvSpPr>
              <p:spPr>
                <a:xfrm>
                  <a:off x="-1" y="-1"/>
                  <a:ext cx="1746438"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Block</a:t>
                  </a:r>
                </a:p>
              </p:txBody>
            </p:sp>
            <p:sp>
              <p:nvSpPr>
                <p:cNvPr id="328" name="Shape 328"/>
                <p:cNvSpPr/>
                <p:nvPr/>
              </p:nvSpPr>
              <p:spPr>
                <a:xfrm>
                  <a:off x="503330" y="4315741"/>
                  <a:ext cx="739776"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a:t>
                  </a:r>
                </a:p>
              </p:txBody>
            </p:sp>
          </p:grpSp>
          <p:grpSp>
            <p:nvGrpSpPr>
              <p:cNvPr id="343" name="Group 343"/>
              <p:cNvGrpSpPr/>
              <p:nvPr/>
            </p:nvGrpSpPr>
            <p:grpSpPr>
              <a:xfrm>
                <a:off x="2087306" y="1561719"/>
                <a:ext cx="3664731" cy="4433557"/>
                <a:chOff x="0" y="0"/>
                <a:chExt cx="3664729" cy="4433556"/>
              </a:xfrm>
            </p:grpSpPr>
            <p:grpSp>
              <p:nvGrpSpPr>
                <p:cNvPr id="335" name="Group 335"/>
                <p:cNvGrpSpPr/>
                <p:nvPr/>
              </p:nvGrpSpPr>
              <p:grpSpPr>
                <a:xfrm>
                  <a:off x="0" y="0"/>
                  <a:ext cx="1266734" cy="4433557"/>
                  <a:chOff x="0" y="0"/>
                  <a:chExt cx="1266733" cy="4433556"/>
                </a:xfrm>
              </p:grpSpPr>
              <p:sp>
                <p:nvSpPr>
                  <p:cNvPr id="330" name="Shape 330"/>
                  <p:cNvSpPr/>
                  <p:nvPr/>
                </p:nvSpPr>
                <p:spPr>
                  <a:xfrm>
                    <a:off x="148679" y="378910"/>
                    <a:ext cx="969374" cy="959672"/>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331" name="Shape 331"/>
                  <p:cNvSpPr/>
                  <p:nvPr/>
                </p:nvSpPr>
                <p:spPr>
                  <a:xfrm>
                    <a:off x="148679" y="1455766"/>
                    <a:ext cx="969374" cy="959673"/>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332" name="Shape 332"/>
                  <p:cNvSpPr/>
                  <p:nvPr/>
                </p:nvSpPr>
                <p:spPr>
                  <a:xfrm>
                    <a:off x="148679" y="2532623"/>
                    <a:ext cx="969374" cy="959673"/>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333" name="Shape 333"/>
                  <p:cNvSpPr/>
                  <p:nvPr/>
                </p:nvSpPr>
                <p:spPr>
                  <a:xfrm>
                    <a:off x="0" y="0"/>
                    <a:ext cx="1266734" cy="4433557"/>
                  </a:xfrm>
                  <a:prstGeom prst="roundRect">
                    <a:avLst>
                      <a:gd name="adj" fmla="val 2114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200"/>
                    </a:pPr>
                    <a:endParaRPr/>
                  </a:p>
                </p:txBody>
              </p:sp>
              <p:sp>
                <p:nvSpPr>
                  <p:cNvPr id="334" name="Shape 334"/>
                  <p:cNvSpPr/>
                  <p:nvPr/>
                </p:nvSpPr>
                <p:spPr>
                  <a:xfrm>
                    <a:off x="263479" y="3457137"/>
                    <a:ext cx="739776"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a:t>
                    </a:r>
                  </a:p>
                </p:txBody>
              </p:sp>
            </p:grpSp>
            <p:grpSp>
              <p:nvGrpSpPr>
                <p:cNvPr id="341" name="Group 341"/>
                <p:cNvGrpSpPr/>
                <p:nvPr/>
              </p:nvGrpSpPr>
              <p:grpSpPr>
                <a:xfrm>
                  <a:off x="1462477" y="0"/>
                  <a:ext cx="1266734" cy="4433557"/>
                  <a:chOff x="0" y="0"/>
                  <a:chExt cx="1266733" cy="4433556"/>
                </a:xfrm>
              </p:grpSpPr>
              <p:sp>
                <p:nvSpPr>
                  <p:cNvPr id="336" name="Shape 336"/>
                  <p:cNvSpPr/>
                  <p:nvPr/>
                </p:nvSpPr>
                <p:spPr>
                  <a:xfrm>
                    <a:off x="148679" y="378910"/>
                    <a:ext cx="969374" cy="959672"/>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337" name="Shape 337"/>
                  <p:cNvSpPr/>
                  <p:nvPr/>
                </p:nvSpPr>
                <p:spPr>
                  <a:xfrm>
                    <a:off x="148679" y="1455766"/>
                    <a:ext cx="969374" cy="959673"/>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338" name="Shape 338"/>
                  <p:cNvSpPr/>
                  <p:nvPr/>
                </p:nvSpPr>
                <p:spPr>
                  <a:xfrm>
                    <a:off x="148679" y="2532623"/>
                    <a:ext cx="969374" cy="959673"/>
                  </a:xfrm>
                  <a:prstGeom prst="roundRect">
                    <a:avLst>
                      <a:gd name="adj" fmla="val 13293"/>
                    </a:avLst>
                  </a:prstGeom>
                  <a:solidFill>
                    <a:srgbClr val="000000"/>
                  </a:solidFill>
                  <a:ln w="635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solidFill>
                          <a:srgbClr val="FFFFFF"/>
                        </a:solidFill>
                        <a:latin typeface="Helvetica"/>
                        <a:ea typeface="Helvetica"/>
                        <a:cs typeface="Helvetica"/>
                        <a:sym typeface="Helvetica"/>
                      </a:defRPr>
                    </a:lvl1pPr>
                  </a:lstStyle>
                  <a:p>
                    <a:r>
                      <a:t>P</a:t>
                    </a:r>
                  </a:p>
                </p:txBody>
              </p:sp>
              <p:sp>
                <p:nvSpPr>
                  <p:cNvPr id="339" name="Shape 339"/>
                  <p:cNvSpPr/>
                  <p:nvPr/>
                </p:nvSpPr>
                <p:spPr>
                  <a:xfrm>
                    <a:off x="0" y="0"/>
                    <a:ext cx="1266734" cy="4433557"/>
                  </a:xfrm>
                  <a:prstGeom prst="roundRect">
                    <a:avLst>
                      <a:gd name="adj" fmla="val 2114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200"/>
                    </a:pPr>
                    <a:endParaRPr/>
                  </a:p>
                </p:txBody>
              </p:sp>
              <p:sp>
                <p:nvSpPr>
                  <p:cNvPr id="340" name="Shape 340"/>
                  <p:cNvSpPr/>
                  <p:nvPr/>
                </p:nvSpPr>
                <p:spPr>
                  <a:xfrm>
                    <a:off x="263479" y="3457137"/>
                    <a:ext cx="739776"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71437" tIns="71437" rIns="71437" bIns="71437" numCol="1" anchor="b">
                    <a:normAutofit lnSpcReduction="10000"/>
                  </a:bodyPr>
                  <a:lstStyle>
                    <a:lvl1pPr>
                      <a:defRPr sz="4600" b="1">
                        <a:latin typeface="Helvetica"/>
                        <a:ea typeface="Helvetica"/>
                        <a:cs typeface="Helvetica"/>
                        <a:sym typeface="Helvetica"/>
                      </a:defRPr>
                    </a:lvl1pPr>
                  </a:lstStyle>
                  <a:p>
                    <a:r>
                      <a:t>…</a:t>
                    </a:r>
                  </a:p>
                </p:txBody>
              </p:sp>
            </p:grpSp>
            <p:sp>
              <p:nvSpPr>
                <p:cNvPr id="342" name="Shape 342"/>
                <p:cNvSpPr/>
                <p:nvPr/>
              </p:nvSpPr>
              <p:spPr>
                <a:xfrm>
                  <a:off x="2924954" y="3457137"/>
                  <a:ext cx="739776"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a:t>
                  </a:r>
                </a:p>
              </p:txBody>
            </p:sp>
          </p:grpSp>
          <p:grpSp>
            <p:nvGrpSpPr>
              <p:cNvPr id="346" name="Group 346"/>
              <p:cNvGrpSpPr/>
              <p:nvPr/>
            </p:nvGrpSpPr>
            <p:grpSpPr>
              <a:xfrm>
                <a:off x="0" y="0"/>
                <a:ext cx="5879428" cy="6188230"/>
                <a:chOff x="0" y="0"/>
                <a:chExt cx="5879427" cy="6188229"/>
              </a:xfrm>
            </p:grpSpPr>
            <p:sp>
              <p:nvSpPr>
                <p:cNvPr id="344" name="Shape 344"/>
                <p:cNvSpPr/>
                <p:nvPr/>
              </p:nvSpPr>
              <p:spPr>
                <a:xfrm>
                  <a:off x="212517" y="850072"/>
                  <a:ext cx="5666911" cy="5338158"/>
                </a:xfrm>
                <a:prstGeom prst="roundRect">
                  <a:avLst>
                    <a:gd name="adj" fmla="val 5018"/>
                  </a:avLst>
                </a:prstGeom>
                <a:noFill/>
                <a:ln w="63500" cap="flat">
                  <a:solidFill>
                    <a:srgbClr val="000000"/>
                  </a:solidFill>
                  <a:custDash>
                    <a:ds d="200000" sp="200000"/>
                  </a:custDash>
                  <a:miter lim="400000"/>
                </a:ln>
                <a:effectLst/>
              </p:spPr>
              <p:txBody>
                <a:bodyPr wrap="square" lIns="71437" tIns="71437" rIns="71437" bIns="71437" numCol="1" anchor="ctr">
                  <a:noAutofit/>
                </a:bodyPr>
                <a:lstStyle/>
                <a:p>
                  <a:pPr>
                    <a:defRPr sz="3200"/>
                  </a:pPr>
                  <a:endParaRPr/>
                </a:p>
              </p:txBody>
            </p:sp>
            <p:sp>
              <p:nvSpPr>
                <p:cNvPr id="345" name="Shape 345"/>
                <p:cNvSpPr/>
                <p:nvPr/>
              </p:nvSpPr>
              <p:spPr>
                <a:xfrm>
                  <a:off x="0" y="-1"/>
                  <a:ext cx="2460142"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Channel</a:t>
                  </a:r>
                </a:p>
              </p:txBody>
            </p:sp>
          </p:grpSp>
        </p:grpSp>
        <p:sp>
          <p:nvSpPr>
            <p:cNvPr id="348" name="Shape 348"/>
            <p:cNvSpPr/>
            <p:nvPr/>
          </p:nvSpPr>
          <p:spPr>
            <a:xfrm>
              <a:off x="6137244" y="5018856"/>
              <a:ext cx="739776"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a:defRPr sz="4600" b="1">
                  <a:latin typeface="Helvetica"/>
                  <a:ea typeface="Helvetica"/>
                  <a:cs typeface="Helvetica"/>
                  <a:sym typeface="Helvetica"/>
                </a:defRPr>
              </a:lvl1pPr>
            </a:lstStyle>
            <a:p>
              <a:r>
                <a:t>…</a:t>
              </a:r>
            </a:p>
          </p:txBody>
        </p:sp>
      </p:grpSp>
      <p:sp>
        <p:nvSpPr>
          <p:cNvPr id="350" name="Shape 350"/>
          <p:cNvSpPr/>
          <p:nvPr/>
        </p:nvSpPr>
        <p:spPr>
          <a:xfrm>
            <a:off x="2782135" y="6649263"/>
            <a:ext cx="19619394" cy="1"/>
          </a:xfrm>
          <a:prstGeom prst="line">
            <a:avLst/>
          </a:prstGeom>
          <a:ln w="254000">
            <a:solidFill>
              <a:srgbClr val="000000"/>
            </a:solidFill>
            <a:miter lim="400000"/>
          </a:ln>
        </p:spPr>
        <p:txBody>
          <a:bodyPr lIns="71437" tIns="71437" rIns="71437" bIns="71437" anchor="ctr"/>
          <a:lstStyle/>
          <a:p>
            <a:pPr>
              <a:defRPr sz="3200"/>
            </a:pPr>
            <a:endParaRPr/>
          </a:p>
        </p:txBody>
      </p:sp>
      <p:sp>
        <p:nvSpPr>
          <p:cNvPr id="351" name="Shape 351"/>
          <p:cNvSpPr/>
          <p:nvPr/>
        </p:nvSpPr>
        <p:spPr>
          <a:xfrm>
            <a:off x="5644127" y="6529558"/>
            <a:ext cx="1" cy="1496219"/>
          </a:xfrm>
          <a:prstGeom prst="line">
            <a:avLst/>
          </a:prstGeom>
          <a:ln w="152400">
            <a:solidFill>
              <a:srgbClr val="000000"/>
            </a:solidFill>
            <a:miter lim="400000"/>
          </a:ln>
        </p:spPr>
        <p:txBody>
          <a:bodyPr lIns="71437" tIns="71437" rIns="71437" bIns="71437" anchor="ctr"/>
          <a:lstStyle/>
          <a:p>
            <a:pPr>
              <a:defRPr sz="3200"/>
            </a:pPr>
            <a:endParaRPr/>
          </a:p>
        </p:txBody>
      </p:sp>
      <p:sp>
        <p:nvSpPr>
          <p:cNvPr id="352" name="Shape 352"/>
          <p:cNvSpPr/>
          <p:nvPr/>
        </p:nvSpPr>
        <p:spPr>
          <a:xfrm>
            <a:off x="12591832" y="6529558"/>
            <a:ext cx="1" cy="1496219"/>
          </a:xfrm>
          <a:prstGeom prst="line">
            <a:avLst/>
          </a:prstGeom>
          <a:ln w="152400">
            <a:solidFill>
              <a:srgbClr val="000000"/>
            </a:solidFill>
            <a:miter lim="400000"/>
          </a:ln>
        </p:spPr>
        <p:txBody>
          <a:bodyPr lIns="71437" tIns="71437" rIns="71437" bIns="71437" anchor="ctr"/>
          <a:lstStyle/>
          <a:p>
            <a:pPr>
              <a:defRPr sz="3200"/>
            </a:pPr>
            <a:endParaRPr/>
          </a:p>
        </p:txBody>
      </p:sp>
      <p:sp>
        <p:nvSpPr>
          <p:cNvPr id="353" name="Shape 353"/>
          <p:cNvSpPr/>
          <p:nvPr/>
        </p:nvSpPr>
        <p:spPr>
          <a:xfrm>
            <a:off x="19087670" y="6529558"/>
            <a:ext cx="1" cy="1496219"/>
          </a:xfrm>
          <a:prstGeom prst="line">
            <a:avLst/>
          </a:prstGeom>
          <a:ln w="152400">
            <a:solidFill>
              <a:srgbClr val="000000"/>
            </a:solidFill>
            <a:miter lim="400000"/>
          </a:ln>
        </p:spPr>
        <p:txBody>
          <a:bodyPr lIns="71437" tIns="71437" rIns="71437" bIns="71437" anchor="ctr"/>
          <a:lstStyle/>
          <a:p>
            <a:pPr>
              <a:defRPr sz="3200"/>
            </a:pPr>
            <a:endParaRPr/>
          </a:p>
        </p:txBody>
      </p:sp>
      <p:grpSp>
        <p:nvGrpSpPr>
          <p:cNvPr id="357" name="Group 357"/>
          <p:cNvGrpSpPr/>
          <p:nvPr/>
        </p:nvGrpSpPr>
        <p:grpSpPr>
          <a:xfrm>
            <a:off x="5497045" y="2833457"/>
            <a:ext cx="8400087" cy="3898590"/>
            <a:chOff x="0" y="0"/>
            <a:chExt cx="8400085" cy="3898588"/>
          </a:xfrm>
        </p:grpSpPr>
        <p:sp>
          <p:nvSpPr>
            <p:cNvPr id="354" name="Shape 354"/>
            <p:cNvSpPr/>
            <p:nvPr/>
          </p:nvSpPr>
          <p:spPr>
            <a:xfrm>
              <a:off x="2256424" y="3261769"/>
              <a:ext cx="1" cy="636820"/>
            </a:xfrm>
            <a:prstGeom prst="line">
              <a:avLst/>
            </a:prstGeom>
            <a:noFill/>
            <a:ln w="152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355" name="Shape 355"/>
            <p:cNvSpPr/>
            <p:nvPr/>
          </p:nvSpPr>
          <p:spPr>
            <a:xfrm>
              <a:off x="25593" y="791350"/>
              <a:ext cx="8374493" cy="2500340"/>
            </a:xfrm>
            <a:prstGeom prst="rect">
              <a:avLst/>
            </a:prstGeom>
            <a:noFill/>
            <a:ln w="114300" cap="flat">
              <a:solidFill>
                <a:srgbClr val="000000"/>
              </a:solidFill>
              <a:prstDash val="solid"/>
              <a:miter lim="400000"/>
            </a:ln>
            <a:effectLst/>
          </p:spPr>
          <p:txBody>
            <a:bodyPr wrap="square" lIns="50800" tIns="50800" rIns="50800" bIns="50800" numCol="1" anchor="ctr">
              <a:noAutofit/>
            </a:bodyPr>
            <a:lstStyle/>
            <a:p>
              <a:pPr defTabSz="584200">
                <a:defRPr sz="4600" b="1">
                  <a:latin typeface="Helvetica"/>
                  <a:ea typeface="Helvetica"/>
                  <a:cs typeface="Helvetica"/>
                  <a:sym typeface="Helvetica"/>
                </a:defRPr>
              </a:pPr>
              <a:endParaRPr/>
            </a:p>
          </p:txBody>
        </p:sp>
        <p:sp>
          <p:nvSpPr>
            <p:cNvPr id="356" name="Shape 356"/>
            <p:cNvSpPr/>
            <p:nvPr/>
          </p:nvSpPr>
          <p:spPr>
            <a:xfrm>
              <a:off x="-1" y="-1"/>
              <a:ext cx="2704072" cy="7778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defTabSz="584200">
                <a:defRPr sz="4200" b="1">
                  <a:latin typeface="Helvetica"/>
                  <a:ea typeface="Helvetica"/>
                  <a:cs typeface="Helvetica"/>
                  <a:sym typeface="Helvetica"/>
                </a:defRPr>
              </a:lvl1pPr>
            </a:lstStyle>
            <a:p>
              <a:r>
                <a:t>Controller</a:t>
              </a:r>
            </a:p>
          </p:txBody>
        </p:sp>
      </p:grpSp>
      <p:grpSp>
        <p:nvGrpSpPr>
          <p:cNvPr id="361" name="Group 361"/>
          <p:cNvGrpSpPr/>
          <p:nvPr/>
        </p:nvGrpSpPr>
        <p:grpSpPr>
          <a:xfrm>
            <a:off x="13947686" y="3034239"/>
            <a:ext cx="7061116" cy="2831360"/>
            <a:chOff x="0" y="0"/>
            <a:chExt cx="7061114" cy="2831358"/>
          </a:xfrm>
        </p:grpSpPr>
        <p:sp>
          <p:nvSpPr>
            <p:cNvPr id="358" name="Shape 358"/>
            <p:cNvSpPr/>
            <p:nvPr/>
          </p:nvSpPr>
          <p:spPr>
            <a:xfrm>
              <a:off x="862871" y="850115"/>
              <a:ext cx="6198244" cy="1981244"/>
            </a:xfrm>
            <a:prstGeom prst="rect">
              <a:avLst/>
            </a:prstGeom>
            <a:noFill/>
            <a:ln w="114300" cap="flat">
              <a:solidFill>
                <a:srgbClr val="000000"/>
              </a:solidFill>
              <a:prstDash val="solid"/>
              <a:miter lim="400000"/>
            </a:ln>
            <a:effectLst/>
          </p:spPr>
          <p:txBody>
            <a:bodyPr wrap="square" lIns="50800" tIns="50800" rIns="50800" bIns="50800" numCol="1" anchor="ctr">
              <a:noAutofit/>
            </a:bodyPr>
            <a:lstStyle/>
            <a:p>
              <a:pPr defTabSz="584200">
                <a:defRPr sz="4600" b="1">
                  <a:latin typeface="Helvetica"/>
                  <a:ea typeface="Helvetica"/>
                  <a:cs typeface="Helvetica"/>
                  <a:sym typeface="Helvetica"/>
                </a:defRPr>
              </a:pPr>
              <a:endParaRPr/>
            </a:p>
          </p:txBody>
        </p:sp>
        <p:sp>
          <p:nvSpPr>
            <p:cNvPr id="359" name="Shape 359"/>
            <p:cNvSpPr/>
            <p:nvPr/>
          </p:nvSpPr>
          <p:spPr>
            <a:xfrm flipH="1">
              <a:off x="-1" y="1840737"/>
              <a:ext cx="825146" cy="1"/>
            </a:xfrm>
            <a:prstGeom prst="line">
              <a:avLst/>
            </a:prstGeom>
            <a:noFill/>
            <a:ln w="152400" cap="flat">
              <a:solidFill>
                <a:srgbClr val="000000"/>
              </a:solidFill>
              <a:prstDash val="solid"/>
              <a:miter lim="400000"/>
            </a:ln>
            <a:effectLst/>
          </p:spPr>
          <p:txBody>
            <a:bodyPr wrap="square" lIns="71437" tIns="71437" rIns="71437" bIns="71437" numCol="1" anchor="ctr">
              <a:noAutofit/>
            </a:bodyPr>
            <a:lstStyle/>
            <a:p>
              <a:pPr>
                <a:defRPr sz="3200"/>
              </a:pPr>
              <a:endParaRPr/>
            </a:p>
          </p:txBody>
        </p:sp>
        <p:sp>
          <p:nvSpPr>
            <p:cNvPr id="360" name="Shape 360"/>
            <p:cNvSpPr/>
            <p:nvPr/>
          </p:nvSpPr>
          <p:spPr>
            <a:xfrm>
              <a:off x="714326" y="-1"/>
              <a:ext cx="1486000" cy="8413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lnSpcReduction="10000"/>
            </a:bodyPr>
            <a:lstStyle>
              <a:lvl1pPr defTabSz="584200">
                <a:defRPr sz="4600" b="1">
                  <a:latin typeface="Helvetica"/>
                  <a:ea typeface="Helvetica"/>
                  <a:cs typeface="Helvetica"/>
                  <a:sym typeface="Helvetica"/>
                </a:defRPr>
              </a:lvl1pPr>
            </a:lstStyle>
            <a:p>
              <a:r>
                <a:t>RAM</a:t>
              </a:r>
            </a:p>
          </p:txBody>
        </p:sp>
      </p:grpSp>
      <p:sp>
        <p:nvSpPr>
          <p:cNvPr id="362" name="Shape 362"/>
          <p:cNvSpPr/>
          <p:nvPr/>
        </p:nvSpPr>
        <p:spPr>
          <a:xfrm>
            <a:off x="5934986" y="4064292"/>
            <a:ext cx="2343238" cy="15779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lvl1pPr defTabSz="584200">
              <a:defRPr sz="9400" b="1">
                <a:latin typeface="Helvetica"/>
                <a:ea typeface="Helvetica"/>
                <a:cs typeface="Helvetica"/>
                <a:sym typeface="Helvetica"/>
              </a:defRPr>
            </a:lvl1pPr>
          </a:lstStyle>
          <a:p>
            <a:r>
              <a:t>FTL</a:t>
            </a:r>
          </a:p>
        </p:txBody>
      </p:sp>
      <p:sp>
        <p:nvSpPr>
          <p:cNvPr id="363" name="Shape 363"/>
          <p:cNvSpPr/>
          <p:nvPr/>
        </p:nvSpPr>
        <p:spPr>
          <a:xfrm>
            <a:off x="15581539" y="4105039"/>
            <a:ext cx="4213429" cy="15398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p>
            <a:pPr defTabSz="584200">
              <a:defRPr sz="4600"/>
            </a:pPr>
            <a:r>
              <a:t>Mapping Table</a:t>
            </a:r>
          </a:p>
          <a:p>
            <a:pPr defTabSz="584200">
              <a:defRPr sz="4600"/>
            </a:pPr>
            <a:r>
              <a:t>Data Cache</a:t>
            </a:r>
          </a:p>
        </p:txBody>
      </p:sp>
      <p:sp>
        <p:nvSpPr>
          <p:cNvPr id="364" name="Shape 364"/>
          <p:cNvSpPr/>
          <p:nvPr/>
        </p:nvSpPr>
        <p:spPr>
          <a:xfrm>
            <a:off x="8373988" y="3829342"/>
            <a:ext cx="5008754" cy="20478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p>
            <a:pPr marL="228600" indent="-228600" algn="l">
              <a:buSzPct val="75000"/>
              <a:buChar char="-"/>
              <a:defRPr sz="4200"/>
            </a:pPr>
            <a:r>
              <a:t>address mapping</a:t>
            </a:r>
          </a:p>
          <a:p>
            <a:pPr marL="228600" indent="-228600" algn="l">
              <a:buSzPct val="75000"/>
              <a:buChar char="-"/>
              <a:defRPr sz="4200"/>
            </a:pPr>
            <a:r>
              <a:t>garbage collection</a:t>
            </a:r>
          </a:p>
          <a:p>
            <a:pPr marL="228600" indent="-228600" algn="l">
              <a:buSzPct val="75000"/>
              <a:buChar char="-"/>
              <a:defRPr sz="4200"/>
            </a:pPr>
            <a:r>
              <a:t>wear-leveling</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28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29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29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32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6" nodeType="clickEffect">
                                  <p:stCondLst>
                                    <p:cond delay="0"/>
                                  </p:stCondLst>
                                  <p:iterate>
                                    <p:tmAbs val="0"/>
                                  </p:iterate>
                                  <p:childTnLst>
                                    <p:set>
                                      <p:cBhvr>
                                        <p:cTn id="26" fill="hold"/>
                                        <p:tgtEl>
                                          <p:spTgt spid="34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7" nodeType="clickEffect">
                                  <p:stCondLst>
                                    <p:cond delay="0"/>
                                  </p:stCondLst>
                                  <p:iterate>
                                    <p:tmAbs val="0"/>
                                  </p:iterate>
                                  <p:childTnLst>
                                    <p:set>
                                      <p:cBhvr>
                                        <p:cTn id="30" fill="hold"/>
                                        <p:tgtEl>
                                          <p:spTgt spid="35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8" nodeType="clickEffect">
                                  <p:stCondLst>
                                    <p:cond delay="0"/>
                                  </p:stCondLst>
                                  <p:iterate>
                                    <p:tmAbs val="0"/>
                                  </p:iterate>
                                  <p:childTnLst>
                                    <p:set>
                                      <p:cBhvr>
                                        <p:cTn id="34" fill="hold"/>
                                        <p:tgtEl>
                                          <p:spTgt spid="351"/>
                                        </p:tgtEl>
                                        <p:attrNameLst>
                                          <p:attrName>style.visibility</p:attrName>
                                        </p:attrNameLst>
                                      </p:cBhvr>
                                      <p:to>
                                        <p:strVal val="visible"/>
                                      </p:to>
                                    </p:set>
                                  </p:childTnLst>
                                </p:cTn>
                              </p:par>
                            </p:childTnLst>
                          </p:cTn>
                        </p:par>
                        <p:par>
                          <p:cTn id="35" fill="hold">
                            <p:stCondLst>
                              <p:cond delay="0"/>
                            </p:stCondLst>
                            <p:childTnLst>
                              <p:par>
                                <p:cTn id="36" presetID="1" presetClass="entr" presetSubtype="0" fill="hold" grpId="9" nodeType="afterEffect">
                                  <p:stCondLst>
                                    <p:cond delay="0"/>
                                  </p:stCondLst>
                                  <p:iterate>
                                    <p:tmAbs val="0"/>
                                  </p:iterate>
                                  <p:childTnLst>
                                    <p:set>
                                      <p:cBhvr>
                                        <p:cTn id="37" fill="hold"/>
                                        <p:tgtEl>
                                          <p:spTgt spid="352"/>
                                        </p:tgtEl>
                                        <p:attrNameLst>
                                          <p:attrName>style.visibility</p:attrName>
                                        </p:attrNameLst>
                                      </p:cBhvr>
                                      <p:to>
                                        <p:strVal val="visible"/>
                                      </p:to>
                                    </p:set>
                                  </p:childTnLst>
                                </p:cTn>
                              </p:par>
                            </p:childTnLst>
                          </p:cTn>
                        </p:par>
                        <p:par>
                          <p:cTn id="38" fill="hold">
                            <p:stCondLst>
                              <p:cond delay="0"/>
                            </p:stCondLst>
                            <p:childTnLst>
                              <p:par>
                                <p:cTn id="39" presetID="1" presetClass="entr" presetSubtype="0" fill="hold" grpId="10" nodeType="afterEffect">
                                  <p:stCondLst>
                                    <p:cond delay="0"/>
                                  </p:stCondLst>
                                  <p:iterate>
                                    <p:tmAbs val="0"/>
                                  </p:iterate>
                                  <p:childTnLst>
                                    <p:set>
                                      <p:cBhvr>
                                        <p:cTn id="40" fill="hold"/>
                                        <p:tgtEl>
                                          <p:spTgt spid="353"/>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11" nodeType="clickEffect">
                                  <p:stCondLst>
                                    <p:cond delay="0"/>
                                  </p:stCondLst>
                                  <p:iterate>
                                    <p:tmAbs val="0"/>
                                  </p:iterate>
                                  <p:childTnLst>
                                    <p:set>
                                      <p:cBhvr>
                                        <p:cTn id="44" fill="hold"/>
                                        <p:tgtEl>
                                          <p:spTgt spid="35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12" nodeType="clickEffect">
                                  <p:stCondLst>
                                    <p:cond delay="0"/>
                                  </p:stCondLst>
                                  <p:iterate>
                                    <p:tmAbs val="0"/>
                                  </p:iterate>
                                  <p:childTnLst>
                                    <p:set>
                                      <p:cBhvr>
                                        <p:cTn id="48" fill="hold"/>
                                        <p:tgtEl>
                                          <p:spTgt spid="362"/>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13" nodeType="clickEffect">
                                  <p:stCondLst>
                                    <p:cond delay="0"/>
                                  </p:stCondLst>
                                  <p:iterate>
                                    <p:tmAbs val="0"/>
                                  </p:iterate>
                                  <p:childTnLst>
                                    <p:set>
                                      <p:cBhvr>
                                        <p:cTn id="52" fill="hold"/>
                                        <p:tgtEl>
                                          <p:spTgt spid="364"/>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14" nodeType="clickEffect">
                                  <p:stCondLst>
                                    <p:cond delay="0"/>
                                  </p:stCondLst>
                                  <p:iterate>
                                    <p:tmAbs val="0"/>
                                  </p:iterate>
                                  <p:childTnLst>
                                    <p:set>
                                      <p:cBhvr>
                                        <p:cTn id="56" fill="hold"/>
                                        <p:tgtEl>
                                          <p:spTgt spid="361"/>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15" nodeType="clickEffect">
                                  <p:stCondLst>
                                    <p:cond delay="0"/>
                                  </p:stCondLst>
                                  <p:iterate>
                                    <p:tmAbs val="0"/>
                                  </p:iterate>
                                  <p:childTnLst>
                                    <p:set>
                                      <p:cBhvr>
                                        <p:cTn id="60" fill="hold"/>
                                        <p:tgtEl>
                                          <p:spTgt spid="3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4" grpId="1" animBg="1" advAuto="0"/>
      <p:bldP spid="280" grpId="2" animBg="1" advAuto="0"/>
      <p:bldP spid="294" grpId="3" animBg="1" advAuto="0"/>
      <p:bldP spid="297" grpId="4" animBg="1" advAuto="0"/>
      <p:bldP spid="322" grpId="5" animBg="1" advAuto="0"/>
      <p:bldP spid="349" grpId="6" animBg="1" advAuto="0"/>
      <p:bldP spid="350" grpId="7" animBg="1" advAuto="0"/>
      <p:bldP spid="351" grpId="8" animBg="1" advAuto="0"/>
      <p:bldP spid="352" grpId="9" animBg="1" advAuto="0"/>
      <p:bldP spid="353" grpId="10" animBg="1" advAuto="0"/>
      <p:bldP spid="357" grpId="11" animBg="1" advAuto="0"/>
      <p:bldP spid="361" grpId="14" animBg="1" advAuto="0"/>
      <p:bldP spid="362" grpId="12" animBg="1" advAuto="0"/>
      <p:bldP spid="363" grpId="15" animBg="1" advAuto="0"/>
      <p:bldP spid="364" grpId="13" animBg="1" advAuto="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 name="Shape 900"/>
          <p:cNvSpPr>
            <a:spLocks noGrp="1"/>
          </p:cNvSpPr>
          <p:nvPr>
            <p:ph type="title"/>
          </p:nvPr>
        </p:nvSpPr>
        <p:spPr>
          <a:prstGeom prst="rect">
            <a:avLst/>
          </a:prstGeom>
        </p:spPr>
        <p:txBody>
          <a:bodyPr>
            <a:normAutofit/>
          </a:bodyPr>
          <a:lstStyle/>
          <a:p>
            <a:pPr>
              <a:defRPr sz="5600" b="0">
                <a:latin typeface="+mn-lt"/>
                <a:ea typeface="+mn-ea"/>
                <a:cs typeface="+mn-cs"/>
                <a:sym typeface="Helvetica Light"/>
              </a:defRPr>
            </a:pPr>
            <a:r>
              <a:rPr sz="8000" dirty="0"/>
              <a:t>24 Observations</a:t>
            </a:r>
          </a:p>
        </p:txBody>
      </p:sp>
    </p:spTree>
  </p:cSld>
  <p:clrMapOvr>
    <a:masterClrMapping/>
  </p:clrMapOvr>
  <p:transition spd="slow"/>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6" name="Shape 916"/>
          <p:cNvSpPr>
            <a:spLocks noGrp="1"/>
          </p:cNvSpPr>
          <p:nvPr>
            <p:ph type="title"/>
          </p:nvPr>
        </p:nvSpPr>
        <p:spPr>
          <a:prstGeom prst="rect">
            <a:avLst/>
          </a:prstGeom>
        </p:spPr>
        <p:txBody>
          <a:bodyPr>
            <a:normAutofit fontScale="90000"/>
          </a:bodyPr>
          <a:lstStyle>
            <a:lvl1pPr defTabSz="698301">
              <a:defRPr sz="9520"/>
            </a:lvl1pPr>
          </a:lstStyle>
          <a:p>
            <a:r>
              <a:t>LevelDB &amp; RocksDB read and write large files</a:t>
            </a:r>
          </a:p>
        </p:txBody>
      </p:sp>
      <p:sp>
        <p:nvSpPr>
          <p:cNvPr id="917" name="Shape 917"/>
          <p:cNvSpPr/>
          <p:nvPr/>
        </p:nvSpPr>
        <p:spPr>
          <a:xfrm>
            <a:off x="2422271" y="7293219"/>
            <a:ext cx="3476042" cy="1009162"/>
          </a:xfrm>
          <a:prstGeom prst="roundRect">
            <a:avLst>
              <a:gd name="adj" fmla="val 28337"/>
            </a:avLst>
          </a:prstGeom>
          <a:ln w="88900">
            <a:solidFill>
              <a:srgbClr val="000000"/>
            </a:solidFill>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600" b="1">
                <a:latin typeface="Helvetica"/>
                <a:ea typeface="Helvetica"/>
                <a:cs typeface="Helvetica"/>
                <a:sym typeface="Helvetica"/>
              </a:defRPr>
            </a:lvl1pPr>
          </a:lstStyle>
          <a:p>
            <a:r>
              <a:t>File</a:t>
            </a:r>
          </a:p>
        </p:txBody>
      </p:sp>
      <p:sp>
        <p:nvSpPr>
          <p:cNvPr id="918" name="Shape 918"/>
          <p:cNvSpPr/>
          <p:nvPr/>
        </p:nvSpPr>
        <p:spPr>
          <a:xfrm>
            <a:off x="6740271" y="7293219"/>
            <a:ext cx="3476042" cy="1009162"/>
          </a:xfrm>
          <a:prstGeom prst="roundRect">
            <a:avLst>
              <a:gd name="adj" fmla="val 28337"/>
            </a:avLst>
          </a:prstGeom>
          <a:ln w="88900">
            <a:solidFill>
              <a:srgbClr val="000000"/>
            </a:solidFill>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600" b="1">
                <a:latin typeface="Helvetica"/>
                <a:ea typeface="Helvetica"/>
                <a:cs typeface="Helvetica"/>
                <a:sym typeface="Helvetica"/>
              </a:defRPr>
            </a:lvl1pPr>
          </a:lstStyle>
          <a:p>
            <a:r>
              <a:t>File</a:t>
            </a:r>
          </a:p>
        </p:txBody>
      </p:sp>
      <p:sp>
        <p:nvSpPr>
          <p:cNvPr id="919" name="Shape 919"/>
          <p:cNvSpPr/>
          <p:nvPr/>
        </p:nvSpPr>
        <p:spPr>
          <a:xfrm>
            <a:off x="2422271" y="9226550"/>
            <a:ext cx="3476042" cy="1009162"/>
          </a:xfrm>
          <a:prstGeom prst="roundRect">
            <a:avLst>
              <a:gd name="adj" fmla="val 28337"/>
            </a:avLst>
          </a:prstGeom>
          <a:ln w="88900">
            <a:solidFill>
              <a:srgbClr val="000000"/>
            </a:solidFill>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600" b="1">
                <a:latin typeface="Helvetica"/>
                <a:ea typeface="Helvetica"/>
                <a:cs typeface="Helvetica"/>
                <a:sym typeface="Helvetica"/>
              </a:defRPr>
            </a:lvl1pPr>
          </a:lstStyle>
          <a:p>
            <a:r>
              <a:t>File</a:t>
            </a:r>
          </a:p>
        </p:txBody>
      </p:sp>
      <p:sp>
        <p:nvSpPr>
          <p:cNvPr id="920" name="Shape 920"/>
          <p:cNvSpPr/>
          <p:nvPr/>
        </p:nvSpPr>
        <p:spPr>
          <a:xfrm>
            <a:off x="6740271" y="9226550"/>
            <a:ext cx="3476042" cy="1009162"/>
          </a:xfrm>
          <a:prstGeom prst="roundRect">
            <a:avLst>
              <a:gd name="adj" fmla="val 28337"/>
            </a:avLst>
          </a:prstGeom>
          <a:ln w="88900">
            <a:solidFill>
              <a:srgbClr val="000000"/>
            </a:solidFill>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600" b="1">
                <a:latin typeface="Helvetica"/>
                <a:ea typeface="Helvetica"/>
                <a:cs typeface="Helvetica"/>
                <a:sym typeface="Helvetica"/>
              </a:defRPr>
            </a:lvl1pPr>
          </a:lstStyle>
          <a:p>
            <a:r>
              <a:t>File</a:t>
            </a:r>
          </a:p>
        </p:txBody>
      </p:sp>
      <p:sp>
        <p:nvSpPr>
          <p:cNvPr id="921" name="Shape 921"/>
          <p:cNvSpPr/>
          <p:nvPr/>
        </p:nvSpPr>
        <p:spPr>
          <a:xfrm>
            <a:off x="11058271" y="9226550"/>
            <a:ext cx="3476042" cy="1009162"/>
          </a:xfrm>
          <a:prstGeom prst="roundRect">
            <a:avLst>
              <a:gd name="adj" fmla="val 28337"/>
            </a:avLst>
          </a:prstGeom>
          <a:ln w="88900">
            <a:solidFill>
              <a:srgbClr val="000000"/>
            </a:solidFill>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600" b="1">
                <a:latin typeface="Helvetica"/>
                <a:ea typeface="Helvetica"/>
                <a:cs typeface="Helvetica"/>
                <a:sym typeface="Helvetica"/>
              </a:defRPr>
            </a:lvl1pPr>
          </a:lstStyle>
          <a:p>
            <a:r>
              <a:t>File</a:t>
            </a:r>
          </a:p>
        </p:txBody>
      </p:sp>
      <p:sp>
        <p:nvSpPr>
          <p:cNvPr id="922" name="Shape 922"/>
          <p:cNvSpPr/>
          <p:nvPr/>
        </p:nvSpPr>
        <p:spPr>
          <a:xfrm>
            <a:off x="2422271" y="11052419"/>
            <a:ext cx="3476041" cy="1009162"/>
          </a:xfrm>
          <a:prstGeom prst="roundRect">
            <a:avLst>
              <a:gd name="adj" fmla="val 28337"/>
            </a:avLst>
          </a:prstGeom>
          <a:ln w="88900">
            <a:solidFill>
              <a:srgbClr val="000000"/>
            </a:solidFill>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600" b="1">
                <a:latin typeface="Helvetica"/>
                <a:ea typeface="Helvetica"/>
                <a:cs typeface="Helvetica"/>
                <a:sym typeface="Helvetica"/>
              </a:defRPr>
            </a:lvl1pPr>
          </a:lstStyle>
          <a:p>
            <a:r>
              <a:t>File</a:t>
            </a:r>
          </a:p>
        </p:txBody>
      </p:sp>
      <p:sp>
        <p:nvSpPr>
          <p:cNvPr id="923" name="Shape 923"/>
          <p:cNvSpPr/>
          <p:nvPr/>
        </p:nvSpPr>
        <p:spPr>
          <a:xfrm>
            <a:off x="6740270" y="11052419"/>
            <a:ext cx="3476042" cy="1009162"/>
          </a:xfrm>
          <a:prstGeom prst="roundRect">
            <a:avLst>
              <a:gd name="adj" fmla="val 28337"/>
            </a:avLst>
          </a:prstGeom>
          <a:ln w="88900">
            <a:solidFill>
              <a:srgbClr val="000000"/>
            </a:solidFill>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600" b="1">
                <a:latin typeface="Helvetica"/>
                <a:ea typeface="Helvetica"/>
                <a:cs typeface="Helvetica"/>
                <a:sym typeface="Helvetica"/>
              </a:defRPr>
            </a:lvl1pPr>
          </a:lstStyle>
          <a:p>
            <a:r>
              <a:t>File</a:t>
            </a:r>
          </a:p>
        </p:txBody>
      </p:sp>
      <p:sp>
        <p:nvSpPr>
          <p:cNvPr id="924" name="Shape 924"/>
          <p:cNvSpPr/>
          <p:nvPr/>
        </p:nvSpPr>
        <p:spPr>
          <a:xfrm>
            <a:off x="11058272" y="11052419"/>
            <a:ext cx="3476041" cy="1009162"/>
          </a:xfrm>
          <a:prstGeom prst="roundRect">
            <a:avLst>
              <a:gd name="adj" fmla="val 28337"/>
            </a:avLst>
          </a:prstGeom>
          <a:ln w="88900">
            <a:solidFill>
              <a:srgbClr val="000000"/>
            </a:solidFill>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600" b="1">
                <a:latin typeface="Helvetica"/>
                <a:ea typeface="Helvetica"/>
                <a:cs typeface="Helvetica"/>
                <a:sym typeface="Helvetica"/>
              </a:defRPr>
            </a:lvl1pPr>
          </a:lstStyle>
          <a:p>
            <a:r>
              <a:t>File</a:t>
            </a:r>
          </a:p>
        </p:txBody>
      </p:sp>
      <p:sp>
        <p:nvSpPr>
          <p:cNvPr id="925" name="Shape 925"/>
          <p:cNvSpPr/>
          <p:nvPr/>
        </p:nvSpPr>
        <p:spPr>
          <a:xfrm>
            <a:off x="15376272" y="11052419"/>
            <a:ext cx="3476041" cy="1009162"/>
          </a:xfrm>
          <a:prstGeom prst="roundRect">
            <a:avLst>
              <a:gd name="adj" fmla="val 28337"/>
            </a:avLst>
          </a:prstGeom>
          <a:ln w="88900">
            <a:solidFill>
              <a:srgbClr val="000000"/>
            </a:solidFill>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600" b="1">
                <a:latin typeface="Helvetica"/>
                <a:ea typeface="Helvetica"/>
                <a:cs typeface="Helvetica"/>
                <a:sym typeface="Helvetica"/>
              </a:defRPr>
            </a:lvl1pPr>
          </a:lstStyle>
          <a:p>
            <a:r>
              <a:t>File</a:t>
            </a:r>
          </a:p>
        </p:txBody>
      </p:sp>
      <p:sp>
        <p:nvSpPr>
          <p:cNvPr id="926" name="Shape 926"/>
          <p:cNvSpPr/>
          <p:nvPr/>
        </p:nvSpPr>
        <p:spPr>
          <a:xfrm>
            <a:off x="19694272" y="11052419"/>
            <a:ext cx="3476041" cy="1009162"/>
          </a:xfrm>
          <a:prstGeom prst="roundRect">
            <a:avLst>
              <a:gd name="adj" fmla="val 28337"/>
            </a:avLst>
          </a:prstGeom>
          <a:ln w="88900">
            <a:solidFill>
              <a:srgbClr val="000000"/>
            </a:solidFill>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600" b="1">
                <a:latin typeface="Helvetica"/>
                <a:ea typeface="Helvetica"/>
                <a:cs typeface="Helvetica"/>
                <a:sym typeface="Helvetica"/>
              </a:defRPr>
            </a:lvl1pPr>
          </a:lstStyle>
          <a:p>
            <a:r>
              <a:t>File</a:t>
            </a:r>
          </a:p>
        </p:txBody>
      </p:sp>
      <p:sp>
        <p:nvSpPr>
          <p:cNvPr id="927" name="Shape 927"/>
          <p:cNvSpPr/>
          <p:nvPr/>
        </p:nvSpPr>
        <p:spPr>
          <a:xfrm>
            <a:off x="1023063" y="6388100"/>
            <a:ext cx="22337873" cy="0"/>
          </a:xfrm>
          <a:prstGeom prst="line">
            <a:avLst/>
          </a:prstGeom>
          <a:ln w="50800">
            <a:solidFill>
              <a:srgbClr val="000000"/>
            </a:solidFill>
            <a:custDash>
              <a:ds d="200000" sp="200000"/>
            </a:custDash>
            <a:miter lim="400000"/>
          </a:ln>
        </p:spPr>
        <p:txBody>
          <a:bodyPr lIns="71437" tIns="71437" rIns="71437" bIns="71437" anchor="ctr"/>
          <a:lstStyle/>
          <a:p>
            <a:pPr>
              <a:defRPr sz="3200"/>
            </a:pPr>
            <a:endParaRPr/>
          </a:p>
        </p:txBody>
      </p:sp>
      <p:sp>
        <p:nvSpPr>
          <p:cNvPr id="928" name="Shape 928"/>
          <p:cNvSpPr/>
          <p:nvPr/>
        </p:nvSpPr>
        <p:spPr>
          <a:xfrm>
            <a:off x="10144947" y="4362648"/>
            <a:ext cx="1319970" cy="11461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lnSpcReduction="10000"/>
          </a:bodyPr>
          <a:lstStyle>
            <a:lvl1pPr>
              <a:defRPr sz="6600" b="1">
                <a:latin typeface="Helvetica"/>
                <a:ea typeface="Helvetica"/>
                <a:cs typeface="Helvetica"/>
                <a:sym typeface="Helvetica"/>
              </a:defRPr>
            </a:lvl1pPr>
          </a:lstStyle>
          <a:p>
            <a:r>
              <a:t>KV</a:t>
            </a:r>
          </a:p>
        </p:txBody>
      </p:sp>
      <p:grpSp>
        <p:nvGrpSpPr>
          <p:cNvPr id="931" name="Group 931"/>
          <p:cNvGrpSpPr/>
          <p:nvPr/>
        </p:nvGrpSpPr>
        <p:grpSpPr>
          <a:xfrm>
            <a:off x="5368671" y="4431155"/>
            <a:ext cx="4565843" cy="1009162"/>
            <a:chOff x="0" y="0"/>
            <a:chExt cx="4565841" cy="1009161"/>
          </a:xfrm>
        </p:grpSpPr>
        <p:sp>
          <p:nvSpPr>
            <p:cNvPr id="929" name="Shape 929"/>
            <p:cNvSpPr/>
            <p:nvPr/>
          </p:nvSpPr>
          <p:spPr>
            <a:xfrm>
              <a:off x="0" y="0"/>
              <a:ext cx="3476041" cy="1009162"/>
            </a:xfrm>
            <a:prstGeom prst="roundRect">
              <a:avLst>
                <a:gd name="adj" fmla="val 28337"/>
              </a:avLst>
            </a:prstGeom>
            <a:no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latin typeface="Helvetica"/>
                  <a:ea typeface="Helvetica"/>
                  <a:cs typeface="Helvetica"/>
                  <a:sym typeface="Helvetica"/>
                </a:defRPr>
              </a:lvl1pPr>
            </a:lstStyle>
            <a:p>
              <a:r>
                <a:t>Mem Table</a:t>
              </a:r>
            </a:p>
          </p:txBody>
        </p:sp>
        <p:sp>
          <p:nvSpPr>
            <p:cNvPr id="930" name="Shape 930"/>
            <p:cNvSpPr/>
            <p:nvPr/>
          </p:nvSpPr>
          <p:spPr>
            <a:xfrm flipH="1" flipV="1">
              <a:off x="3659998" y="504580"/>
              <a:ext cx="905844" cy="1"/>
            </a:xfrm>
            <a:prstGeom prst="line">
              <a:avLst/>
            </a:prstGeom>
            <a:noFill/>
            <a:ln w="1016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sp>
        <p:nvSpPr>
          <p:cNvPr id="932" name="Shape 932"/>
          <p:cNvSpPr/>
          <p:nvPr/>
        </p:nvSpPr>
        <p:spPr>
          <a:xfrm>
            <a:off x="7119391" y="5775569"/>
            <a:ext cx="1" cy="1146176"/>
          </a:xfrm>
          <a:prstGeom prst="line">
            <a:avLst/>
          </a:prstGeom>
          <a:ln w="101600">
            <a:solidFill>
              <a:srgbClr val="000000"/>
            </a:solidFill>
            <a:miter lim="400000"/>
            <a:tailEnd type="triangle"/>
          </a:ln>
        </p:spPr>
        <p:txBody>
          <a:bodyPr lIns="71437" tIns="71437" rIns="71437" bIns="71437" anchor="ctr"/>
          <a:lstStyle/>
          <a:p>
            <a:pPr>
              <a:defRPr sz="3200"/>
            </a:pPr>
            <a:endParaRPr/>
          </a:p>
        </p:txBody>
      </p:sp>
      <p:grpSp>
        <p:nvGrpSpPr>
          <p:cNvPr id="935" name="Group 935"/>
          <p:cNvGrpSpPr/>
          <p:nvPr/>
        </p:nvGrpSpPr>
        <p:grpSpPr>
          <a:xfrm>
            <a:off x="12312683" y="7794746"/>
            <a:ext cx="6720365" cy="1450340"/>
            <a:chOff x="0" y="-62109"/>
            <a:chExt cx="6720364" cy="1450339"/>
          </a:xfrm>
        </p:grpSpPr>
        <p:sp>
          <p:nvSpPr>
            <p:cNvPr id="942" name="Shape 942"/>
            <p:cNvSpPr/>
            <p:nvPr/>
          </p:nvSpPr>
          <p:spPr>
            <a:xfrm>
              <a:off x="0" y="0"/>
              <a:ext cx="3714154" cy="1388230"/>
            </a:xfrm>
            <a:custGeom>
              <a:avLst/>
              <a:gdLst/>
              <a:ahLst/>
              <a:cxnLst>
                <a:cxn ang="0">
                  <a:pos x="wd2" y="hd2"/>
                </a:cxn>
                <a:cxn ang="5400000">
                  <a:pos x="wd2" y="hd2"/>
                </a:cxn>
                <a:cxn ang="10800000">
                  <a:pos x="wd2" y="hd2"/>
                </a:cxn>
                <a:cxn ang="16200000">
                  <a:pos x="wd2" y="hd2"/>
                </a:cxn>
              </a:cxnLst>
              <a:rect l="0" t="0" r="r" b="b"/>
              <a:pathLst>
                <a:path w="17049" h="21344" extrusionOk="0">
                  <a:moveTo>
                    <a:pt x="11821" y="21344"/>
                  </a:moveTo>
                  <a:cubicBezTo>
                    <a:pt x="21600" y="6856"/>
                    <a:pt x="17660" y="-256"/>
                    <a:pt x="0" y="7"/>
                  </a:cubicBezTo>
                </a:path>
              </a:pathLst>
            </a:custGeom>
            <a:noFill/>
            <a:ln w="101600" cap="flat">
              <a:solidFill>
                <a:srgbClr val="000000"/>
              </a:solidFill>
              <a:prstDash val="solid"/>
              <a:miter lim="400000"/>
              <a:headEnd type="triangle" w="med" len="med"/>
            </a:ln>
            <a:effectLst/>
          </p:spPr>
          <p:txBody>
            <a:bodyPr/>
            <a:lstStyle/>
            <a:p>
              <a:endParaRPr/>
            </a:p>
          </p:txBody>
        </p:sp>
        <p:sp>
          <p:nvSpPr>
            <p:cNvPr id="934" name="Shape 934"/>
            <p:cNvSpPr/>
            <p:nvPr/>
          </p:nvSpPr>
          <p:spPr>
            <a:xfrm>
              <a:off x="3848055" y="-62110"/>
              <a:ext cx="2872310" cy="9048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defRPr b="1">
                  <a:latin typeface="Helvetica"/>
                  <a:ea typeface="Helvetica"/>
                  <a:cs typeface="Helvetica"/>
                  <a:sym typeface="Helvetica"/>
                </a:defRPr>
              </a:lvl1pPr>
            </a:lstStyle>
            <a:p>
              <a:r>
                <a:t>Compact</a:t>
              </a:r>
            </a:p>
          </p:txBody>
        </p:sp>
      </p:grpSp>
      <p:grpSp>
        <p:nvGrpSpPr>
          <p:cNvPr id="938" name="Group 938"/>
          <p:cNvGrpSpPr/>
          <p:nvPr/>
        </p:nvGrpSpPr>
        <p:grpSpPr>
          <a:xfrm>
            <a:off x="8478291" y="8402726"/>
            <a:ext cx="2671395" cy="666724"/>
            <a:chOff x="0" y="0"/>
            <a:chExt cx="2671393" cy="666722"/>
          </a:xfrm>
        </p:grpSpPr>
        <p:sp>
          <p:nvSpPr>
            <p:cNvPr id="936" name="Shape 936"/>
            <p:cNvSpPr/>
            <p:nvPr/>
          </p:nvSpPr>
          <p:spPr>
            <a:xfrm flipH="1">
              <a:off x="-1" y="56755"/>
              <a:ext cx="2" cy="609967"/>
            </a:xfrm>
            <a:prstGeom prst="line">
              <a:avLst/>
            </a:prstGeom>
            <a:noFill/>
            <a:ln w="1016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sp>
          <p:nvSpPr>
            <p:cNvPr id="937" name="Shape 937"/>
            <p:cNvSpPr/>
            <p:nvPr/>
          </p:nvSpPr>
          <p:spPr>
            <a:xfrm>
              <a:off x="2004671" y="0"/>
              <a:ext cx="666723" cy="666723"/>
            </a:xfrm>
            <a:prstGeom prst="line">
              <a:avLst/>
            </a:prstGeom>
            <a:noFill/>
            <a:ln w="101600" cap="flat">
              <a:solidFill>
                <a:srgbClr val="000000"/>
              </a:solidFill>
              <a:prstDash val="solid"/>
              <a:miter lim="400000"/>
              <a:tailEnd type="triangle" w="med" len="med"/>
            </a:ln>
            <a:effectLst/>
          </p:spPr>
          <p:txBody>
            <a:bodyPr wrap="square" lIns="71437" tIns="71437" rIns="71437" bIns="71437" numCol="1" anchor="ctr">
              <a:noAutofit/>
            </a:bodyPr>
            <a:lstStyle/>
            <a:p>
              <a:pPr>
                <a:defRPr sz="3200"/>
              </a:pPr>
              <a:endParaRPr/>
            </a:p>
          </p:txBody>
        </p:sp>
      </p:grpSp>
      <p:sp>
        <p:nvSpPr>
          <p:cNvPr id="939" name="Shape 939"/>
          <p:cNvSpPr/>
          <p:nvPr/>
        </p:nvSpPr>
        <p:spPr>
          <a:xfrm>
            <a:off x="6740587" y="10456312"/>
            <a:ext cx="11656696" cy="2333030"/>
          </a:xfrm>
          <a:prstGeom prst="roundRect">
            <a:avLst>
              <a:gd name="adj" fmla="val 4396"/>
            </a:avLst>
          </a:prstGeom>
          <a:solidFill>
            <a:srgbClr val="FFFFFF"/>
          </a:solidFill>
          <a:ln w="127000">
            <a:solidFill>
              <a:schemeClr val="accent5">
                <a:hueOff val="-444211"/>
                <a:satOff val="-14915"/>
                <a:lumOff val="22857"/>
              </a:schemeClr>
            </a:solidFill>
            <a:miter lim="400000"/>
          </a:ln>
          <a:extLst>
            <a:ext uri="{C572A759-6A51-4108-AA02-DFA0A04FC94B}">
              <ma14:wrappingTextBoxFlag xmlns="" xmlns:ma14="http://schemas.microsoft.com/office/mac/drawingml/2011/main" val="1"/>
            </a:ext>
          </a:extLst>
        </p:spPr>
        <p:txBody>
          <a:bodyPr lIns="71437" tIns="71437" rIns="71437" bIns="71437" anchor="ctr"/>
          <a:lstStyle/>
          <a:p>
            <a:pPr algn="l">
              <a:defRPr sz="4600" b="1">
                <a:solidFill>
                  <a:schemeClr val="accent5">
                    <a:hueOff val="-444211"/>
                    <a:satOff val="-14915"/>
                    <a:lumOff val="22857"/>
                  </a:schemeClr>
                </a:solidFill>
                <a:latin typeface="Helvetica"/>
                <a:ea typeface="Helvetica"/>
                <a:cs typeface="Helvetica"/>
                <a:sym typeface="Helvetica"/>
              </a:defRPr>
            </a:pPr>
            <a:r>
              <a:t>Files: ~2MB each</a:t>
            </a:r>
          </a:p>
          <a:p>
            <a:pPr algn="l">
              <a:defRPr sz="4600" b="1">
                <a:solidFill>
                  <a:schemeClr val="accent5">
                    <a:hueOff val="-444211"/>
                    <a:satOff val="-14915"/>
                    <a:lumOff val="22857"/>
                  </a:schemeClr>
                </a:solidFill>
                <a:latin typeface="Helvetica"/>
                <a:ea typeface="Helvetica"/>
                <a:cs typeface="Helvetica"/>
                <a:sym typeface="Helvetica"/>
              </a:defRPr>
            </a:pPr>
            <a:r>
              <a:t>Request scale is supposed to be large. </a:t>
            </a:r>
          </a:p>
        </p:txBody>
      </p:sp>
      <p:sp>
        <p:nvSpPr>
          <p:cNvPr id="940" name="Shape 940"/>
          <p:cNvSpPr/>
          <p:nvPr/>
        </p:nvSpPr>
        <p:spPr>
          <a:xfrm>
            <a:off x="20861895" y="5300662"/>
            <a:ext cx="2459991" cy="9048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p>
            <a:r>
              <a:t>Memory</a:t>
            </a:r>
          </a:p>
        </p:txBody>
      </p:sp>
      <p:sp>
        <p:nvSpPr>
          <p:cNvPr id="941" name="Shape 941"/>
          <p:cNvSpPr/>
          <p:nvPr/>
        </p:nvSpPr>
        <p:spPr>
          <a:xfrm>
            <a:off x="21273375" y="6570662"/>
            <a:ext cx="1637031" cy="9048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p>
            <a:r>
              <a:t>Drive</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9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93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93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935"/>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5" nodeType="afterEffect">
                                  <p:stCondLst>
                                    <p:cond delay="0"/>
                                  </p:stCondLst>
                                  <p:iterate>
                                    <p:tmAbs val="0"/>
                                  </p:iterate>
                                  <p:childTnLst>
                                    <p:set>
                                      <p:cBhvr>
                                        <p:cTn id="21" fill="hold"/>
                                        <p:tgtEl>
                                          <p:spTgt spid="938"/>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6" nodeType="clickEffect">
                                  <p:stCondLst>
                                    <p:cond delay="0"/>
                                  </p:stCondLst>
                                  <p:iterate>
                                    <p:tmAbs val="0"/>
                                  </p:iterate>
                                  <p:childTnLst>
                                    <p:set>
                                      <p:cBhvr>
                                        <p:cTn id="25" fill="hold"/>
                                        <p:tgtEl>
                                          <p:spTgt spid="9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8" grpId="1" animBg="1" advAuto="0"/>
      <p:bldP spid="931" grpId="2" animBg="1" advAuto="0"/>
      <p:bldP spid="932" grpId="3" animBg="1" advAuto="0"/>
      <p:bldP spid="935" grpId="4" animBg="1" advAuto="0"/>
      <p:bldP spid="938" grpId="5" animBg="1" advAuto="0"/>
      <p:bldP spid="939" grpId="6" animBg="1" advAuto="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04" name="ncq-depth-box.pdf"/>
          <p:cNvPicPr>
            <a:picLocks noChangeAspect="1"/>
          </p:cNvPicPr>
          <p:nvPr/>
        </p:nvPicPr>
        <p:blipFill>
          <a:blip r:embed="rId3"/>
          <a:stretch>
            <a:fillRect/>
          </a:stretch>
        </p:blipFill>
        <p:spPr>
          <a:xfrm>
            <a:off x="12559484" y="3019100"/>
            <a:ext cx="10972801" cy="9713628"/>
          </a:xfrm>
          <a:prstGeom prst="rect">
            <a:avLst/>
          </a:prstGeom>
          <a:ln w="12700">
            <a:miter lim="400000"/>
          </a:ln>
        </p:spPr>
      </p:pic>
      <p:pic>
        <p:nvPicPr>
          <p:cNvPr id="905" name="req-size-box.pdf"/>
          <p:cNvPicPr>
            <a:picLocks noChangeAspect="1"/>
          </p:cNvPicPr>
          <p:nvPr/>
        </p:nvPicPr>
        <p:blipFill>
          <a:blip r:embed="rId4"/>
          <a:stretch>
            <a:fillRect/>
          </a:stretch>
        </p:blipFill>
        <p:spPr>
          <a:xfrm>
            <a:off x="609600" y="3019100"/>
            <a:ext cx="10972800" cy="9713627"/>
          </a:xfrm>
          <a:prstGeom prst="rect">
            <a:avLst/>
          </a:prstGeom>
          <a:ln w="12700">
            <a:miter lim="400000"/>
          </a:ln>
        </p:spPr>
      </p:pic>
      <p:sp>
        <p:nvSpPr>
          <p:cNvPr id="912" name="Shape 912"/>
          <p:cNvSpPr>
            <a:spLocks noGrp="1"/>
          </p:cNvSpPr>
          <p:nvPr>
            <p:ph type="title"/>
          </p:nvPr>
        </p:nvSpPr>
        <p:spPr>
          <a:prstGeom prst="rect">
            <a:avLst/>
          </a:prstGeom>
        </p:spPr>
        <p:txBody>
          <a:bodyPr/>
          <a:lstStyle>
            <a:lvl1pPr defTabSz="468272">
              <a:defRPr sz="6384"/>
            </a:lvl1pPr>
          </a:lstStyle>
          <a:p>
            <a:r>
              <a:t>We evaluate request scale by request size and number of concurrent requests</a:t>
            </a:r>
          </a:p>
        </p:txBody>
      </p:sp>
    </p:spTree>
    <p:extLst>
      <p:ext uri="{BB962C8B-B14F-4D97-AF65-F5344CB8AC3E}">
        <p14:creationId xmlns:p14="http://schemas.microsoft.com/office/powerpoint/2010/main" val="2121301780"/>
      </p:ext>
    </p:extLst>
  </p:cSld>
  <p:clrMapOvr>
    <a:masterClrMapping/>
  </p:clrMapOvr>
  <p:transition spd="slow"/>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Request Scale</a:t>
            </a:r>
          </a:p>
        </p:txBody>
      </p:sp>
      <p:sp>
        <p:nvSpPr>
          <p:cNvPr id="3" name="Text Placeholder 2"/>
          <p:cNvSpPr>
            <a:spLocks noGrp="1"/>
          </p:cNvSpPr>
          <p:nvPr>
            <p:ph type="body" idx="1"/>
          </p:nvPr>
        </p:nvSpPr>
        <p:spPr>
          <a:xfrm>
            <a:off x="620486" y="3661171"/>
            <a:ext cx="23186571" cy="8840392"/>
          </a:xfrm>
        </p:spPr>
        <p:txBody>
          <a:bodyPr/>
          <a:lstStyle/>
          <a:p>
            <a:r>
              <a:rPr lang="en-US" dirty="0"/>
              <a:t>Observation 1 (App): Log structure increases the scale of write size of applications, as expected</a:t>
            </a:r>
          </a:p>
          <a:p>
            <a:r>
              <a:rPr lang="en-US" dirty="0"/>
              <a:t>Observation 2 (App): The scale of read requests is often low.</a:t>
            </a:r>
          </a:p>
          <a:p>
            <a:r>
              <a:rPr lang="en-US" dirty="0"/>
              <a:t>Observation 3 (App): SSD-conscious optimizations have room for improvements</a:t>
            </a:r>
          </a:p>
          <a:p>
            <a:r>
              <a:rPr lang="en-US" dirty="0"/>
              <a:t>Observation 7 (FS):  FS log structuring fragments application data structures</a:t>
            </a:r>
          </a:p>
        </p:txBody>
      </p:sp>
    </p:spTree>
    <p:extLst>
      <p:ext uri="{BB962C8B-B14F-4D97-AF65-F5344CB8AC3E}">
        <p14:creationId xmlns:p14="http://schemas.microsoft.com/office/powerpoint/2010/main" val="1869633620"/>
      </p:ext>
    </p:extLst>
  </p:cSld>
  <p:clrMapOvr>
    <a:masterClrMapping/>
  </p:clrMapOvr>
  <p:transition spd="me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04" name="ncq-depth-box.pdf"/>
          <p:cNvPicPr>
            <a:picLocks noChangeAspect="1"/>
          </p:cNvPicPr>
          <p:nvPr/>
        </p:nvPicPr>
        <p:blipFill>
          <a:blip r:embed="rId3"/>
          <a:stretch>
            <a:fillRect/>
          </a:stretch>
        </p:blipFill>
        <p:spPr>
          <a:xfrm>
            <a:off x="12559484" y="3019100"/>
            <a:ext cx="10972801" cy="9713628"/>
          </a:xfrm>
          <a:prstGeom prst="rect">
            <a:avLst/>
          </a:prstGeom>
          <a:ln w="12700">
            <a:miter lim="400000"/>
          </a:ln>
        </p:spPr>
      </p:pic>
      <p:pic>
        <p:nvPicPr>
          <p:cNvPr id="905" name="req-size-box.pdf"/>
          <p:cNvPicPr>
            <a:picLocks noChangeAspect="1"/>
          </p:cNvPicPr>
          <p:nvPr/>
        </p:nvPicPr>
        <p:blipFill>
          <a:blip r:embed="rId4"/>
          <a:stretch>
            <a:fillRect/>
          </a:stretch>
        </p:blipFill>
        <p:spPr>
          <a:xfrm>
            <a:off x="609600" y="3019100"/>
            <a:ext cx="10972800" cy="9713627"/>
          </a:xfrm>
          <a:prstGeom prst="rect">
            <a:avLst/>
          </a:prstGeom>
          <a:ln w="12700">
            <a:miter lim="400000"/>
          </a:ln>
        </p:spPr>
      </p:pic>
      <p:sp>
        <p:nvSpPr>
          <p:cNvPr id="912" name="Shape 912"/>
          <p:cNvSpPr>
            <a:spLocks noGrp="1"/>
          </p:cNvSpPr>
          <p:nvPr>
            <p:ph type="title"/>
          </p:nvPr>
        </p:nvSpPr>
        <p:spPr>
          <a:prstGeom prst="rect">
            <a:avLst/>
          </a:prstGeom>
        </p:spPr>
        <p:txBody>
          <a:bodyPr/>
          <a:lstStyle>
            <a:lvl1pPr defTabSz="468272">
              <a:defRPr sz="6384"/>
            </a:lvl1pPr>
          </a:lstStyle>
          <a:p>
            <a:r>
              <a:t>We evaluate request scale by request size and number of concurrent requests</a:t>
            </a:r>
          </a:p>
        </p:txBody>
      </p:sp>
      <p:sp>
        <p:nvSpPr>
          <p:cNvPr id="2" name="TextBox 1"/>
          <p:cNvSpPr txBox="1"/>
          <p:nvPr/>
        </p:nvSpPr>
        <p:spPr>
          <a:xfrm>
            <a:off x="3722914" y="8523514"/>
            <a:ext cx="914400" cy="9144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b">
            <a:norm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5000" b="0" i="0" u="none" strike="noStrike" cap="none" spc="0" normalizeH="0" baseline="0" dirty="0">
                <a:ln>
                  <a:noFill/>
                </a:ln>
                <a:solidFill>
                  <a:schemeClr val="accent5"/>
                </a:solidFill>
                <a:effectLst/>
                <a:uFillTx/>
                <a:latin typeface="+mn-lt"/>
                <a:ea typeface="+mn-ea"/>
                <a:cs typeface="+mn-cs"/>
                <a:sym typeface="Helvetica Light"/>
              </a:rPr>
              <a:t>1</a:t>
            </a:r>
          </a:p>
        </p:txBody>
      </p:sp>
      <p:sp>
        <p:nvSpPr>
          <p:cNvPr id="6" name="TextBox 5"/>
          <p:cNvSpPr txBox="1"/>
          <p:nvPr/>
        </p:nvSpPr>
        <p:spPr>
          <a:xfrm>
            <a:off x="10276114" y="6055194"/>
            <a:ext cx="914400" cy="9144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b">
            <a:norm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5000" b="0" i="0" u="none" strike="noStrike" cap="none" spc="0" normalizeH="0" baseline="0" dirty="0">
                <a:ln>
                  <a:noFill/>
                </a:ln>
                <a:solidFill>
                  <a:schemeClr val="accent5"/>
                </a:solidFill>
                <a:effectLst/>
                <a:uFillTx/>
                <a:latin typeface="+mn-lt"/>
                <a:ea typeface="+mn-ea"/>
                <a:cs typeface="+mn-cs"/>
                <a:sym typeface="Helvetica Light"/>
              </a:rPr>
              <a:t>2</a:t>
            </a:r>
          </a:p>
        </p:txBody>
      </p:sp>
      <p:sp>
        <p:nvSpPr>
          <p:cNvPr id="7" name="TextBox 6"/>
          <p:cNvSpPr txBox="1"/>
          <p:nvPr/>
        </p:nvSpPr>
        <p:spPr>
          <a:xfrm>
            <a:off x="4637314" y="4720743"/>
            <a:ext cx="914400" cy="9144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b">
            <a:norm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5000" b="0" i="0" u="none" strike="noStrike" cap="none" spc="0" normalizeH="0" baseline="0" dirty="0">
                <a:ln>
                  <a:noFill/>
                </a:ln>
                <a:solidFill>
                  <a:schemeClr val="accent5"/>
                </a:solidFill>
                <a:effectLst/>
                <a:uFillTx/>
                <a:latin typeface="+mn-lt"/>
                <a:ea typeface="+mn-ea"/>
                <a:cs typeface="+mn-cs"/>
                <a:sym typeface="Helvetica Light"/>
              </a:rPr>
              <a:t>3</a:t>
            </a:r>
          </a:p>
        </p:txBody>
      </p:sp>
      <p:sp>
        <p:nvSpPr>
          <p:cNvPr id="8" name="TextBox 7"/>
          <p:cNvSpPr txBox="1"/>
          <p:nvPr/>
        </p:nvSpPr>
        <p:spPr>
          <a:xfrm flipH="1">
            <a:off x="5339443" y="6741000"/>
            <a:ext cx="1513114" cy="9144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b">
            <a:norm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5000" b="0" i="0" u="none" strike="noStrike" cap="none" spc="0" normalizeH="0" baseline="0" dirty="0">
                <a:ln>
                  <a:noFill/>
                </a:ln>
                <a:solidFill>
                  <a:schemeClr val="accent5"/>
                </a:solidFill>
                <a:effectLst/>
                <a:uFillTx/>
                <a:latin typeface="+mn-lt"/>
                <a:ea typeface="+mn-ea"/>
                <a:cs typeface="+mn-cs"/>
                <a:sym typeface="Helvetica Light"/>
              </a:rPr>
              <a:t>7</a:t>
            </a:r>
          </a:p>
        </p:txBody>
      </p:sp>
      <p:sp>
        <p:nvSpPr>
          <p:cNvPr id="9" name="TextBox 8"/>
          <p:cNvSpPr txBox="1"/>
          <p:nvPr/>
        </p:nvSpPr>
        <p:spPr>
          <a:xfrm flipH="1">
            <a:off x="7505700" y="6701078"/>
            <a:ext cx="1513114" cy="9144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b">
            <a:norm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5000" b="0" i="0" u="none" strike="noStrike" cap="none" spc="0" normalizeH="0" baseline="0" dirty="0">
                <a:ln>
                  <a:noFill/>
                </a:ln>
                <a:solidFill>
                  <a:schemeClr val="accent5"/>
                </a:solidFill>
                <a:effectLst/>
                <a:uFillTx/>
                <a:latin typeface="+mn-lt"/>
                <a:ea typeface="+mn-ea"/>
                <a:cs typeface="+mn-cs"/>
                <a:sym typeface="Helvetica Light"/>
              </a:rPr>
              <a:t>7</a:t>
            </a:r>
          </a:p>
        </p:txBody>
      </p:sp>
    </p:spTree>
    <p:extLst>
      <p:ext uri="{BB962C8B-B14F-4D97-AF65-F5344CB8AC3E}">
        <p14:creationId xmlns:p14="http://schemas.microsoft.com/office/powerpoint/2010/main" val="369512755"/>
      </p:ext>
    </p:extLst>
  </p:cSld>
  <p:clrMapOvr>
    <a:masterClrMapping/>
  </p:clrMapOvr>
  <p:transition spd="slow"/>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Request Scale</a:t>
            </a:r>
          </a:p>
        </p:txBody>
      </p:sp>
      <p:sp>
        <p:nvSpPr>
          <p:cNvPr id="3" name="Text Placeholder 2"/>
          <p:cNvSpPr>
            <a:spLocks noGrp="1"/>
          </p:cNvSpPr>
          <p:nvPr>
            <p:ph type="body" idx="1"/>
          </p:nvPr>
        </p:nvSpPr>
        <p:spPr>
          <a:xfrm>
            <a:off x="751114" y="3661171"/>
            <a:ext cx="22043571" cy="8840392"/>
          </a:xfrm>
        </p:spPr>
        <p:txBody>
          <a:bodyPr/>
          <a:lstStyle/>
          <a:p>
            <a:r>
              <a:rPr lang="en-US" dirty="0"/>
              <a:t>Observation 5 (FS): </a:t>
            </a:r>
            <a:br>
              <a:rPr lang="en-US" dirty="0"/>
            </a:br>
            <a:r>
              <a:rPr lang="en-US" dirty="0"/>
              <a:t>Linux buffer I/O limitation (page cache) limits request scale</a:t>
            </a:r>
          </a:p>
          <a:p>
            <a:endParaRPr lang="en-US" dirty="0"/>
          </a:p>
        </p:txBody>
      </p:sp>
    </p:spTree>
    <p:extLst>
      <p:ext uri="{BB962C8B-B14F-4D97-AF65-F5344CB8AC3E}">
        <p14:creationId xmlns:p14="http://schemas.microsoft.com/office/powerpoint/2010/main" val="150924102"/>
      </p:ext>
    </p:extLst>
  </p:cSld>
  <p:clrMapOvr>
    <a:masterClrMapping/>
  </p:clrMapOvr>
  <p:transition spd="me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6" name="Shape 946"/>
          <p:cNvSpPr>
            <a:spLocks noGrp="1"/>
          </p:cNvSpPr>
          <p:nvPr>
            <p:ph type="title"/>
          </p:nvPr>
        </p:nvSpPr>
        <p:spPr>
          <a:xfrm>
            <a:off x="3379398" y="551656"/>
            <a:ext cx="17625203" cy="3036094"/>
          </a:xfrm>
          <a:prstGeom prst="rect">
            <a:avLst/>
          </a:prstGeom>
        </p:spPr>
        <p:txBody>
          <a:bodyPr/>
          <a:lstStyle/>
          <a:p>
            <a:pPr defTabSz="476488">
              <a:defRPr sz="6496"/>
            </a:pPr>
            <a:r>
              <a:t>Buffered </a:t>
            </a:r>
            <a:r>
              <a:rPr i="1"/>
              <a:t>read()</a:t>
            </a:r>
            <a:r>
              <a:t>: Page cache implementation splits and serializes user requests</a:t>
            </a:r>
          </a:p>
        </p:txBody>
      </p:sp>
      <p:sp>
        <p:nvSpPr>
          <p:cNvPr id="947" name="Shape 947"/>
          <p:cNvSpPr/>
          <p:nvPr/>
        </p:nvSpPr>
        <p:spPr>
          <a:xfrm>
            <a:off x="3886200" y="6121400"/>
            <a:ext cx="17778055" cy="0"/>
          </a:xfrm>
          <a:prstGeom prst="line">
            <a:avLst/>
          </a:prstGeom>
          <a:ln w="88900">
            <a:solidFill>
              <a:srgbClr val="000000"/>
            </a:solidFill>
            <a:custDash>
              <a:ds d="200000" sp="200000"/>
            </a:custDash>
            <a:miter lim="400000"/>
          </a:ln>
        </p:spPr>
        <p:txBody>
          <a:bodyPr lIns="71437" tIns="71437" rIns="71437" bIns="71437" anchor="ctr"/>
          <a:lstStyle/>
          <a:p>
            <a:pPr>
              <a:defRPr sz="3200"/>
            </a:pPr>
            <a:endParaRPr/>
          </a:p>
        </p:txBody>
      </p:sp>
      <p:sp>
        <p:nvSpPr>
          <p:cNvPr id="948" name="Shape 948"/>
          <p:cNvSpPr/>
          <p:nvPr/>
        </p:nvSpPr>
        <p:spPr>
          <a:xfrm>
            <a:off x="3886200" y="8699500"/>
            <a:ext cx="17778055" cy="0"/>
          </a:xfrm>
          <a:prstGeom prst="line">
            <a:avLst/>
          </a:prstGeom>
          <a:ln w="88900">
            <a:solidFill>
              <a:srgbClr val="000000"/>
            </a:solidFill>
            <a:custDash>
              <a:ds d="200000" sp="200000"/>
            </a:custDash>
            <a:miter lim="400000"/>
          </a:ln>
        </p:spPr>
        <p:txBody>
          <a:bodyPr lIns="71437" tIns="71437" rIns="71437" bIns="71437" anchor="ctr"/>
          <a:lstStyle/>
          <a:p>
            <a:pPr>
              <a:defRPr sz="3200"/>
            </a:pPr>
            <a:endParaRPr/>
          </a:p>
        </p:txBody>
      </p:sp>
      <p:sp>
        <p:nvSpPr>
          <p:cNvPr id="949" name="Shape 949"/>
          <p:cNvSpPr/>
          <p:nvPr/>
        </p:nvSpPr>
        <p:spPr>
          <a:xfrm>
            <a:off x="3886200" y="11277600"/>
            <a:ext cx="17778055" cy="0"/>
          </a:xfrm>
          <a:prstGeom prst="line">
            <a:avLst/>
          </a:prstGeom>
          <a:ln w="88900">
            <a:solidFill>
              <a:srgbClr val="000000"/>
            </a:solidFill>
            <a:custDash>
              <a:ds d="200000" sp="200000"/>
            </a:custDash>
            <a:miter lim="400000"/>
          </a:ln>
        </p:spPr>
        <p:txBody>
          <a:bodyPr lIns="71437" tIns="71437" rIns="71437" bIns="71437" anchor="ctr"/>
          <a:lstStyle/>
          <a:p>
            <a:pPr>
              <a:defRPr sz="3200"/>
            </a:pPr>
            <a:endParaRPr/>
          </a:p>
        </p:txBody>
      </p:sp>
      <p:sp>
        <p:nvSpPr>
          <p:cNvPr id="950" name="Shape 950"/>
          <p:cNvSpPr/>
          <p:nvPr/>
        </p:nvSpPr>
        <p:spPr>
          <a:xfrm>
            <a:off x="1184640" y="4576762"/>
            <a:ext cx="1389920" cy="9048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lvl1pPr>
              <a:defRPr b="1">
                <a:latin typeface="Helvetica"/>
                <a:ea typeface="Helvetica"/>
                <a:cs typeface="Helvetica"/>
                <a:sym typeface="Helvetica"/>
              </a:defRPr>
            </a:lvl1pPr>
          </a:lstStyle>
          <a:p>
            <a:r>
              <a:t>App</a:t>
            </a:r>
          </a:p>
        </p:txBody>
      </p:sp>
      <p:sp>
        <p:nvSpPr>
          <p:cNvPr id="951" name="Shape 951"/>
          <p:cNvSpPr/>
          <p:nvPr/>
        </p:nvSpPr>
        <p:spPr>
          <a:xfrm>
            <a:off x="1767" y="7097712"/>
            <a:ext cx="3755666" cy="9048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lvl1pPr>
              <a:defRPr b="1">
                <a:latin typeface="Helvetica"/>
                <a:ea typeface="Helvetica"/>
                <a:cs typeface="Helvetica"/>
                <a:sym typeface="Helvetica"/>
              </a:defRPr>
            </a:lvl1pPr>
          </a:lstStyle>
          <a:p>
            <a:r>
              <a:t>Page Cache</a:t>
            </a:r>
          </a:p>
        </p:txBody>
      </p:sp>
      <p:sp>
        <p:nvSpPr>
          <p:cNvPr id="952" name="Shape 952"/>
          <p:cNvSpPr/>
          <p:nvPr/>
        </p:nvSpPr>
        <p:spPr>
          <a:xfrm>
            <a:off x="1767" y="9618662"/>
            <a:ext cx="3755666" cy="9048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lvl1pPr>
              <a:defRPr b="1">
                <a:latin typeface="Helvetica"/>
                <a:ea typeface="Helvetica"/>
                <a:cs typeface="Helvetica"/>
                <a:sym typeface="Helvetica"/>
              </a:defRPr>
            </a:lvl1pPr>
          </a:lstStyle>
          <a:p>
            <a:r>
              <a:t>Block Layer</a:t>
            </a:r>
          </a:p>
        </p:txBody>
      </p:sp>
      <p:sp>
        <p:nvSpPr>
          <p:cNvPr id="953" name="Shape 953"/>
          <p:cNvSpPr/>
          <p:nvPr/>
        </p:nvSpPr>
        <p:spPr>
          <a:xfrm>
            <a:off x="1148984" y="11968162"/>
            <a:ext cx="1461232" cy="9048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lvl1pPr>
              <a:defRPr b="1">
                <a:latin typeface="Helvetica"/>
                <a:ea typeface="Helvetica"/>
                <a:cs typeface="Helvetica"/>
                <a:sym typeface="Helvetica"/>
              </a:defRPr>
            </a:lvl1pPr>
          </a:lstStyle>
          <a:p>
            <a:r>
              <a:t>SSD</a:t>
            </a:r>
          </a:p>
        </p:txBody>
      </p:sp>
      <p:grpSp>
        <p:nvGrpSpPr>
          <p:cNvPr id="956" name="Group 956"/>
          <p:cNvGrpSpPr/>
          <p:nvPr/>
        </p:nvGrpSpPr>
        <p:grpSpPr>
          <a:xfrm>
            <a:off x="5669495" y="4524619"/>
            <a:ext cx="15419407" cy="1009162"/>
            <a:chOff x="0" y="0"/>
            <a:chExt cx="15419405" cy="1009161"/>
          </a:xfrm>
        </p:grpSpPr>
        <p:sp>
          <p:nvSpPr>
            <p:cNvPr id="954" name="Shape 954"/>
            <p:cNvSpPr/>
            <p:nvPr/>
          </p:nvSpPr>
          <p:spPr>
            <a:xfrm>
              <a:off x="0" y="52143"/>
              <a:ext cx="1919809" cy="90487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71437" tIns="71437" rIns="71437" bIns="71437" numCol="1" anchor="b">
              <a:normAutofit/>
            </a:bodyPr>
            <a:lstStyle>
              <a:lvl1pPr>
                <a:defRPr b="1">
                  <a:latin typeface="Helvetica"/>
                  <a:ea typeface="Helvetica"/>
                  <a:cs typeface="Helvetica"/>
                  <a:sym typeface="Helvetica"/>
                </a:defRPr>
              </a:lvl1pPr>
            </a:lstStyle>
            <a:p>
              <a:r>
                <a:t>read()</a:t>
              </a:r>
            </a:p>
          </p:txBody>
        </p:sp>
        <p:sp>
          <p:nvSpPr>
            <p:cNvPr id="955" name="Shape 955"/>
            <p:cNvSpPr/>
            <p:nvPr/>
          </p:nvSpPr>
          <p:spPr>
            <a:xfrm>
              <a:off x="2304461" y="0"/>
              <a:ext cx="13114945" cy="1009162"/>
            </a:xfrm>
            <a:prstGeom prst="roundRect">
              <a:avLst>
                <a:gd name="adj" fmla="val 28337"/>
              </a:avLst>
            </a:prstGeom>
            <a:noFill/>
            <a:ln w="88900" cap="flat">
              <a:solidFill>
                <a:srgbClr val="000000"/>
              </a:solidFill>
              <a:prstDash val="solid"/>
              <a:miter lim="400000"/>
            </a:ln>
            <a:effectLst/>
            <a:extLst>
              <a:ext uri="{C572A759-6A51-4108-AA02-DFA0A04FC94B}">
                <ma14:wrappingTextBoxFlag xmlns="" xmlns:ma14="http://schemas.microsoft.com/office/mac/drawingml/2011/main" val="1"/>
              </a:ext>
            </a:extLst>
          </p:spPr>
          <p:txBody>
            <a:bodyPr wrap="square" lIns="71437" tIns="71437" rIns="71437" bIns="71437" numCol="1" anchor="ctr">
              <a:noAutofit/>
            </a:bodyPr>
            <a:lstStyle>
              <a:lvl1pPr>
                <a:defRPr sz="4600" b="1">
                  <a:latin typeface="Helvetica"/>
                  <a:ea typeface="Helvetica"/>
                  <a:cs typeface="Helvetica"/>
                  <a:sym typeface="Helvetica"/>
                </a:defRPr>
              </a:lvl1pPr>
            </a:lstStyle>
            <a:p>
              <a:r>
                <a:t>2MB</a:t>
              </a:r>
            </a:p>
          </p:txBody>
        </p:sp>
      </p:grpSp>
      <p:sp>
        <p:nvSpPr>
          <p:cNvPr id="957" name="Shape 957"/>
          <p:cNvSpPr/>
          <p:nvPr/>
        </p:nvSpPr>
        <p:spPr>
          <a:xfrm>
            <a:off x="7973957" y="7045569"/>
            <a:ext cx="1953603" cy="1009162"/>
          </a:xfrm>
          <a:prstGeom prst="roundRect">
            <a:avLst>
              <a:gd name="adj" fmla="val 28337"/>
            </a:avLst>
          </a:prstGeom>
          <a:ln w="88900">
            <a:solidFill>
              <a:srgbClr val="000000"/>
            </a:solidFill>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700" b="1">
                <a:latin typeface="Helvetica"/>
                <a:ea typeface="Helvetica"/>
                <a:cs typeface="Helvetica"/>
                <a:sym typeface="Helvetica"/>
              </a:defRPr>
            </a:lvl1pPr>
          </a:lstStyle>
          <a:p>
            <a:r>
              <a:t>128KB</a:t>
            </a:r>
          </a:p>
        </p:txBody>
      </p:sp>
      <p:sp>
        <p:nvSpPr>
          <p:cNvPr id="958" name="Shape 958"/>
          <p:cNvSpPr/>
          <p:nvPr/>
        </p:nvSpPr>
        <p:spPr>
          <a:xfrm>
            <a:off x="7973568" y="11915647"/>
            <a:ext cx="1954382" cy="1009163"/>
          </a:xfrm>
          <a:prstGeom prst="roundRect">
            <a:avLst>
              <a:gd name="adj" fmla="val 28337"/>
            </a:avLst>
          </a:prstGeom>
          <a:solidFill>
            <a:srgbClr val="000000"/>
          </a:solidFill>
          <a:ln w="88900">
            <a:solidFill>
              <a:srgbClr val="000000"/>
            </a:solidFill>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700" b="1">
                <a:solidFill>
                  <a:srgbClr val="FFFFFF"/>
                </a:solidFill>
                <a:latin typeface="Helvetica"/>
                <a:ea typeface="Helvetica"/>
                <a:cs typeface="Helvetica"/>
                <a:sym typeface="Helvetica"/>
              </a:defRPr>
            </a:lvl1pPr>
          </a:lstStyle>
          <a:p>
            <a:r>
              <a:t>128KB</a:t>
            </a:r>
          </a:p>
        </p:txBody>
      </p:sp>
      <p:sp>
        <p:nvSpPr>
          <p:cNvPr id="959" name="Shape 959"/>
          <p:cNvSpPr/>
          <p:nvPr/>
        </p:nvSpPr>
        <p:spPr>
          <a:xfrm>
            <a:off x="10141424" y="7045569"/>
            <a:ext cx="1953603" cy="1009163"/>
          </a:xfrm>
          <a:prstGeom prst="roundRect">
            <a:avLst>
              <a:gd name="adj" fmla="val 28337"/>
            </a:avLst>
          </a:prstGeom>
          <a:ln w="88900">
            <a:solidFill>
              <a:srgbClr val="000000"/>
            </a:solidFill>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700" b="1">
                <a:latin typeface="Helvetica"/>
                <a:ea typeface="Helvetica"/>
                <a:cs typeface="Helvetica"/>
                <a:sym typeface="Helvetica"/>
              </a:defRPr>
            </a:lvl1pPr>
          </a:lstStyle>
          <a:p>
            <a:r>
              <a:t>128KB</a:t>
            </a:r>
          </a:p>
        </p:txBody>
      </p:sp>
      <p:sp>
        <p:nvSpPr>
          <p:cNvPr id="960" name="Shape 960"/>
          <p:cNvSpPr/>
          <p:nvPr/>
        </p:nvSpPr>
        <p:spPr>
          <a:xfrm>
            <a:off x="10141035" y="11915647"/>
            <a:ext cx="1954381" cy="1009163"/>
          </a:xfrm>
          <a:prstGeom prst="roundRect">
            <a:avLst>
              <a:gd name="adj" fmla="val 28337"/>
            </a:avLst>
          </a:prstGeom>
          <a:solidFill>
            <a:srgbClr val="000000"/>
          </a:solidFill>
          <a:ln w="88900">
            <a:solidFill>
              <a:srgbClr val="000000"/>
            </a:solidFill>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700" b="1">
                <a:solidFill>
                  <a:srgbClr val="FFFFFF"/>
                </a:solidFill>
                <a:latin typeface="Helvetica"/>
                <a:ea typeface="Helvetica"/>
                <a:cs typeface="Helvetica"/>
                <a:sym typeface="Helvetica"/>
              </a:defRPr>
            </a:lvl1pPr>
          </a:lstStyle>
          <a:p>
            <a:r>
              <a:t>128KB</a:t>
            </a:r>
          </a:p>
        </p:txBody>
      </p:sp>
      <p:sp>
        <p:nvSpPr>
          <p:cNvPr id="961" name="Shape 961"/>
          <p:cNvSpPr/>
          <p:nvPr/>
        </p:nvSpPr>
        <p:spPr>
          <a:xfrm>
            <a:off x="12308502" y="7045569"/>
            <a:ext cx="1953603" cy="1009162"/>
          </a:xfrm>
          <a:prstGeom prst="roundRect">
            <a:avLst>
              <a:gd name="adj" fmla="val 28337"/>
            </a:avLst>
          </a:prstGeom>
          <a:ln w="88900">
            <a:solidFill>
              <a:srgbClr val="000000"/>
            </a:solidFill>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700" b="1">
                <a:latin typeface="Helvetica"/>
                <a:ea typeface="Helvetica"/>
                <a:cs typeface="Helvetica"/>
                <a:sym typeface="Helvetica"/>
              </a:defRPr>
            </a:lvl1pPr>
          </a:lstStyle>
          <a:p>
            <a:r>
              <a:t>128KB</a:t>
            </a:r>
          </a:p>
        </p:txBody>
      </p:sp>
      <p:sp>
        <p:nvSpPr>
          <p:cNvPr id="962" name="Shape 962"/>
          <p:cNvSpPr/>
          <p:nvPr/>
        </p:nvSpPr>
        <p:spPr>
          <a:xfrm>
            <a:off x="12241157" y="11915158"/>
            <a:ext cx="1953603" cy="1009163"/>
          </a:xfrm>
          <a:prstGeom prst="roundRect">
            <a:avLst>
              <a:gd name="adj" fmla="val 28337"/>
            </a:avLst>
          </a:prstGeom>
          <a:solidFill>
            <a:srgbClr val="000000"/>
          </a:solidFill>
          <a:ln w="88900">
            <a:solidFill>
              <a:srgbClr val="000000"/>
            </a:solidFill>
            <a:miter lim="400000"/>
          </a:ln>
          <a:extLst>
            <a:ext uri="{C572A759-6A51-4108-AA02-DFA0A04FC94B}">
              <ma14:wrappingTextBoxFlag xmlns="" xmlns:ma14="http://schemas.microsoft.com/office/mac/drawingml/2011/main" val="1"/>
            </a:ext>
          </a:extLst>
        </p:spPr>
        <p:txBody>
          <a:bodyPr lIns="71437" tIns="71437" rIns="71437" bIns="71437" anchor="ctr"/>
          <a:lstStyle>
            <a:lvl1pPr>
              <a:defRPr sz="3700" b="1">
                <a:solidFill>
                  <a:srgbClr val="FFFFFF"/>
                </a:solidFill>
                <a:latin typeface="Helvetica"/>
                <a:ea typeface="Helvetica"/>
                <a:cs typeface="Helvetica"/>
                <a:sym typeface="Helvetica"/>
              </a:defRPr>
            </a:lvl1pPr>
          </a:lstStyle>
          <a:p>
            <a:r>
              <a:t>128KB</a:t>
            </a:r>
          </a:p>
        </p:txBody>
      </p:sp>
      <p:sp>
        <p:nvSpPr>
          <p:cNvPr id="963" name="Shape 963"/>
          <p:cNvSpPr/>
          <p:nvPr/>
        </p:nvSpPr>
        <p:spPr>
          <a:xfrm>
            <a:off x="14548015" y="6922116"/>
            <a:ext cx="1019176" cy="11842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lvl1pPr>
              <a:defRPr sz="6800" b="1">
                <a:latin typeface="Helvetica"/>
                <a:ea typeface="Helvetica"/>
                <a:cs typeface="Helvetica"/>
                <a:sym typeface="Helvetica"/>
              </a:defRPr>
            </a:lvl1pPr>
          </a:lstStyle>
          <a:p>
            <a:r>
              <a:t>…</a:t>
            </a:r>
          </a:p>
        </p:txBody>
      </p:sp>
      <p:sp>
        <p:nvSpPr>
          <p:cNvPr id="964" name="Shape 964"/>
          <p:cNvSpPr/>
          <p:nvPr/>
        </p:nvSpPr>
        <p:spPr>
          <a:xfrm>
            <a:off x="6834047" y="8499650"/>
            <a:ext cx="10715905" cy="2333030"/>
          </a:xfrm>
          <a:prstGeom prst="roundRect">
            <a:avLst>
              <a:gd name="adj" fmla="val 4396"/>
            </a:avLst>
          </a:prstGeom>
          <a:solidFill>
            <a:srgbClr val="FFFFFF"/>
          </a:solidFill>
          <a:ln w="127000">
            <a:solidFill>
              <a:schemeClr val="accent5">
                <a:hueOff val="-444211"/>
                <a:satOff val="-14915"/>
                <a:lumOff val="22857"/>
              </a:schemeClr>
            </a:solidFill>
            <a:miter lim="400000"/>
          </a:ln>
          <a:extLst>
            <a:ext uri="{C572A759-6A51-4108-AA02-DFA0A04FC94B}">
              <ma14:wrappingTextBoxFlag xmlns="" xmlns:ma14="http://schemas.microsoft.com/office/mac/drawingml/2011/main" val="1"/>
            </a:ext>
          </a:extLst>
        </p:spPr>
        <p:txBody>
          <a:bodyPr lIns="71437" tIns="71437" rIns="71437" bIns="71437" anchor="ctr"/>
          <a:lstStyle>
            <a:lvl1pPr>
              <a:defRPr sz="4600" b="1">
                <a:solidFill>
                  <a:schemeClr val="accent5">
                    <a:hueOff val="-444211"/>
                    <a:satOff val="-14915"/>
                    <a:lumOff val="22857"/>
                  </a:schemeClr>
                </a:solidFill>
                <a:latin typeface="Helvetica"/>
                <a:ea typeface="Helvetica"/>
                <a:cs typeface="Helvetica"/>
                <a:sym typeface="Helvetica"/>
              </a:defRPr>
            </a:lvl1pPr>
          </a:lstStyle>
          <a:p>
            <a:r>
              <a:t>Surprise! Even reading 2MB in your app will not utilize SSD well.</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9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957"/>
                                        </p:tgtEl>
                                        <p:attrNameLst>
                                          <p:attrName>style.visibility</p:attrName>
                                        </p:attrNameLst>
                                      </p:cBhvr>
                                      <p:to>
                                        <p:strVal val="visible"/>
                                      </p:to>
                                    </p:set>
                                  </p:childTnLst>
                                </p:cTn>
                              </p:par>
                            </p:childTnLst>
                          </p:cTn>
                        </p:par>
                        <p:par>
                          <p:cTn id="11" fill="hold">
                            <p:stCondLst>
                              <p:cond delay="0"/>
                            </p:stCondLst>
                            <p:childTnLst>
                              <p:par>
                                <p:cTn id="12" presetID="-1" presetClass="path" presetSubtype="0" accel="50000" decel="50000" fill="hold" nodeType="afterEffect">
                                  <p:stCondLst>
                                    <p:cond delay="0"/>
                                  </p:stCondLst>
                                  <p:childTnLst>
                                    <p:animMotion origin="layout" path="M 0.000000 0.000000 L -0.000000 0.183796" pathEditMode="relative">
                                      <p:cBhvr>
                                        <p:cTn id="13" dur="400" fill="hold"/>
                                        <p:tgtEl>
                                          <p:spTgt spid="957"/>
                                        </p:tgtEl>
                                        <p:attrNameLst>
                                          <p:attrName>ppt_x</p:attrName>
                                          <p:attrName>ppt_y</p:attrName>
                                        </p:attrNameLst>
                                      </p:cBhvr>
                                    </p:animMotion>
                                  </p:childTnLst>
                                </p:cTn>
                              </p:par>
                            </p:childTnLst>
                          </p:cTn>
                        </p:par>
                        <p:par>
                          <p:cTn id="14" fill="hold">
                            <p:stCondLst>
                              <p:cond delay="0"/>
                            </p:stCondLst>
                            <p:childTnLst>
                              <p:par>
                                <p:cTn id="15" presetID="-1" presetClass="path" presetSubtype="0" accel="50000" decel="50000" fill="hold" nodeType="afterEffect">
                                  <p:stCondLst>
                                    <p:cond delay="0"/>
                                  </p:stCondLst>
                                  <p:childTnLst>
                                    <p:animMotion origin="layout" path="M -0.000000 0.183796 L -0.000000 0.355093" pathEditMode="relative">
                                      <p:cBhvr>
                                        <p:cTn id="16" dur="400" fill="hold"/>
                                        <p:tgtEl>
                                          <p:spTgt spid="957"/>
                                        </p:tgtEl>
                                        <p:attrNameLst>
                                          <p:attrName>ppt_x</p:attrName>
                                          <p:attrName>ppt_y</p:attrName>
                                        </p:attrNameLst>
                                      </p:cBhvr>
                                    </p:animMotion>
                                  </p:childTnLst>
                                </p:cTn>
                              </p:par>
                            </p:childTnLst>
                          </p:cTn>
                        </p:par>
                        <p:par>
                          <p:cTn id="17" fill="hold">
                            <p:stCondLst>
                              <p:cond delay="400"/>
                            </p:stCondLst>
                            <p:childTnLst>
                              <p:par>
                                <p:cTn id="18" presetID="1" presetClass="exit" presetSubtype="0" fill="hold" grpId="5" nodeType="afterEffect">
                                  <p:stCondLst>
                                    <p:cond delay="0"/>
                                  </p:stCondLst>
                                  <p:iterate>
                                    <p:tmAbs val="0"/>
                                  </p:iterate>
                                  <p:childTnLst>
                                    <p:set>
                                      <p:cBhvr>
                                        <p:cTn id="19" fill="hold">
                                          <p:stCondLst>
                                            <p:cond delay="0"/>
                                          </p:stCondLst>
                                        </p:cTn>
                                        <p:tgtEl>
                                          <p:spTgt spid="957"/>
                                        </p:tgtEl>
                                        <p:attrNameLst>
                                          <p:attrName>style.visibility</p:attrName>
                                        </p:attrNameLst>
                                      </p:cBhvr>
                                      <p:to>
                                        <p:strVal val="hidden"/>
                                      </p:to>
                                    </p:set>
                                  </p:childTnLst>
                                </p:cTn>
                              </p:par>
                            </p:childTnLst>
                          </p:cTn>
                        </p:par>
                        <p:par>
                          <p:cTn id="20" fill="hold">
                            <p:stCondLst>
                              <p:cond delay="400"/>
                            </p:stCondLst>
                            <p:childTnLst>
                              <p:par>
                                <p:cTn id="21" presetID="1" presetClass="entr" presetSubtype="0" fill="hold" grpId="6" nodeType="afterEffect">
                                  <p:stCondLst>
                                    <p:cond delay="0"/>
                                  </p:stCondLst>
                                  <p:iterate>
                                    <p:tmAbs val="0"/>
                                  </p:iterate>
                                  <p:childTnLst>
                                    <p:set>
                                      <p:cBhvr>
                                        <p:cTn id="22" fill="hold"/>
                                        <p:tgtEl>
                                          <p:spTgt spid="958"/>
                                        </p:tgtEl>
                                        <p:attrNameLst>
                                          <p:attrName>style.visibility</p:attrName>
                                        </p:attrNameLst>
                                      </p:cBhvr>
                                      <p:to>
                                        <p:strVal val="visible"/>
                                      </p:to>
                                    </p:set>
                                  </p:childTnLst>
                                </p:cTn>
                              </p:par>
                            </p:childTnLst>
                          </p:cTn>
                        </p:par>
                        <p:par>
                          <p:cTn id="23" fill="hold">
                            <p:stCondLst>
                              <p:cond delay="0"/>
                            </p:stCondLst>
                            <p:childTnLst>
                              <p:par>
                                <p:cTn id="24" presetID="-1" presetClass="path" presetSubtype="0" accel="50000" decel="50000" fill="hold" nodeType="afterEffect">
                                  <p:stCondLst>
                                    <p:cond delay="0"/>
                                  </p:stCondLst>
                                  <p:childTnLst>
                                    <p:animMotion origin="layout" path="M 0.000000 0.000000 L -0.000000 -0.174635" pathEditMode="relative">
                                      <p:cBhvr>
                                        <p:cTn id="25" dur="400" fill="hold"/>
                                        <p:tgtEl>
                                          <p:spTgt spid="958"/>
                                        </p:tgtEl>
                                        <p:attrNameLst>
                                          <p:attrName>ppt_x</p:attrName>
                                          <p:attrName>ppt_y</p:attrName>
                                        </p:attrNameLst>
                                      </p:cBhvr>
                                    </p:animMotion>
                                  </p:childTnLst>
                                </p:cTn>
                              </p:par>
                            </p:childTnLst>
                          </p:cTn>
                        </p:par>
                        <p:par>
                          <p:cTn id="26" fill="hold">
                            <p:stCondLst>
                              <p:cond delay="0"/>
                            </p:stCondLst>
                            <p:childTnLst>
                              <p:par>
                                <p:cTn id="27" presetID="-1" presetClass="path" presetSubtype="0" accel="50000" decel="50000" fill="hold" nodeType="afterEffect">
                                  <p:stCondLst>
                                    <p:cond delay="0"/>
                                  </p:stCondLst>
                                  <p:childTnLst>
                                    <p:animMotion origin="layout" path="M -0.000000 -0.174635 L -0.000000 -0.358431" pathEditMode="relative">
                                      <p:cBhvr>
                                        <p:cTn id="28" dur="400" fill="hold"/>
                                        <p:tgtEl>
                                          <p:spTgt spid="958"/>
                                        </p:tgtEl>
                                        <p:attrNameLst>
                                          <p:attrName>ppt_x</p:attrName>
                                          <p:attrName>ppt_y</p:attrName>
                                        </p:attrNameLst>
                                      </p:cBhvr>
                                    </p:animMotion>
                                  </p:childTnLst>
                                </p:cTn>
                              </p:par>
                            </p:childTnLst>
                          </p:cTn>
                        </p:par>
                        <p:par>
                          <p:cTn id="29" fill="hold">
                            <p:stCondLst>
                              <p:cond delay="400"/>
                            </p:stCondLst>
                            <p:childTnLst>
                              <p:par>
                                <p:cTn id="30" presetID="1" presetClass="entr" presetSubtype="0" fill="hold" grpId="9" nodeType="afterEffect">
                                  <p:stCondLst>
                                    <p:cond delay="0"/>
                                  </p:stCondLst>
                                  <p:iterate>
                                    <p:tmAbs val="0"/>
                                  </p:iterate>
                                  <p:childTnLst>
                                    <p:set>
                                      <p:cBhvr>
                                        <p:cTn id="31" fill="hold"/>
                                        <p:tgtEl>
                                          <p:spTgt spid="959"/>
                                        </p:tgtEl>
                                        <p:attrNameLst>
                                          <p:attrName>style.visibility</p:attrName>
                                        </p:attrNameLst>
                                      </p:cBhvr>
                                      <p:to>
                                        <p:strVal val="visible"/>
                                      </p:to>
                                    </p:set>
                                  </p:childTnLst>
                                </p:cTn>
                              </p:par>
                            </p:childTnLst>
                          </p:cTn>
                        </p:par>
                        <p:par>
                          <p:cTn id="32" fill="hold">
                            <p:stCondLst>
                              <p:cond delay="0"/>
                            </p:stCondLst>
                            <p:childTnLst>
                              <p:par>
                                <p:cTn id="33" presetID="-1" presetClass="path" presetSubtype="0" accel="50000" decel="50000" fill="hold" nodeType="afterEffect">
                                  <p:stCondLst>
                                    <p:cond delay="0"/>
                                  </p:stCondLst>
                                  <p:childTnLst>
                                    <p:animMotion origin="layout" path="M 0.000000 0.000000 L -0.000000 0.183796" pathEditMode="relative">
                                      <p:cBhvr>
                                        <p:cTn id="34" dur="400" fill="hold"/>
                                        <p:tgtEl>
                                          <p:spTgt spid="959"/>
                                        </p:tgtEl>
                                        <p:attrNameLst>
                                          <p:attrName>ppt_x</p:attrName>
                                          <p:attrName>ppt_y</p:attrName>
                                        </p:attrNameLst>
                                      </p:cBhvr>
                                    </p:animMotion>
                                  </p:childTnLst>
                                </p:cTn>
                              </p:par>
                            </p:childTnLst>
                          </p:cTn>
                        </p:par>
                        <p:par>
                          <p:cTn id="35" fill="hold">
                            <p:stCondLst>
                              <p:cond delay="0"/>
                            </p:stCondLst>
                            <p:childTnLst>
                              <p:par>
                                <p:cTn id="36" presetID="-1" presetClass="path" presetSubtype="0" accel="50000" decel="50000" fill="hold" nodeType="afterEffect">
                                  <p:stCondLst>
                                    <p:cond delay="0"/>
                                  </p:stCondLst>
                                  <p:childTnLst>
                                    <p:animMotion origin="layout" path="M -0.000000 0.183796 L -0.000000 0.355093" pathEditMode="relative">
                                      <p:cBhvr>
                                        <p:cTn id="37" dur="400" fill="hold"/>
                                        <p:tgtEl>
                                          <p:spTgt spid="959"/>
                                        </p:tgtEl>
                                        <p:attrNameLst>
                                          <p:attrName>ppt_x</p:attrName>
                                          <p:attrName>ppt_y</p:attrName>
                                        </p:attrNameLst>
                                      </p:cBhvr>
                                    </p:animMotion>
                                  </p:childTnLst>
                                </p:cTn>
                              </p:par>
                            </p:childTnLst>
                          </p:cTn>
                        </p:par>
                        <p:par>
                          <p:cTn id="38" fill="hold">
                            <p:stCondLst>
                              <p:cond delay="400"/>
                            </p:stCondLst>
                            <p:childTnLst>
                              <p:par>
                                <p:cTn id="39" presetID="1" presetClass="exit" presetSubtype="0" fill="hold" grpId="12" nodeType="afterEffect">
                                  <p:stCondLst>
                                    <p:cond delay="0"/>
                                  </p:stCondLst>
                                  <p:iterate>
                                    <p:tmAbs val="0"/>
                                  </p:iterate>
                                  <p:childTnLst>
                                    <p:set>
                                      <p:cBhvr>
                                        <p:cTn id="40" fill="hold">
                                          <p:stCondLst>
                                            <p:cond delay="0"/>
                                          </p:stCondLst>
                                        </p:cTn>
                                        <p:tgtEl>
                                          <p:spTgt spid="959"/>
                                        </p:tgtEl>
                                        <p:attrNameLst>
                                          <p:attrName>style.visibility</p:attrName>
                                        </p:attrNameLst>
                                      </p:cBhvr>
                                      <p:to>
                                        <p:strVal val="hidden"/>
                                      </p:to>
                                    </p:set>
                                  </p:childTnLst>
                                </p:cTn>
                              </p:par>
                            </p:childTnLst>
                          </p:cTn>
                        </p:par>
                        <p:par>
                          <p:cTn id="41" fill="hold">
                            <p:stCondLst>
                              <p:cond delay="400"/>
                            </p:stCondLst>
                            <p:childTnLst>
                              <p:par>
                                <p:cTn id="42" presetID="1" presetClass="entr" presetSubtype="0" fill="hold" grpId="13" nodeType="afterEffect">
                                  <p:stCondLst>
                                    <p:cond delay="0"/>
                                  </p:stCondLst>
                                  <p:iterate>
                                    <p:tmAbs val="0"/>
                                  </p:iterate>
                                  <p:childTnLst>
                                    <p:set>
                                      <p:cBhvr>
                                        <p:cTn id="43" fill="hold"/>
                                        <p:tgtEl>
                                          <p:spTgt spid="960"/>
                                        </p:tgtEl>
                                        <p:attrNameLst>
                                          <p:attrName>style.visibility</p:attrName>
                                        </p:attrNameLst>
                                      </p:cBhvr>
                                      <p:to>
                                        <p:strVal val="visible"/>
                                      </p:to>
                                    </p:set>
                                  </p:childTnLst>
                                </p:cTn>
                              </p:par>
                            </p:childTnLst>
                          </p:cTn>
                        </p:par>
                        <p:par>
                          <p:cTn id="44" fill="hold">
                            <p:stCondLst>
                              <p:cond delay="0"/>
                            </p:stCondLst>
                            <p:childTnLst>
                              <p:par>
                                <p:cTn id="45" presetID="-1" presetClass="path" presetSubtype="0" accel="50000" decel="50000" fill="hold" nodeType="afterEffect">
                                  <p:stCondLst>
                                    <p:cond delay="0"/>
                                  </p:stCondLst>
                                  <p:childTnLst>
                                    <p:animMotion origin="layout" path="M 0.000000 0.000000 L -0.000000 -0.174635" pathEditMode="relative">
                                      <p:cBhvr>
                                        <p:cTn id="46" dur="400" fill="hold"/>
                                        <p:tgtEl>
                                          <p:spTgt spid="960"/>
                                        </p:tgtEl>
                                        <p:attrNameLst>
                                          <p:attrName>ppt_x</p:attrName>
                                          <p:attrName>ppt_y</p:attrName>
                                        </p:attrNameLst>
                                      </p:cBhvr>
                                    </p:animMotion>
                                  </p:childTnLst>
                                </p:cTn>
                              </p:par>
                            </p:childTnLst>
                          </p:cTn>
                        </p:par>
                        <p:par>
                          <p:cTn id="47" fill="hold">
                            <p:stCondLst>
                              <p:cond delay="0"/>
                            </p:stCondLst>
                            <p:childTnLst>
                              <p:par>
                                <p:cTn id="48" presetID="-1" presetClass="path" presetSubtype="0" accel="50000" decel="50000" fill="hold" nodeType="afterEffect">
                                  <p:stCondLst>
                                    <p:cond delay="0"/>
                                  </p:stCondLst>
                                  <p:childTnLst>
                                    <p:animMotion origin="layout" path="M -0.000000 -0.174635 L -0.000000 -0.358431" pathEditMode="relative">
                                      <p:cBhvr>
                                        <p:cTn id="49" dur="400" fill="hold"/>
                                        <p:tgtEl>
                                          <p:spTgt spid="960"/>
                                        </p:tgtEl>
                                        <p:attrNameLst>
                                          <p:attrName>ppt_x</p:attrName>
                                          <p:attrName>ppt_y</p:attrName>
                                        </p:attrNameLst>
                                      </p:cBhvr>
                                    </p:animMotion>
                                  </p:childTnLst>
                                </p:cTn>
                              </p:par>
                            </p:childTnLst>
                          </p:cTn>
                        </p:par>
                        <p:par>
                          <p:cTn id="50" fill="hold">
                            <p:stCondLst>
                              <p:cond delay="400"/>
                            </p:stCondLst>
                            <p:childTnLst>
                              <p:par>
                                <p:cTn id="51" presetID="1" presetClass="entr" presetSubtype="0" fill="hold" grpId="16" nodeType="afterEffect">
                                  <p:stCondLst>
                                    <p:cond delay="0"/>
                                  </p:stCondLst>
                                  <p:iterate>
                                    <p:tmAbs val="0"/>
                                  </p:iterate>
                                  <p:childTnLst>
                                    <p:set>
                                      <p:cBhvr>
                                        <p:cTn id="52" fill="hold"/>
                                        <p:tgtEl>
                                          <p:spTgt spid="961"/>
                                        </p:tgtEl>
                                        <p:attrNameLst>
                                          <p:attrName>style.visibility</p:attrName>
                                        </p:attrNameLst>
                                      </p:cBhvr>
                                      <p:to>
                                        <p:strVal val="visible"/>
                                      </p:to>
                                    </p:set>
                                  </p:childTnLst>
                                </p:cTn>
                              </p:par>
                            </p:childTnLst>
                          </p:cTn>
                        </p:par>
                        <p:par>
                          <p:cTn id="53" fill="hold">
                            <p:stCondLst>
                              <p:cond delay="0"/>
                            </p:stCondLst>
                            <p:childTnLst>
                              <p:par>
                                <p:cTn id="54" presetID="-1" presetClass="path" presetSubtype="0" accel="50000" decel="50000" fill="hold" nodeType="afterEffect">
                                  <p:stCondLst>
                                    <p:cond delay="0"/>
                                  </p:stCondLst>
                                  <p:childTnLst>
                                    <p:animMotion origin="layout" path="M 0.000000 0.000000 L -0.000000 0.183796" pathEditMode="relative">
                                      <p:cBhvr>
                                        <p:cTn id="55" dur="400" fill="hold"/>
                                        <p:tgtEl>
                                          <p:spTgt spid="961"/>
                                        </p:tgtEl>
                                        <p:attrNameLst>
                                          <p:attrName>ppt_x</p:attrName>
                                          <p:attrName>ppt_y</p:attrName>
                                        </p:attrNameLst>
                                      </p:cBhvr>
                                    </p:animMotion>
                                  </p:childTnLst>
                                </p:cTn>
                              </p:par>
                            </p:childTnLst>
                          </p:cTn>
                        </p:par>
                        <p:par>
                          <p:cTn id="56" fill="hold">
                            <p:stCondLst>
                              <p:cond delay="0"/>
                            </p:stCondLst>
                            <p:childTnLst>
                              <p:par>
                                <p:cTn id="57" presetID="-1" presetClass="path" presetSubtype="0" accel="50000" decel="50000" fill="hold" nodeType="afterEffect">
                                  <p:stCondLst>
                                    <p:cond delay="0"/>
                                  </p:stCondLst>
                                  <p:childTnLst>
                                    <p:animMotion origin="layout" path="M -0.000000 0.183796 L -0.000000 0.355093" pathEditMode="relative">
                                      <p:cBhvr>
                                        <p:cTn id="58" dur="400" fill="hold"/>
                                        <p:tgtEl>
                                          <p:spTgt spid="961"/>
                                        </p:tgtEl>
                                        <p:attrNameLst>
                                          <p:attrName>ppt_x</p:attrName>
                                          <p:attrName>ppt_y</p:attrName>
                                        </p:attrNameLst>
                                      </p:cBhvr>
                                    </p:animMotion>
                                  </p:childTnLst>
                                </p:cTn>
                              </p:par>
                            </p:childTnLst>
                          </p:cTn>
                        </p:par>
                        <p:par>
                          <p:cTn id="59" fill="hold">
                            <p:stCondLst>
                              <p:cond delay="400"/>
                            </p:stCondLst>
                            <p:childTnLst>
                              <p:par>
                                <p:cTn id="60" presetID="1" presetClass="exit" presetSubtype="0" fill="hold" grpId="19" nodeType="afterEffect">
                                  <p:stCondLst>
                                    <p:cond delay="0"/>
                                  </p:stCondLst>
                                  <p:iterate>
                                    <p:tmAbs val="0"/>
                                  </p:iterate>
                                  <p:childTnLst>
                                    <p:set>
                                      <p:cBhvr>
                                        <p:cTn id="61" fill="hold">
                                          <p:stCondLst>
                                            <p:cond delay="0"/>
                                          </p:stCondLst>
                                        </p:cTn>
                                        <p:tgtEl>
                                          <p:spTgt spid="961"/>
                                        </p:tgtEl>
                                        <p:attrNameLst>
                                          <p:attrName>style.visibility</p:attrName>
                                        </p:attrNameLst>
                                      </p:cBhvr>
                                      <p:to>
                                        <p:strVal val="hidden"/>
                                      </p:to>
                                    </p:set>
                                  </p:childTnLst>
                                </p:cTn>
                              </p:par>
                            </p:childTnLst>
                          </p:cTn>
                        </p:par>
                        <p:par>
                          <p:cTn id="62" fill="hold">
                            <p:stCondLst>
                              <p:cond delay="400"/>
                            </p:stCondLst>
                            <p:childTnLst>
                              <p:par>
                                <p:cTn id="63" presetID="1" presetClass="entr" presetSubtype="0" fill="hold" grpId="20" nodeType="afterEffect">
                                  <p:stCondLst>
                                    <p:cond delay="0"/>
                                  </p:stCondLst>
                                  <p:iterate>
                                    <p:tmAbs val="0"/>
                                  </p:iterate>
                                  <p:childTnLst>
                                    <p:set>
                                      <p:cBhvr>
                                        <p:cTn id="64" fill="hold"/>
                                        <p:tgtEl>
                                          <p:spTgt spid="962"/>
                                        </p:tgtEl>
                                        <p:attrNameLst>
                                          <p:attrName>style.visibility</p:attrName>
                                        </p:attrNameLst>
                                      </p:cBhvr>
                                      <p:to>
                                        <p:strVal val="visible"/>
                                      </p:to>
                                    </p:set>
                                  </p:childTnLst>
                                </p:cTn>
                              </p:par>
                            </p:childTnLst>
                          </p:cTn>
                        </p:par>
                        <p:par>
                          <p:cTn id="65" fill="hold">
                            <p:stCondLst>
                              <p:cond delay="0"/>
                            </p:stCondLst>
                            <p:childTnLst>
                              <p:par>
                                <p:cTn id="66" presetID="-1" presetClass="path" presetSubtype="0" accel="50000" decel="50000" fill="hold" nodeType="afterEffect">
                                  <p:stCondLst>
                                    <p:cond delay="0"/>
                                  </p:stCondLst>
                                  <p:childTnLst>
                                    <p:animMotion origin="layout" path="M 0.000000 0.000000 L -0.000000 -0.174635" pathEditMode="relative">
                                      <p:cBhvr>
                                        <p:cTn id="67" dur="400" fill="hold"/>
                                        <p:tgtEl>
                                          <p:spTgt spid="962"/>
                                        </p:tgtEl>
                                        <p:attrNameLst>
                                          <p:attrName>ppt_x</p:attrName>
                                          <p:attrName>ppt_y</p:attrName>
                                        </p:attrNameLst>
                                      </p:cBhvr>
                                    </p:animMotion>
                                  </p:childTnLst>
                                </p:cTn>
                              </p:par>
                            </p:childTnLst>
                          </p:cTn>
                        </p:par>
                        <p:par>
                          <p:cTn id="68" fill="hold">
                            <p:stCondLst>
                              <p:cond delay="0"/>
                            </p:stCondLst>
                            <p:childTnLst>
                              <p:par>
                                <p:cTn id="69" presetID="-1" presetClass="path" presetSubtype="0" accel="50000" decel="50000" fill="hold" nodeType="afterEffect">
                                  <p:stCondLst>
                                    <p:cond delay="0"/>
                                  </p:stCondLst>
                                  <p:childTnLst>
                                    <p:animMotion origin="layout" path="M -0.000000 -0.174635 L -0.000000 -0.358431" pathEditMode="relative">
                                      <p:cBhvr>
                                        <p:cTn id="70" dur="400" fill="hold"/>
                                        <p:tgtEl>
                                          <p:spTgt spid="962"/>
                                        </p:tgtEl>
                                        <p:attrNameLst>
                                          <p:attrName>ppt_x</p:attrName>
                                          <p:attrName>ppt_y</p:attrName>
                                        </p:attrNameLst>
                                      </p:cBhvr>
                                    </p:animMotion>
                                  </p:childTnLst>
                                </p:cTn>
                              </p:par>
                            </p:childTnLst>
                          </p:cTn>
                        </p:par>
                        <p:par>
                          <p:cTn id="71" fill="hold">
                            <p:stCondLst>
                              <p:cond delay="400"/>
                            </p:stCondLst>
                            <p:childTnLst>
                              <p:par>
                                <p:cTn id="72" presetID="1" presetClass="entr" presetSubtype="0" fill="hold" grpId="23" nodeType="afterEffect">
                                  <p:stCondLst>
                                    <p:cond delay="0"/>
                                  </p:stCondLst>
                                  <p:iterate>
                                    <p:tmAbs val="0"/>
                                  </p:iterate>
                                  <p:childTnLst>
                                    <p:set>
                                      <p:cBhvr>
                                        <p:cTn id="73" fill="hold"/>
                                        <p:tgtEl>
                                          <p:spTgt spid="963"/>
                                        </p:tgtEl>
                                        <p:attrNameLst>
                                          <p:attrName>style.visibility</p:attrName>
                                        </p:attrNameLst>
                                      </p:cBhvr>
                                      <p:to>
                                        <p:strVal val="visible"/>
                                      </p:to>
                                    </p:set>
                                  </p:childTnLst>
                                </p:cTn>
                              </p:par>
                            </p:childTnLst>
                          </p:cTn>
                        </p:par>
                      </p:childTnLst>
                    </p:cTn>
                  </p:par>
                  <p:par>
                    <p:cTn id="74" fill="hold">
                      <p:stCondLst>
                        <p:cond delay="indefinite"/>
                      </p:stCondLst>
                      <p:childTnLst>
                        <p:par>
                          <p:cTn id="75" fill="hold">
                            <p:stCondLst>
                              <p:cond delay="0"/>
                            </p:stCondLst>
                            <p:childTnLst>
                              <p:par>
                                <p:cTn id="76" presetID="1" presetClass="entr" presetSubtype="0" fill="hold" grpId="24" nodeType="clickEffect">
                                  <p:stCondLst>
                                    <p:cond delay="0"/>
                                  </p:stCondLst>
                                  <p:iterate>
                                    <p:tmAbs val="0"/>
                                  </p:iterate>
                                  <p:childTnLst>
                                    <p:set>
                                      <p:cBhvr>
                                        <p:cTn id="77" fill="hold"/>
                                        <p:tgtEl>
                                          <p:spTgt spid="9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6" grpId="1" animBg="1" advAuto="0"/>
      <p:bldP spid="957" grpId="2" animBg="1" advAuto="0"/>
      <p:bldP spid="957" grpId="5" animBg="1" advAuto="0"/>
      <p:bldP spid="958" grpId="6" animBg="1" advAuto="0"/>
      <p:bldP spid="959" grpId="9" animBg="1" advAuto="0"/>
      <p:bldP spid="959" grpId="12" animBg="1" advAuto="0"/>
      <p:bldP spid="960" grpId="13" animBg="1" advAuto="0"/>
      <p:bldP spid="961" grpId="16" animBg="1" advAuto="0"/>
      <p:bldP spid="961" grpId="19" animBg="1" advAuto="0"/>
      <p:bldP spid="962" grpId="20" animBg="1" advAuto="0"/>
      <p:bldP spid="963" grpId="23" animBg="1" advAuto="0"/>
      <p:bldP spid="964" grpId="24" animBg="1" advAuto="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8" name="Shape 968"/>
          <p:cNvSpPr>
            <a:spLocks noGrp="1"/>
          </p:cNvSpPr>
          <p:nvPr>
            <p:ph type="title"/>
          </p:nvPr>
        </p:nvSpPr>
        <p:spPr>
          <a:xfrm>
            <a:off x="4387453" y="5339953"/>
            <a:ext cx="15609094" cy="3036094"/>
          </a:xfrm>
          <a:prstGeom prst="rect">
            <a:avLst/>
          </a:prstGeom>
        </p:spPr>
        <p:txBody>
          <a:bodyPr/>
          <a:lstStyle/>
          <a:p>
            <a:pPr defTabSz="460057">
              <a:defRPr sz="6272" b="0">
                <a:latin typeface="+mn-lt"/>
                <a:ea typeface="+mn-ea"/>
                <a:cs typeface="+mn-cs"/>
                <a:sym typeface="Helvetica Light"/>
              </a:defRPr>
            </a:pPr>
            <a:r>
              <a:t>Cause of Violation</a:t>
            </a:r>
          </a:p>
          <a:p>
            <a:pPr defTabSz="460057">
              <a:defRPr sz="6272"/>
            </a:pPr>
            <a:r>
              <a:t>Large reads are throttled by small prefetching (readahead).</a:t>
            </a:r>
          </a:p>
        </p:txBody>
      </p:sp>
    </p:spTree>
  </p:cSld>
  <p:clrMapOvr>
    <a:masterClrMapping/>
  </p:clrMapOvr>
  <p:transition spd="slow"/>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0" name="Shape 970"/>
          <p:cNvSpPr>
            <a:spLocks noGrp="1"/>
          </p:cNvSpPr>
          <p:nvPr>
            <p:ph type="title"/>
          </p:nvPr>
        </p:nvSpPr>
        <p:spPr>
          <a:prstGeom prst="rect">
            <a:avLst/>
          </a:prstGeom>
        </p:spPr>
        <p:txBody>
          <a:bodyPr/>
          <a:lstStyle/>
          <a:p>
            <a:r>
              <a:rPr lang="en-US" dirty="0"/>
              <a:t>Locality Observations</a:t>
            </a:r>
            <a:endParaRPr dirty="0"/>
          </a:p>
        </p:txBody>
      </p:sp>
      <p:sp>
        <p:nvSpPr>
          <p:cNvPr id="971" name="Shape 971"/>
          <p:cNvSpPr>
            <a:spLocks noGrp="1"/>
          </p:cNvSpPr>
          <p:nvPr>
            <p:ph type="body" sz="half" idx="1"/>
          </p:nvPr>
        </p:nvSpPr>
        <p:spPr>
          <a:xfrm>
            <a:off x="1469572" y="2962346"/>
            <a:ext cx="21553714" cy="8840392"/>
          </a:xfrm>
          <a:prstGeom prst="rect">
            <a:avLst/>
          </a:prstGeom>
        </p:spPr>
        <p:txBody>
          <a:bodyPr/>
          <a:lstStyle/>
          <a:p>
            <a:pPr marL="0" indent="0">
              <a:spcBef>
                <a:spcPts val="7000"/>
              </a:spcBef>
              <a:buSzTx/>
              <a:buNone/>
              <a:defRPr b="1">
                <a:latin typeface="Helvetica"/>
                <a:ea typeface="Helvetica"/>
                <a:cs typeface="Helvetica"/>
                <a:sym typeface="Helvetica"/>
              </a:defRPr>
            </a:pPr>
            <a:r>
              <a:rPr lang="en-US" dirty="0"/>
              <a:t>Observation 11</a:t>
            </a:r>
            <a:r>
              <a:rPr lang="en-US" dirty="0">
                <a:sym typeface="Wingdings"/>
              </a:rPr>
              <a:t>(FS): Legacy policies could break locality</a:t>
            </a:r>
          </a:p>
          <a:p>
            <a:pPr marL="0" indent="0">
              <a:spcBef>
                <a:spcPts val="7000"/>
              </a:spcBef>
              <a:buSzTx/>
              <a:buNone/>
              <a:defRPr b="1">
                <a:latin typeface="Helvetica"/>
                <a:ea typeface="Helvetica"/>
                <a:cs typeface="Helvetica"/>
                <a:sym typeface="Helvetica"/>
              </a:defRPr>
            </a:pPr>
            <a:r>
              <a:rPr lang="en-US" dirty="0">
                <a:sym typeface="Wingdings"/>
              </a:rPr>
              <a:t>Observation 12 (FS): Log structuring is not always log-structured</a:t>
            </a:r>
            <a:endParaRPr dirty="0"/>
          </a:p>
        </p:txBody>
      </p:sp>
    </p:spTree>
  </p:cSld>
  <p:clrMapOvr>
    <a:masterClrMapping/>
  </p:clrMapOvr>
  <p:transition spd="slow"/>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FTL Miss Curves</a:t>
            </a:r>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59547" y="3187070"/>
            <a:ext cx="20153596" cy="10132166"/>
          </a:xfrm>
          <a:prstGeom prst="rect">
            <a:avLst/>
          </a:prstGeom>
        </p:spPr>
      </p:pic>
      <p:sp>
        <p:nvSpPr>
          <p:cNvPr id="5" name="TextBox 4"/>
          <p:cNvSpPr txBox="1"/>
          <p:nvPr/>
        </p:nvSpPr>
        <p:spPr>
          <a:xfrm>
            <a:off x="20443371" y="5747656"/>
            <a:ext cx="914400" cy="88174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b">
            <a:normAutofit lnSpcReduction="10000"/>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5000" b="0" i="0" u="none" strike="noStrike" cap="none" spc="0" normalizeH="0" baseline="0" dirty="0">
                <a:ln>
                  <a:noFill/>
                </a:ln>
                <a:solidFill>
                  <a:schemeClr val="accent5"/>
                </a:solidFill>
                <a:effectLst/>
                <a:uFillTx/>
                <a:latin typeface="+mn-lt"/>
                <a:ea typeface="+mn-ea"/>
                <a:cs typeface="+mn-cs"/>
                <a:sym typeface="Helvetica Light"/>
              </a:rPr>
              <a:t>11</a:t>
            </a:r>
          </a:p>
        </p:txBody>
      </p:sp>
      <p:sp>
        <p:nvSpPr>
          <p:cNvPr id="6" name="Rectangle 5"/>
          <p:cNvSpPr/>
          <p:nvPr/>
        </p:nvSpPr>
        <p:spPr>
          <a:xfrm>
            <a:off x="10698776" y="7635424"/>
            <a:ext cx="896400" cy="861774"/>
          </a:xfrm>
          <a:prstGeom prst="rect">
            <a:avLst/>
          </a:prstGeom>
        </p:spPr>
        <p:txBody>
          <a:bodyPr wrap="none">
            <a:spAutoFit/>
          </a:bodyPr>
          <a:lstStyle/>
          <a:p>
            <a:r>
              <a:rPr lang="en-US" dirty="0">
                <a:solidFill>
                  <a:schemeClr val="accent5"/>
                </a:solidFill>
              </a:rPr>
              <a:t>12</a:t>
            </a:r>
            <a:endParaRPr lang="en-US" dirty="0"/>
          </a:p>
        </p:txBody>
      </p:sp>
      <p:sp>
        <p:nvSpPr>
          <p:cNvPr id="7" name="TextBox 6"/>
          <p:cNvSpPr txBox="1"/>
          <p:nvPr/>
        </p:nvSpPr>
        <p:spPr>
          <a:xfrm rot="16200000">
            <a:off x="2188024" y="7249886"/>
            <a:ext cx="914400" cy="9144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71437" tIns="71437" rIns="71437" bIns="71437" numCol="1" spcCol="38100" rtlCol="0" anchor="b">
            <a:normAutofit/>
          </a:bodyPr>
          <a:lstStyle/>
          <a:p>
            <a:pPr marL="0" marR="0" indent="0" algn="ctr" defTabSz="821531" rtl="0" fontAlgn="auto" latinLnBrk="0" hangingPunct="0">
              <a:lnSpc>
                <a:spcPct val="100000"/>
              </a:lnSpc>
              <a:spcBef>
                <a:spcPts val="0"/>
              </a:spcBef>
              <a:spcAft>
                <a:spcPts val="0"/>
              </a:spcAft>
              <a:buClrTx/>
              <a:buSzTx/>
              <a:buFontTx/>
              <a:buNone/>
              <a:tabLst/>
            </a:pPr>
            <a:r>
              <a:rPr kumimoji="0" lang="en-US" sz="5000" b="0" i="0" u="none" strike="noStrike" cap="none" spc="0" normalizeH="0" baseline="0">
                <a:ln>
                  <a:noFill/>
                </a:ln>
                <a:solidFill>
                  <a:srgbClr val="000000"/>
                </a:solidFill>
                <a:effectLst/>
                <a:uFillTx/>
                <a:latin typeface="+mn-lt"/>
                <a:ea typeface="+mn-ea"/>
                <a:cs typeface="+mn-cs"/>
                <a:sym typeface="Helvetica Light"/>
              </a:rPr>
              <a:t>Miss rate</a:t>
            </a:r>
          </a:p>
        </p:txBody>
      </p:sp>
    </p:spTree>
    <p:extLst>
      <p:ext uri="{BB962C8B-B14F-4D97-AF65-F5344CB8AC3E}">
        <p14:creationId xmlns:p14="http://schemas.microsoft.com/office/powerpoint/2010/main" val="187544905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 name="Shape 481"/>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lang="en-US" sz="9113" dirty="0">
                <a:solidFill>
                  <a:srgbClr val="FFFFFF"/>
                </a:solidFill>
              </a:rPr>
              <a:t>NAND </a:t>
            </a:r>
            <a:r>
              <a:rPr sz="9113" dirty="0">
                <a:solidFill>
                  <a:srgbClr val="FFFFFF"/>
                </a:solidFill>
              </a:rPr>
              <a:t>Flash</a:t>
            </a:r>
          </a:p>
        </p:txBody>
      </p:sp>
      <p:sp>
        <p:nvSpPr>
          <p:cNvPr id="482" name="Shape 482"/>
          <p:cNvSpPr>
            <a:spLocks noGrp="1"/>
          </p:cNvSpPr>
          <p:nvPr>
            <p:ph type="body" idx="4294967295"/>
          </p:nvPr>
        </p:nvSpPr>
        <p:spPr>
          <a:xfrm>
            <a:off x="987552" y="3626549"/>
            <a:ext cx="15608300" cy="7319962"/>
          </a:xfrm>
          <a:prstGeom prst="rect">
            <a:avLst/>
          </a:prstGeom>
        </p:spPr>
        <p:txBody>
          <a:bodyPr/>
          <a:lstStyle/>
          <a:p>
            <a:pPr lvl="0">
              <a:defRPr sz="1800">
                <a:solidFill>
                  <a:srgbClr val="000000"/>
                </a:solidFill>
              </a:defRPr>
            </a:pPr>
            <a:r>
              <a:rPr sz="5344" dirty="0"/>
              <a:t>Hold charge in cells.  No moving parts!</a:t>
            </a:r>
          </a:p>
          <a:p>
            <a:pPr lvl="0">
              <a:defRPr sz="1800">
                <a:solidFill>
                  <a:srgbClr val="000000"/>
                </a:solidFill>
              </a:defRPr>
            </a:pPr>
            <a:endParaRPr sz="5344" dirty="0"/>
          </a:p>
          <a:p>
            <a:pPr lvl="0">
              <a:defRPr sz="1800">
                <a:solidFill>
                  <a:srgbClr val="000000"/>
                </a:solidFill>
              </a:defRPr>
            </a:pPr>
            <a:r>
              <a:rPr sz="5344" dirty="0"/>
              <a:t>Inherently parallel.</a:t>
            </a:r>
          </a:p>
          <a:p>
            <a:pPr lvl="0">
              <a:defRPr sz="1800">
                <a:solidFill>
                  <a:srgbClr val="000000"/>
                </a:solidFill>
              </a:defRPr>
            </a:pPr>
            <a:endParaRPr sz="5344" dirty="0"/>
          </a:p>
          <a:p>
            <a:pPr lvl="0">
              <a:defRPr sz="1800">
                <a:solidFill>
                  <a:srgbClr val="000000"/>
                </a:solidFill>
              </a:defRPr>
            </a:pPr>
            <a:r>
              <a:rPr sz="5344" dirty="0"/>
              <a:t>No seeks!</a:t>
            </a:r>
          </a:p>
        </p:txBody>
      </p:sp>
    </p:spTree>
    <p:extLst>
      <p:ext uri="{BB962C8B-B14F-4D97-AF65-F5344CB8AC3E}">
        <p14:creationId xmlns:p14="http://schemas.microsoft.com/office/powerpoint/2010/main" val="1453571081"/>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Aligned </a:t>
            </a:r>
            <a:r>
              <a:rPr lang="en-US" dirty="0" err="1"/>
              <a:t>Sequentiality</a:t>
            </a:r>
            <a:endParaRPr lang="en-US" dirty="0"/>
          </a:p>
        </p:txBody>
      </p:sp>
      <p:sp>
        <p:nvSpPr>
          <p:cNvPr id="3" name="Text Placeholder 2"/>
          <p:cNvSpPr>
            <a:spLocks noGrp="1"/>
          </p:cNvSpPr>
          <p:nvPr>
            <p:ph type="body" idx="1"/>
          </p:nvPr>
        </p:nvSpPr>
        <p:spPr>
          <a:xfrm>
            <a:off x="1306286" y="3661171"/>
            <a:ext cx="22468114" cy="8840392"/>
          </a:xfrm>
        </p:spPr>
        <p:txBody>
          <a:bodyPr/>
          <a:lstStyle/>
          <a:p>
            <a:r>
              <a:rPr lang="en-US" dirty="0"/>
              <a:t>Observation 15 (FS): Log-structured file systems may not be as sequential as commonly expected  </a:t>
            </a:r>
            <a:r>
              <a:rPr lang="en-US"/>
              <a:t>- again!</a:t>
            </a:r>
            <a:endParaRPr lang="en-US" dirty="0"/>
          </a:p>
          <a:p>
            <a:pPr lvl="1"/>
            <a:r>
              <a:rPr lang="en-US" dirty="0"/>
              <a:t>App performs small overwrite, which triggers in-place updates</a:t>
            </a:r>
          </a:p>
        </p:txBody>
      </p:sp>
    </p:spTree>
    <p:extLst>
      <p:ext uri="{BB962C8B-B14F-4D97-AF65-F5344CB8AC3E}">
        <p14:creationId xmlns:p14="http://schemas.microsoft.com/office/powerpoint/2010/main" val="2013822260"/>
      </p:ext>
    </p:extLst>
  </p:cSld>
  <p:clrMapOvr>
    <a:masterClrMapping/>
  </p:clrMapOvr>
  <p:transition spd="med"/>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Unaligned Ratios</a:t>
            </a:r>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9870" y="3390760"/>
            <a:ext cx="19345730" cy="10016281"/>
          </a:xfrm>
          <a:prstGeom prst="rect">
            <a:avLst/>
          </a:prstGeom>
        </p:spPr>
      </p:pic>
      <p:sp>
        <p:nvSpPr>
          <p:cNvPr id="5" name="Rectangle 4"/>
          <p:cNvSpPr/>
          <p:nvPr/>
        </p:nvSpPr>
        <p:spPr>
          <a:xfrm>
            <a:off x="12200998" y="12795251"/>
            <a:ext cx="896399" cy="861774"/>
          </a:xfrm>
          <a:prstGeom prst="rect">
            <a:avLst/>
          </a:prstGeom>
        </p:spPr>
        <p:txBody>
          <a:bodyPr wrap="none">
            <a:spAutoFit/>
          </a:bodyPr>
          <a:lstStyle/>
          <a:p>
            <a:r>
              <a:rPr lang="en-US">
                <a:solidFill>
                  <a:schemeClr val="accent5"/>
                </a:solidFill>
              </a:rPr>
              <a:t>15</a:t>
            </a:r>
          </a:p>
        </p:txBody>
      </p:sp>
    </p:spTree>
    <p:extLst>
      <p:ext uri="{BB962C8B-B14F-4D97-AF65-F5344CB8AC3E}">
        <p14:creationId xmlns:p14="http://schemas.microsoft.com/office/powerpoint/2010/main" val="747658848"/>
      </p:ext>
    </p:extLst>
  </p:cSld>
  <p:clrMapOvr>
    <a:masterClrMapping/>
  </p:clrMapOvr>
  <p:transition spd="med"/>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92086" y="559764"/>
            <a:ext cx="20345399" cy="3036094"/>
          </a:xfrm>
        </p:spPr>
        <p:txBody>
          <a:bodyPr>
            <a:normAutofit/>
          </a:bodyPr>
          <a:lstStyle/>
          <a:p>
            <a:r>
              <a:rPr lang="en-US"/>
              <a:t>Death Time: Zombie Curves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4226" y="3306734"/>
            <a:ext cx="7924187" cy="9535886"/>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08514"/>
            <a:ext cx="6539745" cy="10018332"/>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742140" y="3290960"/>
            <a:ext cx="5359531" cy="9197221"/>
          </a:xfrm>
          <a:prstGeom prst="rect">
            <a:avLst/>
          </a:prstGeom>
        </p:spPr>
      </p:pic>
    </p:spTree>
    <p:extLst>
      <p:ext uri="{BB962C8B-B14F-4D97-AF65-F5344CB8AC3E}">
        <p14:creationId xmlns:p14="http://schemas.microsoft.com/office/powerpoint/2010/main" val="7027773"/>
      </p:ext>
    </p:extLst>
  </p:cSld>
  <p:clrMapOvr>
    <a:masterClrMapping/>
  </p:clrMapOvr>
  <p:transition spd="med"/>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Lifetime</a:t>
            </a:r>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97846" y="3043040"/>
            <a:ext cx="17735166" cy="10672960"/>
          </a:xfrm>
          <a:prstGeom prst="rect">
            <a:avLst/>
          </a:prstGeom>
        </p:spPr>
      </p:pic>
    </p:spTree>
    <p:extLst>
      <p:ext uri="{BB962C8B-B14F-4D97-AF65-F5344CB8AC3E}">
        <p14:creationId xmlns:p14="http://schemas.microsoft.com/office/powerpoint/2010/main" val="1118369840"/>
      </p:ext>
    </p:extLst>
  </p:cSld>
  <p:clrMapOvr>
    <a:masterClrMapping/>
  </p:clrMapOvr>
  <p:transition spd="med"/>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4" name="Shape 974"/>
          <p:cNvSpPr>
            <a:spLocks noGrp="1"/>
          </p:cNvSpPr>
          <p:nvPr>
            <p:ph type="title"/>
          </p:nvPr>
        </p:nvSpPr>
        <p:spPr>
          <a:prstGeom prst="rect">
            <a:avLst/>
          </a:prstGeom>
        </p:spPr>
        <p:txBody>
          <a:bodyPr/>
          <a:lstStyle/>
          <a:p>
            <a:r>
              <a:t>Lessons Learned</a:t>
            </a:r>
          </a:p>
        </p:txBody>
      </p:sp>
      <p:sp>
        <p:nvSpPr>
          <p:cNvPr id="975" name="Shape 975"/>
          <p:cNvSpPr>
            <a:spLocks noGrp="1"/>
          </p:cNvSpPr>
          <p:nvPr>
            <p:ph type="body" sz="half" idx="1"/>
          </p:nvPr>
        </p:nvSpPr>
        <p:spPr>
          <a:xfrm>
            <a:off x="1273629" y="3661172"/>
            <a:ext cx="22402800" cy="8840392"/>
          </a:xfrm>
          <a:prstGeom prst="rect">
            <a:avLst/>
          </a:prstGeom>
        </p:spPr>
        <p:txBody>
          <a:bodyPr/>
          <a:lstStyle/>
          <a:p>
            <a:pPr marL="0" indent="0" defTabSz="813315">
              <a:spcBef>
                <a:spcPts val="3000"/>
              </a:spcBef>
              <a:buSzTx/>
              <a:buNone/>
              <a:defRPr sz="4950" b="1">
                <a:latin typeface="Helvetica"/>
                <a:ea typeface="Helvetica"/>
                <a:cs typeface="Helvetica"/>
                <a:sym typeface="Helvetica"/>
              </a:defRPr>
            </a:pPr>
            <a:r>
              <a:rPr dirty="0"/>
              <a:t>The SSD contract is multi-dimensional</a:t>
            </a:r>
          </a:p>
          <a:p>
            <a:pPr marL="1051242" lvl="1" indent="-611187" defTabSz="813315">
              <a:spcBef>
                <a:spcPts val="3000"/>
              </a:spcBef>
              <a:defRPr sz="4950"/>
            </a:pPr>
            <a:r>
              <a:rPr dirty="0"/>
              <a:t>Optimizing for one dimension is not enough</a:t>
            </a:r>
          </a:p>
          <a:p>
            <a:pPr marL="1051242" lvl="1" indent="-611187" defTabSz="813315">
              <a:spcBef>
                <a:spcPts val="3000"/>
              </a:spcBef>
              <a:defRPr sz="4950"/>
            </a:pPr>
            <a:r>
              <a:rPr dirty="0"/>
              <a:t>We need more sophisticated tools to analyze workloads</a:t>
            </a:r>
          </a:p>
          <a:p>
            <a:pPr marL="0" indent="0" defTabSz="813315">
              <a:spcBef>
                <a:spcPts val="3000"/>
              </a:spcBef>
              <a:buSzTx/>
              <a:buNone/>
              <a:defRPr sz="4950" b="1">
                <a:latin typeface="Helvetica"/>
                <a:ea typeface="Helvetica"/>
                <a:cs typeface="Helvetica"/>
                <a:sym typeface="Helvetica"/>
              </a:defRPr>
            </a:pPr>
            <a:r>
              <a:rPr dirty="0"/>
              <a:t>Although not perfect, traditional file systems perform surprisingly well upon SSDs</a:t>
            </a:r>
          </a:p>
          <a:p>
            <a:pPr marL="0" indent="0" defTabSz="813315">
              <a:spcBef>
                <a:spcPts val="3000"/>
              </a:spcBef>
              <a:buSzTx/>
              <a:buNone/>
              <a:defRPr sz="4950" b="1">
                <a:latin typeface="Helvetica"/>
                <a:ea typeface="Helvetica"/>
                <a:cs typeface="Helvetica"/>
                <a:sym typeface="Helvetica"/>
              </a:defRPr>
            </a:pPr>
            <a:r>
              <a:rPr dirty="0"/>
              <a:t>Myths spread if the unwritten contract is not clarified</a:t>
            </a:r>
          </a:p>
          <a:p>
            <a:pPr marL="1051242" lvl="1" indent="-611187" defTabSz="813315">
              <a:spcBef>
                <a:spcPts val="3000"/>
              </a:spcBef>
              <a:defRPr sz="4950"/>
            </a:pPr>
            <a:r>
              <a:rPr dirty="0"/>
              <a:t>“Random writes increase GC overhead”</a:t>
            </a:r>
          </a:p>
        </p:txBody>
      </p:sp>
    </p:spTree>
  </p:cSld>
  <p:clrMapOvr>
    <a:masterClrMapping/>
  </p:clrMapOvr>
  <p:transition spd="slow"/>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4" name="Shape 984"/>
          <p:cNvSpPr>
            <a:spLocks noGrp="1"/>
          </p:cNvSpPr>
          <p:nvPr>
            <p:ph type="title"/>
          </p:nvPr>
        </p:nvSpPr>
        <p:spPr>
          <a:prstGeom prst="rect">
            <a:avLst/>
          </a:prstGeom>
        </p:spPr>
        <p:txBody>
          <a:bodyPr/>
          <a:lstStyle/>
          <a:p>
            <a:r>
              <a:t>Conclusions</a:t>
            </a:r>
          </a:p>
        </p:txBody>
      </p:sp>
      <p:sp>
        <p:nvSpPr>
          <p:cNvPr id="985" name="Shape 985"/>
          <p:cNvSpPr>
            <a:spLocks noGrp="1"/>
          </p:cNvSpPr>
          <p:nvPr>
            <p:ph type="body" sz="half" idx="1"/>
          </p:nvPr>
        </p:nvSpPr>
        <p:spPr>
          <a:xfrm>
            <a:off x="1698170" y="4010584"/>
            <a:ext cx="21096515" cy="5694832"/>
          </a:xfrm>
          <a:prstGeom prst="rect">
            <a:avLst/>
          </a:prstGeom>
        </p:spPr>
        <p:txBody>
          <a:bodyPr/>
          <a:lstStyle/>
          <a:p>
            <a:pPr marL="0" indent="0">
              <a:spcBef>
                <a:spcPts val="6400"/>
              </a:spcBef>
              <a:buSzTx/>
              <a:buNone/>
              <a:defRPr b="1">
                <a:latin typeface="Helvetica"/>
                <a:ea typeface="Helvetica"/>
                <a:cs typeface="Helvetica"/>
                <a:sym typeface="Helvetica"/>
              </a:defRPr>
            </a:pPr>
            <a:r>
              <a:t>Understanding the unwritten contract is crucial for designing high performance application and file systems</a:t>
            </a:r>
          </a:p>
          <a:p>
            <a:pPr marL="0" indent="0">
              <a:spcBef>
                <a:spcPts val="6400"/>
              </a:spcBef>
              <a:buSzTx/>
              <a:buNone/>
              <a:defRPr b="1">
                <a:latin typeface="Helvetica"/>
                <a:ea typeface="Helvetica"/>
                <a:cs typeface="Helvetica"/>
                <a:sym typeface="Helvetica"/>
              </a:defRPr>
            </a:pPr>
            <a:r>
              <a:t>System designing demands more vertical analysis</a:t>
            </a:r>
          </a:p>
        </p:txBody>
      </p:sp>
      <p:sp>
        <p:nvSpPr>
          <p:cNvPr id="986" name="Shape 986"/>
          <p:cNvSpPr/>
          <p:nvPr/>
        </p:nvSpPr>
        <p:spPr>
          <a:xfrm>
            <a:off x="2716530" y="11211242"/>
            <a:ext cx="18950941" cy="1666876"/>
          </a:xfrm>
          <a:prstGeom prst="rect">
            <a:avLst/>
          </a:prstGeom>
          <a:ln w="12700">
            <a:miter lim="400000"/>
          </a:ln>
          <a:extLst>
            <a:ext uri="{C572A759-6A51-4108-AA02-DFA0A04FC94B}">
              <ma14:wrappingTextBoxFlag xmlns="" xmlns:ma14="http://schemas.microsoft.com/office/mac/drawingml/2011/main" val="1"/>
            </a:ext>
          </a:extLst>
        </p:spPr>
        <p:txBody>
          <a:bodyPr wrap="none" lIns="71437" tIns="71437" rIns="71437" bIns="71437" anchor="b">
            <a:normAutofit/>
          </a:bodyPr>
          <a:lstStyle/>
          <a:p>
            <a:r>
              <a:t>WiscSee (analyzer) and WiscSim (SSD simulator) are available at:</a:t>
            </a:r>
          </a:p>
          <a:p>
            <a:r>
              <a:rPr u="sng">
                <a:hlinkClick r:id="rId3"/>
              </a:rPr>
              <a:t>http://research.cs.wisc.edu/adsl/Software/wiscsee</a:t>
            </a:r>
          </a:p>
        </p:txBody>
      </p:sp>
    </p:spTree>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2" name="Shape 492"/>
          <p:cNvSpPr/>
          <p:nvPr/>
        </p:nvSpPr>
        <p:spPr>
          <a:xfrm>
            <a:off x="2895537" y="4516092"/>
            <a:ext cx="2645790" cy="2279078"/>
          </a:xfrm>
          <a:prstGeom prst="rect">
            <a:avLst/>
          </a:prstGeom>
          <a:solidFill>
            <a:schemeClr val="bg1"/>
          </a:solidFill>
          <a:ln w="12700">
            <a:miter lim="400000"/>
          </a:ln>
        </p:spPr>
        <p:txBody>
          <a:bodyPr lIns="0" tIns="0" rIns="0" bIns="0" anchor="ctr"/>
          <a:lstStyle/>
          <a:p>
            <a:pPr lvl="0">
              <a:defRPr sz="2600"/>
            </a:pPr>
            <a:endParaRPr sz="3656"/>
          </a:p>
        </p:txBody>
      </p:sp>
      <p:sp>
        <p:nvSpPr>
          <p:cNvPr id="493" name="Shape 493"/>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9113">
                <a:solidFill>
                  <a:srgbClr val="FFFFFF"/>
                </a:solidFill>
              </a:rPr>
              <a:t>SLC: Single-Level Cell</a:t>
            </a:r>
          </a:p>
        </p:txBody>
      </p:sp>
      <p:sp>
        <p:nvSpPr>
          <p:cNvPr id="494" name="Shape 494"/>
          <p:cNvSpPr/>
          <p:nvPr/>
        </p:nvSpPr>
        <p:spPr>
          <a:xfrm>
            <a:off x="2895537" y="4149379"/>
            <a:ext cx="2645790" cy="2645790"/>
          </a:xfrm>
          <a:prstGeom prst="rect">
            <a:avLst/>
          </a:prstGeom>
          <a:ln w="76200">
            <a:solidFill>
              <a:srgbClr val="FFFFFF"/>
            </a:solidFill>
            <a:miter lim="400000"/>
          </a:ln>
        </p:spPr>
        <p:txBody>
          <a:bodyPr lIns="0" tIns="0" rIns="0" bIns="0" anchor="ctr"/>
          <a:lstStyle/>
          <a:p>
            <a:pPr lvl="0">
              <a:defRPr sz="2600"/>
            </a:pPr>
            <a:endParaRPr sz="3656"/>
          </a:p>
        </p:txBody>
      </p:sp>
      <p:sp>
        <p:nvSpPr>
          <p:cNvPr id="495" name="Shape 495"/>
          <p:cNvSpPr/>
          <p:nvPr/>
        </p:nvSpPr>
        <p:spPr>
          <a:xfrm rot="16200000">
            <a:off x="1030912" y="5075498"/>
            <a:ext cx="1859484" cy="793552"/>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3000"/>
            </a:lvl1pPr>
          </a:lstStyle>
          <a:p>
            <a:pPr lvl="0">
              <a:defRPr sz="1800">
                <a:solidFill>
                  <a:srgbClr val="000000"/>
                </a:solidFill>
              </a:defRPr>
            </a:pPr>
            <a:r>
              <a:rPr sz="4219">
                <a:solidFill>
                  <a:srgbClr val="FFFFFF"/>
                </a:solidFill>
              </a:rPr>
              <a:t>charge</a:t>
            </a:r>
          </a:p>
        </p:txBody>
      </p:sp>
      <p:sp>
        <p:nvSpPr>
          <p:cNvPr id="496" name="Shape 496"/>
          <p:cNvSpPr/>
          <p:nvPr/>
        </p:nvSpPr>
        <p:spPr>
          <a:xfrm flipV="1">
            <a:off x="2402465" y="4117010"/>
            <a:ext cx="1" cy="2710529"/>
          </a:xfrm>
          <a:prstGeom prst="line">
            <a:avLst/>
          </a:prstGeom>
          <a:ln w="25400">
            <a:solidFill>
              <a:srgbClr val="FFFFFF"/>
            </a:solidFill>
            <a:miter lim="400000"/>
            <a:tailEnd type="triangle"/>
          </a:ln>
        </p:spPr>
        <p:txBody>
          <a:bodyPr lIns="71438" tIns="71438" rIns="71438" bIns="71438" anchor="ctr"/>
          <a:lstStyle/>
          <a:p>
            <a:pPr lvl="0">
              <a:defRPr sz="2600"/>
            </a:pPr>
            <a:endParaRPr sz="3656"/>
          </a:p>
        </p:txBody>
      </p:sp>
      <p:sp>
        <p:nvSpPr>
          <p:cNvPr id="497" name="Shape 497"/>
          <p:cNvSpPr/>
          <p:nvPr/>
        </p:nvSpPr>
        <p:spPr>
          <a:xfrm>
            <a:off x="2578559" y="7550028"/>
            <a:ext cx="3279745"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NAND Cell</a:t>
            </a:r>
          </a:p>
        </p:txBody>
      </p:sp>
      <p:sp>
        <p:nvSpPr>
          <p:cNvPr id="498" name="Shape 498"/>
          <p:cNvSpPr/>
          <p:nvPr/>
        </p:nvSpPr>
        <p:spPr>
          <a:xfrm>
            <a:off x="6700312" y="4579305"/>
            <a:ext cx="2508853" cy="1785939"/>
          </a:xfrm>
          <a:prstGeom prst="rightArrow">
            <a:avLst>
              <a:gd name="adj1" fmla="val 32000"/>
              <a:gd name="adj2" fmla="val 64000"/>
            </a:avLst>
          </a:prstGeom>
          <a:solidFill>
            <a:srgbClr val="DCDEE0"/>
          </a:solidFill>
          <a:ln w="12700">
            <a:miter lim="400000"/>
          </a:ln>
        </p:spPr>
        <p:txBody>
          <a:bodyPr lIns="0" tIns="0" rIns="0" bIns="0" anchor="ctr"/>
          <a:lstStyle/>
          <a:p>
            <a:pPr lvl="0">
              <a:defRPr sz="2600"/>
            </a:pPr>
            <a:endParaRPr sz="3656"/>
          </a:p>
        </p:txBody>
      </p:sp>
      <p:sp>
        <p:nvSpPr>
          <p:cNvPr id="499" name="Shape 499"/>
          <p:cNvSpPr/>
          <p:nvPr/>
        </p:nvSpPr>
        <p:spPr>
          <a:xfrm>
            <a:off x="9930833" y="4621079"/>
            <a:ext cx="865623" cy="1702390"/>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7200"/>
            </a:lvl1pPr>
          </a:lstStyle>
          <a:p>
            <a:pPr lvl="0">
              <a:defRPr sz="1800">
                <a:solidFill>
                  <a:srgbClr val="000000"/>
                </a:solidFill>
              </a:defRPr>
            </a:pPr>
            <a:r>
              <a:rPr sz="10125">
                <a:solidFill>
                  <a:srgbClr val="FFFFFF"/>
                </a:solidFill>
              </a:rPr>
              <a:t>1</a:t>
            </a:r>
          </a:p>
        </p:txBody>
      </p:sp>
      <p:sp>
        <p:nvSpPr>
          <p:cNvPr id="500" name="Shape 500"/>
          <p:cNvSpPr/>
          <p:nvPr/>
        </p:nvSpPr>
        <p:spPr>
          <a:xfrm>
            <a:off x="3035443" y="5463344"/>
            <a:ext cx="2508854" cy="1"/>
          </a:xfrm>
          <a:prstGeom prst="line">
            <a:avLst/>
          </a:prstGeom>
          <a:ln w="76200">
            <a:solidFill>
              <a:srgbClr val="FFFFFF"/>
            </a:solidFill>
            <a:custDash>
              <a:ds d="200000" sp="200000"/>
            </a:custDash>
            <a:miter lim="400000"/>
          </a:ln>
        </p:spPr>
        <p:txBody>
          <a:bodyPr lIns="0" tIns="0" rIns="0" bIns="0" anchor="ctr"/>
          <a:lstStyle/>
          <a:p>
            <a:pPr lvl="0">
              <a:defRPr sz="2600"/>
            </a:pPr>
            <a:endParaRPr sz="3656"/>
          </a:p>
        </p:txBody>
      </p:sp>
      <p:sp>
        <p:nvSpPr>
          <p:cNvPr id="11" name="Shape 502"/>
          <p:cNvSpPr/>
          <p:nvPr/>
        </p:nvSpPr>
        <p:spPr>
          <a:xfrm>
            <a:off x="14234097" y="6568778"/>
            <a:ext cx="2645790" cy="258761"/>
          </a:xfrm>
          <a:prstGeom prst="rect">
            <a:avLst/>
          </a:prstGeom>
          <a:solidFill>
            <a:schemeClr val="bg1"/>
          </a:solidFill>
          <a:ln w="12700">
            <a:miter lim="400000"/>
          </a:ln>
        </p:spPr>
        <p:txBody>
          <a:bodyPr lIns="0" tIns="0" rIns="0" bIns="0" anchor="ctr"/>
          <a:lstStyle/>
          <a:p>
            <a:pPr lvl="0">
              <a:defRPr sz="2600"/>
            </a:pPr>
            <a:endParaRPr sz="3656"/>
          </a:p>
        </p:txBody>
      </p:sp>
      <p:sp>
        <p:nvSpPr>
          <p:cNvPr id="12" name="Shape 504"/>
          <p:cNvSpPr/>
          <p:nvPr/>
        </p:nvSpPr>
        <p:spPr>
          <a:xfrm>
            <a:off x="14234097" y="4181749"/>
            <a:ext cx="2645790" cy="2645790"/>
          </a:xfrm>
          <a:prstGeom prst="rect">
            <a:avLst/>
          </a:prstGeom>
          <a:ln w="76200">
            <a:solidFill>
              <a:srgbClr val="FFFFFF"/>
            </a:solidFill>
            <a:miter lim="400000"/>
          </a:ln>
        </p:spPr>
        <p:txBody>
          <a:bodyPr lIns="0" tIns="0" rIns="0" bIns="0" anchor="ctr"/>
          <a:lstStyle/>
          <a:p>
            <a:pPr lvl="0">
              <a:defRPr sz="2600"/>
            </a:pPr>
            <a:endParaRPr sz="3656"/>
          </a:p>
        </p:txBody>
      </p:sp>
      <p:sp>
        <p:nvSpPr>
          <p:cNvPr id="13" name="Shape 505"/>
          <p:cNvSpPr/>
          <p:nvPr/>
        </p:nvSpPr>
        <p:spPr>
          <a:xfrm rot="16200000">
            <a:off x="12369472" y="5107868"/>
            <a:ext cx="1859484" cy="793552"/>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3000"/>
            </a:lvl1pPr>
          </a:lstStyle>
          <a:p>
            <a:pPr lvl="0">
              <a:defRPr sz="1800">
                <a:solidFill>
                  <a:srgbClr val="000000"/>
                </a:solidFill>
              </a:defRPr>
            </a:pPr>
            <a:r>
              <a:rPr sz="4219">
                <a:solidFill>
                  <a:srgbClr val="FFFFFF"/>
                </a:solidFill>
              </a:rPr>
              <a:t>charge</a:t>
            </a:r>
          </a:p>
        </p:txBody>
      </p:sp>
      <p:sp>
        <p:nvSpPr>
          <p:cNvPr id="14" name="Shape 506"/>
          <p:cNvSpPr/>
          <p:nvPr/>
        </p:nvSpPr>
        <p:spPr>
          <a:xfrm flipV="1">
            <a:off x="13741025" y="4149380"/>
            <a:ext cx="1" cy="2710529"/>
          </a:xfrm>
          <a:prstGeom prst="line">
            <a:avLst/>
          </a:prstGeom>
          <a:ln w="25400">
            <a:solidFill>
              <a:srgbClr val="FFFFFF"/>
            </a:solidFill>
            <a:miter lim="400000"/>
            <a:tailEnd type="triangle"/>
          </a:ln>
        </p:spPr>
        <p:txBody>
          <a:bodyPr lIns="71438" tIns="71438" rIns="71438" bIns="71438" anchor="ctr"/>
          <a:lstStyle/>
          <a:p>
            <a:pPr lvl="0">
              <a:defRPr sz="2600"/>
            </a:pPr>
            <a:endParaRPr sz="3656"/>
          </a:p>
        </p:txBody>
      </p:sp>
      <p:sp>
        <p:nvSpPr>
          <p:cNvPr id="15" name="Shape 507"/>
          <p:cNvSpPr/>
          <p:nvPr/>
        </p:nvSpPr>
        <p:spPr>
          <a:xfrm>
            <a:off x="13917119" y="7582398"/>
            <a:ext cx="3279745" cy="923395"/>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p>
            <a:pPr lvl="0">
              <a:defRPr sz="1800">
                <a:solidFill>
                  <a:srgbClr val="000000"/>
                </a:solidFill>
              </a:defRPr>
            </a:pPr>
            <a:r>
              <a:rPr sz="5063">
                <a:solidFill>
                  <a:srgbClr val="FFFFFF"/>
                </a:solidFill>
              </a:rPr>
              <a:t>NAND Cell</a:t>
            </a:r>
          </a:p>
        </p:txBody>
      </p:sp>
      <p:sp>
        <p:nvSpPr>
          <p:cNvPr id="16" name="Shape 508"/>
          <p:cNvSpPr/>
          <p:nvPr/>
        </p:nvSpPr>
        <p:spPr>
          <a:xfrm>
            <a:off x="18038872" y="4611675"/>
            <a:ext cx="2508853" cy="1785939"/>
          </a:xfrm>
          <a:prstGeom prst="rightArrow">
            <a:avLst>
              <a:gd name="adj1" fmla="val 32000"/>
              <a:gd name="adj2" fmla="val 64000"/>
            </a:avLst>
          </a:prstGeom>
          <a:solidFill>
            <a:srgbClr val="DCDEE0"/>
          </a:solidFill>
          <a:ln w="12700">
            <a:miter lim="400000"/>
          </a:ln>
        </p:spPr>
        <p:txBody>
          <a:bodyPr lIns="0" tIns="0" rIns="0" bIns="0" anchor="ctr"/>
          <a:lstStyle/>
          <a:p>
            <a:pPr lvl="0">
              <a:defRPr sz="2600"/>
            </a:pPr>
            <a:endParaRPr sz="3656"/>
          </a:p>
        </p:txBody>
      </p:sp>
      <p:sp>
        <p:nvSpPr>
          <p:cNvPr id="17" name="Shape 509"/>
          <p:cNvSpPr/>
          <p:nvPr/>
        </p:nvSpPr>
        <p:spPr>
          <a:xfrm>
            <a:off x="21269393" y="4653449"/>
            <a:ext cx="865623" cy="1702390"/>
          </a:xfrm>
          <a:prstGeom prst="rect">
            <a:avLst/>
          </a:prstGeom>
          <a:ln w="12700">
            <a:miter lim="400000"/>
          </a:ln>
          <a:extLst>
            <a:ext uri="{C572A759-6A51-4108-AA02-DFA0A04FC94B}">
              <ma14:wrappingTextBoxFlag xmlns="" xmlns:ma14="http://schemas.microsoft.com/office/mac/drawingml/2011/main" val="1"/>
            </a:ext>
          </a:extLst>
        </p:spPr>
        <p:txBody>
          <a:bodyPr wrap="none" lIns="71438" tIns="71438" rIns="71438" bIns="71438" anchor="ctr">
            <a:spAutoFit/>
          </a:bodyPr>
          <a:lstStyle>
            <a:lvl1pPr>
              <a:defRPr sz="7200"/>
            </a:lvl1pPr>
          </a:lstStyle>
          <a:p>
            <a:pPr lvl="0">
              <a:defRPr sz="1800">
                <a:solidFill>
                  <a:srgbClr val="000000"/>
                </a:solidFill>
              </a:defRPr>
            </a:pPr>
            <a:r>
              <a:rPr sz="10125">
                <a:solidFill>
                  <a:srgbClr val="FFFFFF"/>
                </a:solidFill>
              </a:rPr>
              <a:t>0</a:t>
            </a:r>
          </a:p>
        </p:txBody>
      </p:sp>
      <p:sp>
        <p:nvSpPr>
          <p:cNvPr id="18" name="Shape 510"/>
          <p:cNvSpPr/>
          <p:nvPr/>
        </p:nvSpPr>
        <p:spPr>
          <a:xfrm>
            <a:off x="14374003" y="5495714"/>
            <a:ext cx="2508854" cy="1"/>
          </a:xfrm>
          <a:prstGeom prst="line">
            <a:avLst/>
          </a:prstGeom>
          <a:ln w="76200">
            <a:solidFill>
              <a:srgbClr val="FFFFFF"/>
            </a:solidFill>
            <a:custDash>
              <a:ds d="200000" sp="200000"/>
            </a:custDash>
            <a:miter lim="400000"/>
          </a:ln>
        </p:spPr>
        <p:txBody>
          <a:bodyPr lIns="0" tIns="0" rIns="0" bIns="0" anchor="ctr"/>
          <a:lstStyle/>
          <a:p>
            <a:pPr lvl="0">
              <a:defRPr sz="2600"/>
            </a:pPr>
            <a:endParaRPr sz="3656"/>
          </a:p>
        </p:txBody>
      </p:sp>
    </p:spTree>
    <p:extLst>
      <p:ext uri="{BB962C8B-B14F-4D97-AF65-F5344CB8AC3E}">
        <p14:creationId xmlns:p14="http://schemas.microsoft.com/office/powerpoint/2010/main" val="194049014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image" Target="../media/image2.jpeg"/></Relationships>
</file>

<file path=ppt/theme/_rels/theme3.xml.rels><?xml version="1.0" encoding="UTF-8" standalone="yes"?>
<Relationships xmlns="http://schemas.openxmlformats.org/package/2006/relationships"><Relationship Id="rId1" Type="http://schemas.openxmlformats.org/officeDocument/2006/relationships/image" Target="../media/image1.png"/></Relationships>
</file>

<file path=ppt/theme/_rels/theme4.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b">
        <a:norm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736-lecture">
  <a:themeElements>
    <a:clrScheme name="Precedent">
      <a:dk1>
        <a:srgbClr val="921F07"/>
      </a:dk1>
      <a:lt1>
        <a:sysClr val="window" lastClr="FFFFFF"/>
      </a:lt1>
      <a:dk2>
        <a:srgbClr val="333333"/>
      </a:dk2>
      <a:lt2>
        <a:srgbClr val="E5E5D3"/>
      </a:lt2>
      <a:accent1>
        <a:srgbClr val="993232"/>
      </a:accent1>
      <a:accent2>
        <a:srgbClr val="9B6C34"/>
      </a:accent2>
      <a:accent3>
        <a:srgbClr val="736C5D"/>
      </a:accent3>
      <a:accent4>
        <a:srgbClr val="C9972B"/>
      </a:accent4>
      <a:accent5>
        <a:srgbClr val="C95F2B"/>
      </a:accent5>
      <a:accent6>
        <a:srgbClr val="8F7A05"/>
      </a:accent6>
      <a:hlink>
        <a:srgbClr val="933926"/>
      </a:hlink>
      <a:folHlink>
        <a:srgbClr val="916019"/>
      </a:folHlink>
    </a:clrScheme>
    <a:fontScheme name="Sky">
      <a:majorFont>
        <a:latin typeface="Arial Rounded MT Bold"/>
        <a:ea typeface=""/>
        <a:cs typeface=""/>
        <a:font script="Jpan" typeface="ＭＳ Ｐゴシック"/>
      </a:majorFont>
      <a:minorFont>
        <a:latin typeface="Arial Rounded MT Bold"/>
        <a:ea typeface=""/>
        <a:cs typeface=""/>
        <a:font script="Jpan" typeface="ＭＳ Ｐゴシック"/>
      </a:minorFont>
    </a:fontScheme>
    <a:fmtScheme name="Precedent">
      <a:fillStyleLst>
        <a:solidFill>
          <a:schemeClr val="phClr"/>
        </a:solidFill>
        <a:gradFill rotWithShape="1">
          <a:gsLst>
            <a:gs pos="0">
              <a:schemeClr val="phClr">
                <a:tint val="100000"/>
                <a:shade val="90000"/>
                <a:satMod val="135000"/>
              </a:schemeClr>
            </a:gs>
            <a:gs pos="100000">
              <a:schemeClr val="phClr">
                <a:tint val="100000"/>
                <a:shade val="30000"/>
                <a:satMod val="135000"/>
              </a:schemeClr>
            </a:gs>
          </a:gsLst>
          <a:path path="circle">
            <a:fillToRect l="70000" t="10000" b="70000"/>
          </a:path>
        </a:gradFill>
        <a:blipFill rotWithShape="1">
          <a:blip xmlns:r="http://schemas.openxmlformats.org/officeDocument/2006/relationships" r:embed="rId1">
            <a:duotone>
              <a:schemeClr val="phClr">
                <a:shade val="10000"/>
                <a:satMod val="135000"/>
              </a:schemeClr>
              <a:schemeClr val="phClr">
                <a:satMod val="150000"/>
                <a:lumMod val="110000"/>
              </a:schemeClr>
            </a:duotone>
          </a:blip>
          <a:stretch/>
        </a:blipFill>
      </a:fillStyleLst>
      <a:lnStyleLst>
        <a:ln w="12700" cap="flat" cmpd="sng" algn="ctr">
          <a:solidFill>
            <a:schemeClr val="phClr">
              <a:shade val="95000"/>
              <a:satMod val="105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101600" dist="25400" dir="4800000" sx="103000" sy="103000" rotWithShape="0">
              <a:srgbClr val="000000">
                <a:alpha val="45000"/>
              </a:srgbClr>
            </a:outerShdw>
          </a:effectLst>
          <a:scene3d>
            <a:camera prst="orthographicFront">
              <a:rot lat="0" lon="0" rev="0"/>
            </a:camera>
            <a:lightRig rig="balanced" dir="tl">
              <a:rot lat="0" lon="0" rev="3000000"/>
            </a:lightRig>
          </a:scene3d>
          <a:sp3d prstMaterial="softEdge">
            <a:bevelT w="0" h="0"/>
          </a:sp3d>
        </a:effectStyle>
        <a:effectStyle>
          <a:effectLst>
            <a:innerShdw blurRad="127000" dist="38100" dir="13200000">
              <a:srgbClr val="000000">
                <a:alpha val="75000"/>
              </a:srgbClr>
            </a:innerShdw>
            <a:outerShdw blurRad="38100" dist="12700" dir="1800000" sx="101000" sy="101000" rotWithShape="0">
              <a:srgbClr val="000000">
                <a:alpha val="40000"/>
              </a:srgbClr>
            </a:outerShdw>
            <a:reflection blurRad="127000" stA="25000" endPos="30000" dist="12700" dir="5400000" sy="-100000" rotWithShape="0"/>
          </a:effectLst>
          <a:scene3d>
            <a:camera prst="orthographicFront">
              <a:rot lat="0" lon="0" rev="0"/>
            </a:camera>
            <a:lightRig rig="twoPt" dir="t">
              <a:rot lat="0" lon="0" rev="1200000"/>
            </a:lightRig>
          </a:scene3d>
          <a:sp3d>
            <a:bevelT w="0" h="0"/>
          </a:sp3d>
        </a:effectStyle>
      </a:effectStyleLst>
      <a:bgFillStyleLst>
        <a:solidFill>
          <a:schemeClr val="phClr"/>
        </a:solidFill>
        <a:gradFill rotWithShape="1">
          <a:gsLst>
            <a:gs pos="0">
              <a:schemeClr val="phClr">
                <a:tint val="100000"/>
                <a:shade val="90000"/>
                <a:satMod val="135000"/>
              </a:schemeClr>
            </a:gs>
            <a:gs pos="100000">
              <a:schemeClr val="phClr">
                <a:shade val="30000"/>
                <a:satMod val="150000"/>
              </a:schemeClr>
            </a:gs>
          </a:gsLst>
          <a:path path="circle">
            <a:fillToRect t="10000" r="70000" b="70000"/>
          </a:path>
        </a:gradFill>
        <a:blipFill rotWithShape="1">
          <a:blip xmlns:r="http://schemas.openxmlformats.org/officeDocument/2006/relationships" r:embed="rId2">
            <a:duotone>
              <a:schemeClr val="phClr">
                <a:shade val="10000"/>
                <a:satMod val="130000"/>
                <a:lumMod val="80000"/>
              </a:schemeClr>
              <a:schemeClr val="phClr">
                <a:satMod val="150000"/>
                <a:lumMod val="11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_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Gill Sans"/>
        <a:ea typeface="Gill Sans"/>
        <a:cs typeface="Gill Sans"/>
      </a:majorFont>
      <a:minorFont>
        <a:latin typeface="Gill Sans"/>
        <a:ea typeface="Gill Sans"/>
        <a:cs typeface="Gill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4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4200" b="0" i="0" u="none" strike="noStrike" cap="none" spc="0" normalizeH="0" baseline="0">
            <a:ln>
              <a:noFill/>
            </a:ln>
            <a:solidFill>
              <a:srgbClr val="000000"/>
            </a:solidFill>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4.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25400" dir="5400000" rotWithShape="0">
              <a:srgbClr val="000000">
                <a:alpha val="50000"/>
              </a:srgbClr>
            </a:outerShdw>
          </a:effectLst>
        </a:effectStyle>
        <a:effectStyle>
          <a:effectLst>
            <a:outerShdw blurRad="63500" dist="12700" rotWithShape="0">
              <a:srgbClr val="000000">
                <a:alpha val="50000"/>
              </a:srgbClr>
            </a:outerShdw>
          </a:effectLst>
        </a:effectStyle>
        <a:effectStyle>
          <a:effectLst>
            <a:outerShdw blurRad="508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50800" dist="25400" dir="5400000" rotWithShape="0">
            <a:srgbClr val="000000">
              <a:alpha val="50000"/>
            </a:srgbClr>
          </a:outerShdw>
        </a:effectLst>
        <a:sp3d/>
      </a:spPr>
      <a:bodyPr rot="0" spcFirstLastPara="1" vertOverflow="overflow" horzOverflow="overflow" vert="horz" wrap="square" lIns="71437" tIns="71437" rIns="71437" bIns="71437"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b">
        <a:normAutofit/>
      </a:bodyPr>
      <a:lstStyle>
        <a:defPPr marL="0" marR="0" indent="0" algn="ctr" defTabSz="821531"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2920</TotalTime>
  <Words>6167</Words>
  <Application>Microsoft Macintosh PowerPoint</Application>
  <PresentationFormat>Custom</PresentationFormat>
  <Paragraphs>1428</Paragraphs>
  <Slides>85</Slides>
  <Notes>35</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85</vt:i4>
      </vt:variant>
    </vt:vector>
  </HeadingPairs>
  <TitlesOfParts>
    <vt:vector size="98" baseType="lpstr">
      <vt:lpstr>Arial</vt:lpstr>
      <vt:lpstr>Arial Rounded MT Bold</vt:lpstr>
      <vt:lpstr>Calisto MT</vt:lpstr>
      <vt:lpstr>Gill Sans</vt:lpstr>
      <vt:lpstr>Gill Sans SemiBold</vt:lpstr>
      <vt:lpstr>Helvetica</vt:lpstr>
      <vt:lpstr>Helvetica Light</vt:lpstr>
      <vt:lpstr>Helvetica Neue</vt:lpstr>
      <vt:lpstr>Menlo</vt:lpstr>
      <vt:lpstr>Zapf Dingbats</vt:lpstr>
      <vt:lpstr>White</vt:lpstr>
      <vt:lpstr>736-lecture</vt:lpstr>
      <vt:lpstr>1_White</vt:lpstr>
      <vt:lpstr>Announcements</vt:lpstr>
      <vt:lpstr>The Unwritten Contract of Solid State Drives</vt:lpstr>
      <vt:lpstr>SSDs: Important Storage Media</vt:lpstr>
      <vt:lpstr>Storage stack is shifting from the HDD era to the SSD era </vt:lpstr>
      <vt:lpstr>The consequences of  misusing SSDs</vt:lpstr>
      <vt:lpstr>What is the right way to achieve high performance on SSDs?</vt:lpstr>
      <vt:lpstr>SSD Background</vt:lpstr>
      <vt:lpstr>NAND Flash</vt:lpstr>
      <vt:lpstr>SLC: Single-Level Cell</vt:lpstr>
      <vt:lpstr>MLC: Multi-Level Cell</vt:lpstr>
      <vt:lpstr>Single- vs. Multi- Level Cell</vt:lpstr>
      <vt:lpstr>Parallelism</vt:lpstr>
      <vt:lpstr>Flash Writes</vt:lpstr>
      <vt:lpstr>Disk vs. Flash Performance</vt:lpstr>
      <vt:lpstr>Flash Translation Layer</vt:lpstr>
      <vt:lpstr>Problem: Big Mapping Table</vt:lpstr>
      <vt:lpstr>Rules of the Unwritten Contract</vt:lpstr>
      <vt:lpstr>Rule #1: Request Scale</vt:lpstr>
      <vt:lpstr>Rule #1: Request Scale Violation</vt:lpstr>
      <vt:lpstr>Rule 2: Locality</vt:lpstr>
      <vt:lpstr>Rule 2: Locality Violation</vt:lpstr>
      <vt:lpstr>Rule 3: Aligned Sequentiality </vt:lpstr>
      <vt:lpstr>Per-Page Translations</vt:lpstr>
      <vt:lpstr>2-Page Translations</vt:lpstr>
      <vt:lpstr>2-Page Translations</vt:lpstr>
      <vt:lpstr>2-Page Translations</vt:lpstr>
      <vt:lpstr>2-Page Translations</vt:lpstr>
      <vt:lpstr>Hybrid FTL</vt:lpstr>
      <vt:lpstr>PowerPoint Presentation</vt:lpstr>
      <vt:lpstr>PowerPoint Presentation</vt:lpstr>
      <vt:lpstr>PowerPoint Presentation</vt:lpstr>
      <vt:lpstr>Merging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Merging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Rule 3: Aligned Sequentiality </vt:lpstr>
      <vt:lpstr>Rule 4: Grouping By Death Time</vt:lpstr>
      <vt:lpstr>Rule 4: Grouping By Death Time</vt:lpstr>
      <vt:lpstr>Rule 4: Grouping By Death Time Violation</vt:lpstr>
      <vt:lpstr>Rule 4: Grouping By Death Time Violation</vt:lpstr>
      <vt:lpstr>Rule 5: Uniform Data Lifetime</vt:lpstr>
      <vt:lpstr>Rule 5: Uniform Data Lifetime</vt:lpstr>
      <vt:lpstr>Rule 5: Uniform Data Lifetime Violation</vt:lpstr>
      <vt:lpstr>Conclusions</vt:lpstr>
      <vt:lpstr>Learned Indexes for  SSD-Optimized LSMs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Outline</vt:lpstr>
      <vt:lpstr>Do applications/file systems comply with the unwritten contract?</vt:lpstr>
      <vt:lpstr>Do the current apps/FSes comply with the unwritten contract of SSDs?</vt:lpstr>
      <vt:lpstr>We conduct vertical analysis to find violations of SSD contract.</vt:lpstr>
      <vt:lpstr>24 Observations</vt:lpstr>
      <vt:lpstr>LevelDB &amp; RocksDB read and write large files</vt:lpstr>
      <vt:lpstr>We evaluate request scale by request size and number of concurrent requests</vt:lpstr>
      <vt:lpstr>Request Scale</vt:lpstr>
      <vt:lpstr>We evaluate request scale by request size and number of concurrent requests</vt:lpstr>
      <vt:lpstr>Request Scale</vt:lpstr>
      <vt:lpstr>Buffered read(): Page cache implementation splits and serializes user requests</vt:lpstr>
      <vt:lpstr>Cause of Violation Large reads are throttled by small prefetching (readahead).</vt:lpstr>
      <vt:lpstr>Locality Observations</vt:lpstr>
      <vt:lpstr>FTL Miss Curves</vt:lpstr>
      <vt:lpstr>Aligned Sequentiality</vt:lpstr>
      <vt:lpstr>Unaligned Ratios</vt:lpstr>
      <vt:lpstr>Death Time: Zombie Curves</vt:lpstr>
      <vt:lpstr>Lifetime</vt:lpstr>
      <vt:lpstr>Lessons Learned</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Unwritten Contract of Solid State Drives</dc:title>
  <cp:lastModifiedBy>ANDREA C ARPACI-DUSSEAU</cp:lastModifiedBy>
  <cp:revision>58</cp:revision>
  <dcterms:modified xsi:type="dcterms:W3CDTF">2020-10-01T15:40:26Z</dcterms:modified>
</cp:coreProperties>
</file>